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40"/>
  </p:notesMasterIdLst>
  <p:handoutMasterIdLst>
    <p:handoutMasterId r:id="rId41"/>
  </p:handoutMasterIdLst>
  <p:sldIdLst>
    <p:sldId id="435" r:id="rId2"/>
    <p:sldId id="530" r:id="rId3"/>
    <p:sldId id="568" r:id="rId4"/>
    <p:sldId id="574" r:id="rId5"/>
    <p:sldId id="576" r:id="rId6"/>
    <p:sldId id="584" r:id="rId7"/>
    <p:sldId id="573" r:id="rId8"/>
    <p:sldId id="578" r:id="rId9"/>
    <p:sldId id="579" r:id="rId10"/>
    <p:sldId id="580" r:id="rId11"/>
    <p:sldId id="581" r:id="rId12"/>
    <p:sldId id="577" r:id="rId13"/>
    <p:sldId id="582" r:id="rId14"/>
    <p:sldId id="583" r:id="rId15"/>
    <p:sldId id="598" r:id="rId16"/>
    <p:sldId id="599" r:id="rId17"/>
    <p:sldId id="600" r:id="rId18"/>
    <p:sldId id="594" r:id="rId19"/>
    <p:sldId id="586" r:id="rId20"/>
    <p:sldId id="601" r:id="rId21"/>
    <p:sldId id="591" r:id="rId22"/>
    <p:sldId id="590" r:id="rId23"/>
    <p:sldId id="592" r:id="rId24"/>
    <p:sldId id="589" r:id="rId25"/>
    <p:sldId id="593" r:id="rId26"/>
    <p:sldId id="602" r:id="rId27"/>
    <p:sldId id="595" r:id="rId28"/>
    <p:sldId id="597" r:id="rId29"/>
    <p:sldId id="596" r:id="rId30"/>
    <p:sldId id="604" r:id="rId31"/>
    <p:sldId id="605" r:id="rId32"/>
    <p:sldId id="565" r:id="rId33"/>
    <p:sldId id="459" r:id="rId34"/>
    <p:sldId id="555" r:id="rId35"/>
    <p:sldId id="543" r:id="rId36"/>
    <p:sldId id="569" r:id="rId37"/>
    <p:sldId id="588" r:id="rId38"/>
    <p:sldId id="603" r:id="rId39"/>
  </p:sldIdLst>
  <p:sldSz cx="12192000" cy="6858000"/>
  <p:notesSz cx="6669088"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38AA64-2723-4513-B1BE-7A033DC23502}">
          <p14:sldIdLst>
            <p14:sldId id="435"/>
            <p14:sldId id="530"/>
            <p14:sldId id="568"/>
            <p14:sldId id="574"/>
            <p14:sldId id="576"/>
            <p14:sldId id="584"/>
            <p14:sldId id="573"/>
            <p14:sldId id="578"/>
            <p14:sldId id="579"/>
            <p14:sldId id="580"/>
            <p14:sldId id="581"/>
            <p14:sldId id="577"/>
            <p14:sldId id="582"/>
            <p14:sldId id="583"/>
            <p14:sldId id="598"/>
            <p14:sldId id="599"/>
            <p14:sldId id="600"/>
            <p14:sldId id="594"/>
            <p14:sldId id="586"/>
            <p14:sldId id="601"/>
            <p14:sldId id="591"/>
            <p14:sldId id="590"/>
            <p14:sldId id="592"/>
            <p14:sldId id="589"/>
            <p14:sldId id="593"/>
            <p14:sldId id="602"/>
            <p14:sldId id="595"/>
            <p14:sldId id="597"/>
            <p14:sldId id="596"/>
            <p14:sldId id="604"/>
            <p14:sldId id="605"/>
            <p14:sldId id="565"/>
            <p14:sldId id="459"/>
            <p14:sldId id="555"/>
            <p14:sldId id="543"/>
            <p14:sldId id="569"/>
            <p14:sldId id="588"/>
            <p14:sldId id="603"/>
          </p14:sldIdLst>
        </p14:section>
      </p14:sectionLst>
    </p:ext>
    <p:ext uri="{EFAFB233-063F-42B5-8137-9DF3F51BA10A}">
      <p15:sldGuideLst xmlns:p15="http://schemas.microsoft.com/office/powerpoint/2012/main">
        <p15:guide id="1" orient="horz" pos="4319" userDrawn="1">
          <p15:clr>
            <a:srgbClr val="A4A3A4"/>
          </p15:clr>
        </p15:guide>
        <p15:guide id="2" pos="4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dez Perez, Bernard A" initials="HPBA" lastIdx="1" clrIdx="0">
    <p:extLst>
      <p:ext uri="{19B8F6BF-5375-455C-9EA6-DF929625EA0E}">
        <p15:presenceInfo xmlns:p15="http://schemas.microsoft.com/office/powerpoint/2012/main" userId="S::bhenande@ic.ac.uk::6b0cc448-cb4c-4765-ad99-1467f867af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2F8"/>
    <a:srgbClr val="82A5D7"/>
    <a:srgbClr val="76C4A9"/>
    <a:srgbClr val="C6A13A"/>
    <a:srgbClr val="2258A5"/>
    <a:srgbClr val="ECEEF0"/>
    <a:srgbClr val="E7E7E8"/>
    <a:srgbClr val="EDF1F9"/>
    <a:srgbClr val="679AC9"/>
    <a:srgbClr val="E901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50" autoAdjust="0"/>
    <p:restoredTop sz="79592" autoAdjust="0"/>
  </p:normalViewPr>
  <p:slideViewPr>
    <p:cSldViewPr snapToGrid="0" snapToObjects="1">
      <p:cViewPr>
        <p:scale>
          <a:sx n="132" d="100"/>
          <a:sy n="132" d="100"/>
        </p:scale>
        <p:origin x="144" y="144"/>
      </p:cViewPr>
      <p:guideLst>
        <p:guide orient="horz" pos="4319"/>
        <p:guide pos="43"/>
      </p:guideLst>
    </p:cSldViewPr>
  </p:slideViewPr>
  <p:notesTextViewPr>
    <p:cViewPr>
      <p:scale>
        <a:sx n="70" d="100"/>
        <a:sy n="7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CAF0C3AD-0E0B-3B48-B884-D5E13FDE24B0}" type="datetimeFigureOut">
              <a:rPr lang="en-US" smtClean="0"/>
              <a:t>12/13/23</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EFC5EF03-4271-7740-8551-F08F1FE6F1AC}" type="slidenum">
              <a:rPr lang="en-US" smtClean="0"/>
              <a:t>‹#›</a:t>
            </a:fld>
            <a:endParaRPr lang="en-US"/>
          </a:p>
        </p:txBody>
      </p:sp>
    </p:spTree>
    <p:extLst>
      <p:ext uri="{BB962C8B-B14F-4D97-AF65-F5344CB8AC3E}">
        <p14:creationId xmlns:p14="http://schemas.microsoft.com/office/powerpoint/2010/main" val="49359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BC3FBD2D-DAFD-C546-8F3E-B7A7887976D4}" type="datetimeFigureOut">
              <a:rPr lang="en-US" smtClean="0"/>
              <a:t>12/13/23</a:t>
            </a:fld>
            <a:endParaRPr lang="en-US"/>
          </a:p>
        </p:txBody>
      </p:sp>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33BD34C2-C82A-5B4C-8326-9FE602370724}" type="slidenum">
              <a:rPr lang="en-US" smtClean="0"/>
              <a:t>‹#›</a:t>
            </a:fld>
            <a:endParaRPr lang="en-US"/>
          </a:p>
        </p:txBody>
      </p:sp>
    </p:spTree>
    <p:extLst>
      <p:ext uri="{BB962C8B-B14F-4D97-AF65-F5344CB8AC3E}">
        <p14:creationId xmlns:p14="http://schemas.microsoft.com/office/powerpoint/2010/main" val="13497364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r>
              <a:rPr lang="en-GB" sz="2000" b="0" i="0" dirty="0">
                <a:solidFill>
                  <a:srgbClr val="374151"/>
                </a:solidFill>
                <a:effectLst/>
                <a:latin typeface="Söhne"/>
              </a:rPr>
              <a:t>"Revolutionizing Antimicrobial Decision-Making: Harnessing the Potential of AI and Machine Learning in Integrated Clinical Decision Support Systems”</a:t>
            </a:r>
          </a:p>
          <a:p>
            <a:r>
              <a:rPr lang="en-GB" sz="2000" b="0" i="0" dirty="0">
                <a:solidFill>
                  <a:srgbClr val="374151"/>
                </a:solidFill>
                <a:effectLst/>
                <a:latin typeface="Söhne"/>
              </a:rPr>
              <a:t>“Amplifying Healthcare: Unleashing the Power of AI and Machine Learning in Clinical Decision Support Systems”</a:t>
            </a:r>
            <a:br>
              <a:rPr lang="en-GB" sz="2000" dirty="0"/>
            </a:br>
            <a:r>
              <a:rPr lang="en-GB" sz="2000" b="0" i="0" dirty="0">
                <a:solidFill>
                  <a:srgbClr val="374151"/>
                </a:solidFill>
                <a:effectLst/>
                <a:latin typeface="Söhne"/>
              </a:rPr>
              <a:t>"Elevating Antimicrobial Decision-Making: Empowering Hospitals with AI and Machine Learning in Clinical Decision Support Systems"</a:t>
            </a:r>
            <a:endParaRPr lang="en-GB" sz="2000" dirty="0"/>
          </a:p>
        </p:txBody>
      </p:sp>
      <p:sp>
        <p:nvSpPr>
          <p:cNvPr id="4" name="Slide Number Placeholder 3"/>
          <p:cNvSpPr>
            <a:spLocks noGrp="1"/>
          </p:cNvSpPr>
          <p:nvPr>
            <p:ph type="sldNum" sz="quarter" idx="10"/>
          </p:nvPr>
        </p:nvSpPr>
        <p:spPr/>
        <p:txBody>
          <a:bodyPr/>
          <a:lstStyle/>
          <a:p>
            <a:fld id="{33BD34C2-C82A-5B4C-8326-9FE602370724}" type="slidenum">
              <a:rPr lang="en-US" smtClean="0"/>
              <a:t>1</a:t>
            </a:fld>
            <a:endParaRPr lang="en-US"/>
          </a:p>
        </p:txBody>
      </p:sp>
    </p:spTree>
    <p:extLst>
      <p:ext uri="{BB962C8B-B14F-4D97-AF65-F5344CB8AC3E}">
        <p14:creationId xmlns:p14="http://schemas.microsoft.com/office/powerpoint/2010/main" val="3370876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10</a:t>
            </a:fld>
            <a:endParaRPr lang="en-US"/>
          </a:p>
        </p:txBody>
      </p:sp>
    </p:spTree>
    <p:extLst>
      <p:ext uri="{BB962C8B-B14F-4D97-AF65-F5344CB8AC3E}">
        <p14:creationId xmlns:p14="http://schemas.microsoft.com/office/powerpoint/2010/main" val="1216836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200" dirty="0"/>
              <a:t>Feature selection</a:t>
            </a:r>
          </a:p>
          <a:p>
            <a:pPr algn="just"/>
            <a:endParaRPr lang="en-GB" sz="1200" dirty="0"/>
          </a:p>
          <a:p>
            <a:pPr algn="just"/>
            <a:r>
              <a:rPr lang="en-GB" sz="1200" dirty="0"/>
              <a:t>- Features were consistently recorded in all clinical studies.</a:t>
            </a:r>
          </a:p>
          <a:p>
            <a:pPr algn="just"/>
            <a:r>
              <a:rPr lang="en-GB" sz="1200" dirty="0"/>
              <a:t>- Provide information on the course of dengue illness (WHO).</a:t>
            </a:r>
          </a:p>
          <a:p>
            <a:pPr algn="just"/>
            <a:r>
              <a:rPr lang="en-GB" sz="1200" dirty="0"/>
              <a:t>- Feasibility of prospective collection</a:t>
            </a:r>
          </a:p>
          <a:p>
            <a:pPr algn="just"/>
            <a:endParaRPr lang="en-GB" sz="1200" dirty="0"/>
          </a:p>
          <a:p>
            <a:pPr algn="just"/>
            <a:r>
              <a:rPr lang="en-GB" sz="1200" dirty="0"/>
              <a:t>- It is not time series</a:t>
            </a:r>
          </a:p>
          <a:p>
            <a:pPr algn="just"/>
            <a:r>
              <a:rPr lang="en-GB" sz="1200" dirty="0"/>
              <a:t>- Seems that a clear max/min tendency is used</a:t>
            </a:r>
          </a:p>
          <a:p>
            <a:pPr algn="just"/>
            <a:r>
              <a:rPr lang="en-GB" sz="1200" dirty="0"/>
              <a:t>- Do</a:t>
            </a:r>
          </a:p>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11</a:t>
            </a:fld>
            <a:endParaRPr lang="en-US"/>
          </a:p>
        </p:txBody>
      </p:sp>
    </p:spTree>
    <p:extLst>
      <p:ext uri="{BB962C8B-B14F-4D97-AF65-F5344CB8AC3E}">
        <p14:creationId xmlns:p14="http://schemas.microsoft.com/office/powerpoint/2010/main" val="3264489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Algorithm selection</a:t>
            </a:r>
          </a:p>
          <a:p>
            <a:endParaRPr lang="en-GB" dirty="0"/>
          </a:p>
          <a:p>
            <a:r>
              <a:rPr lang="en-GB" dirty="0"/>
              <a:t>Map to 2D…</a:t>
            </a:r>
          </a:p>
        </p:txBody>
      </p:sp>
      <p:sp>
        <p:nvSpPr>
          <p:cNvPr id="4" name="Slide Number Placeholder 3"/>
          <p:cNvSpPr>
            <a:spLocks noGrp="1"/>
          </p:cNvSpPr>
          <p:nvPr>
            <p:ph type="sldNum" sz="quarter" idx="5"/>
          </p:nvPr>
        </p:nvSpPr>
        <p:spPr/>
        <p:txBody>
          <a:bodyPr/>
          <a:lstStyle/>
          <a:p>
            <a:fld id="{33BD34C2-C82A-5B4C-8326-9FE602370724}" type="slidenum">
              <a:rPr lang="en-US" smtClean="0"/>
              <a:t>12</a:t>
            </a:fld>
            <a:endParaRPr lang="en-US"/>
          </a:p>
        </p:txBody>
      </p:sp>
    </p:spTree>
    <p:extLst>
      <p:ext uri="{BB962C8B-B14F-4D97-AF65-F5344CB8AC3E}">
        <p14:creationId xmlns:p14="http://schemas.microsoft.com/office/powerpoint/2010/main" val="2666714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Autoencoders</a:t>
            </a:r>
          </a:p>
          <a:p>
            <a:endParaRPr lang="en-GB" dirty="0"/>
          </a:p>
          <a:p>
            <a:r>
              <a:rPr lang="en-GB" dirty="0"/>
              <a:t>Map to 2D…</a:t>
            </a:r>
          </a:p>
        </p:txBody>
      </p:sp>
      <p:sp>
        <p:nvSpPr>
          <p:cNvPr id="4" name="Slide Number Placeholder 3"/>
          <p:cNvSpPr>
            <a:spLocks noGrp="1"/>
          </p:cNvSpPr>
          <p:nvPr>
            <p:ph type="sldNum" sz="quarter" idx="5"/>
          </p:nvPr>
        </p:nvSpPr>
        <p:spPr/>
        <p:txBody>
          <a:bodyPr/>
          <a:lstStyle/>
          <a:p>
            <a:fld id="{33BD34C2-C82A-5B4C-8326-9FE602370724}" type="slidenum">
              <a:rPr lang="en-US" smtClean="0"/>
              <a:t>13</a:t>
            </a:fld>
            <a:endParaRPr lang="en-US"/>
          </a:p>
        </p:txBody>
      </p:sp>
    </p:spTree>
    <p:extLst>
      <p:ext uri="{BB962C8B-B14F-4D97-AF65-F5344CB8AC3E}">
        <p14:creationId xmlns:p14="http://schemas.microsoft.com/office/powerpoint/2010/main" val="1091763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Evaluation</a:t>
            </a:r>
          </a:p>
          <a:p>
            <a:pPr marL="0" indent="0">
              <a:buNone/>
            </a:pPr>
            <a:endParaRPr lang="en-GB" dirty="0"/>
          </a:p>
          <a:p>
            <a:pPr marL="0" indent="0">
              <a:buNone/>
            </a:pPr>
            <a:r>
              <a:rPr lang="en-GB" dirty="0"/>
              <a:t>Sheppard diagrams are scatter plots of two measurements of distances between objects. In dimensionality reduction analysis, the first measurement or collection of distances corresponds to the points in the original dimension. The second measurement is the distances in the reduced space. The diagram shows how well distances have been preserved relative to one another. Collinear points indicate that there has been no distortion. The more points do not lie on this line, the more the distances have been distorted and information lost whilst reducing the dimensionality. </a:t>
            </a:r>
          </a:p>
          <a:p>
            <a:pPr marL="0" indent="0">
              <a:buNone/>
            </a:pPr>
            <a:endParaRPr lang="en-GB" dirty="0"/>
          </a:p>
          <a:p>
            <a:pPr marL="0" indent="0">
              <a:buNone/>
            </a:pPr>
            <a:r>
              <a:rPr lang="en-GB" dirty="0"/>
              <a:t>The Pearson correlation coefficient is a statistical measure that gives the linear correlation between two variables.</a:t>
            </a:r>
          </a:p>
          <a:p>
            <a:pPr marL="0" indent="0">
              <a:buNone/>
            </a:pPr>
            <a:endParaRPr lang="en-GB" dirty="0"/>
          </a:p>
          <a:p>
            <a:pPr marL="0" indent="0">
              <a:buNone/>
            </a:pPr>
            <a:r>
              <a:rPr lang="en-GB" dirty="0"/>
              <a:t>Spearman rank correlation coefficient: It measures the dependence between the rankings of two variables. There are applications where maintaining the ordering of distances is more important than having a linear relationship between the distances in the original and reduced spaces. Similarity retrieval, for example, will provide the same results in the original space and the two-dimensional space if the Spearman rank correlation coefficient of the distances in both spaces is one.</a:t>
            </a:r>
          </a:p>
          <a:p>
            <a:pPr marL="0" indent="0">
              <a:buNone/>
            </a:pPr>
            <a:endParaRPr lang="en-GB" dirty="0"/>
          </a:p>
          <a:p>
            <a:pPr marL="0" indent="0">
              <a:buNone/>
            </a:pPr>
            <a:r>
              <a:rPr lang="en-GB" dirty="0"/>
              <a:t>The GMM ratio uses Gaussian Mixture Models with one component. The metric takes the ratio of the area of the confidence ellipsoid of a model fitted to data points with a given label to the area of the confidence ellipsoid of a model fitted to all data points. </a:t>
            </a:r>
          </a:p>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14</a:t>
            </a:fld>
            <a:endParaRPr lang="en-US"/>
          </a:p>
        </p:txBody>
      </p:sp>
    </p:spTree>
    <p:extLst>
      <p:ext uri="{BB962C8B-B14F-4D97-AF65-F5344CB8AC3E}">
        <p14:creationId xmlns:p14="http://schemas.microsoft.com/office/powerpoint/2010/main" val="41139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Imputation on the training data - None</a:t>
            </a:r>
          </a:p>
          <a:p>
            <a:r>
              <a:rPr lang="en-US" dirty="0"/>
              <a:t>Imputation on the trajectory…</a:t>
            </a:r>
          </a:p>
          <a:p>
            <a:r>
              <a:rPr lang="en-US" dirty="0"/>
              <a:t>   - On admission always values collected.</a:t>
            </a:r>
          </a:p>
          <a:p>
            <a:r>
              <a:rPr lang="en-US" dirty="0"/>
              <a:t>   - For then onwards, forward filling when new variable becomes available.</a:t>
            </a:r>
          </a:p>
        </p:txBody>
      </p:sp>
      <p:sp>
        <p:nvSpPr>
          <p:cNvPr id="4" name="Slide Number Placeholder 3"/>
          <p:cNvSpPr>
            <a:spLocks noGrp="1"/>
          </p:cNvSpPr>
          <p:nvPr>
            <p:ph type="sldNum" sz="quarter" idx="5"/>
          </p:nvPr>
        </p:nvSpPr>
        <p:spPr/>
        <p:txBody>
          <a:bodyPr/>
          <a:lstStyle/>
          <a:p>
            <a:fld id="{33BD34C2-C82A-5B4C-8326-9FE602370724}" type="slidenum">
              <a:rPr lang="en-US" smtClean="0"/>
              <a:t>15</a:t>
            </a:fld>
            <a:endParaRPr lang="en-US"/>
          </a:p>
        </p:txBody>
      </p:sp>
    </p:spTree>
    <p:extLst>
      <p:ext uri="{BB962C8B-B14F-4D97-AF65-F5344CB8AC3E}">
        <p14:creationId xmlns:p14="http://schemas.microsoft.com/office/powerpoint/2010/main" val="127720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17</a:t>
            </a:fld>
            <a:endParaRPr lang="en-US"/>
          </a:p>
        </p:txBody>
      </p:sp>
    </p:spTree>
    <p:extLst>
      <p:ext uri="{BB962C8B-B14F-4D97-AF65-F5344CB8AC3E}">
        <p14:creationId xmlns:p14="http://schemas.microsoft.com/office/powerpoint/2010/main" val="1770354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18</a:t>
            </a:fld>
            <a:endParaRPr lang="en-US"/>
          </a:p>
        </p:txBody>
      </p:sp>
    </p:spTree>
    <p:extLst>
      <p:ext uri="{BB962C8B-B14F-4D97-AF65-F5344CB8AC3E}">
        <p14:creationId xmlns:p14="http://schemas.microsoft.com/office/powerpoint/2010/main" val="4037183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not exactly work like that, because if we do it that way, it would be affected by the prevalence.</a:t>
            </a:r>
          </a:p>
          <a:p>
            <a:r>
              <a:rPr lang="en-GB" dirty="0"/>
              <a:t>What it does is to calculate the density if patients in that cell in comparison to other cells thus only positives are counted.</a:t>
            </a:r>
          </a:p>
          <a:p>
            <a:r>
              <a:rPr lang="en-GB" dirty="0"/>
              <a:t>It can be done for any feature, phenotype, category, or even if labels change for some reason.</a:t>
            </a:r>
          </a:p>
        </p:txBody>
      </p:sp>
      <p:sp>
        <p:nvSpPr>
          <p:cNvPr id="4" name="Slide Number Placeholder 3"/>
          <p:cNvSpPr>
            <a:spLocks noGrp="1"/>
          </p:cNvSpPr>
          <p:nvPr>
            <p:ph type="sldNum" sz="quarter" idx="5"/>
          </p:nvPr>
        </p:nvSpPr>
        <p:spPr/>
        <p:txBody>
          <a:bodyPr/>
          <a:lstStyle/>
          <a:p>
            <a:fld id="{33BD34C2-C82A-5B4C-8326-9FE602370724}" type="slidenum">
              <a:rPr lang="en-US" smtClean="0"/>
              <a:t>19</a:t>
            </a:fld>
            <a:endParaRPr lang="en-US"/>
          </a:p>
        </p:txBody>
      </p:sp>
    </p:spTree>
    <p:extLst>
      <p:ext uri="{BB962C8B-B14F-4D97-AF65-F5344CB8AC3E}">
        <p14:creationId xmlns:p14="http://schemas.microsoft.com/office/powerpoint/2010/main" val="2632104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21</a:t>
            </a:fld>
            <a:endParaRPr lang="en-US"/>
          </a:p>
        </p:txBody>
      </p:sp>
    </p:spTree>
    <p:extLst>
      <p:ext uri="{BB962C8B-B14F-4D97-AF65-F5344CB8AC3E}">
        <p14:creationId xmlns:p14="http://schemas.microsoft.com/office/powerpoint/2010/main" val="1832513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171450" indent="-171450">
              <a:buFontTx/>
              <a:buChar char="-"/>
            </a:pPr>
            <a:endParaRPr lang="en-US" sz="1800" dirty="0">
              <a:cs typeface="Calibri"/>
            </a:endParaRPr>
          </a:p>
        </p:txBody>
      </p:sp>
      <p:sp>
        <p:nvSpPr>
          <p:cNvPr id="4" name="Slide Number Placeholder 3"/>
          <p:cNvSpPr>
            <a:spLocks noGrp="1"/>
          </p:cNvSpPr>
          <p:nvPr>
            <p:ph type="sldNum" sz="quarter" idx="5"/>
          </p:nvPr>
        </p:nvSpPr>
        <p:spPr/>
        <p:txBody>
          <a:bodyPr/>
          <a:lstStyle/>
          <a:p>
            <a:fld id="{33BD34C2-C82A-5B4C-8326-9FE602370724}" type="slidenum">
              <a:rPr lang="en-US" smtClean="0"/>
              <a:t>2</a:t>
            </a:fld>
            <a:endParaRPr lang="en-US"/>
          </a:p>
        </p:txBody>
      </p:sp>
    </p:spTree>
    <p:extLst>
      <p:ext uri="{BB962C8B-B14F-4D97-AF65-F5344CB8AC3E}">
        <p14:creationId xmlns:p14="http://schemas.microsoft.com/office/powerpoint/2010/main" val="1586161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22</a:t>
            </a:fld>
            <a:endParaRPr lang="en-US"/>
          </a:p>
        </p:txBody>
      </p:sp>
    </p:spTree>
    <p:extLst>
      <p:ext uri="{BB962C8B-B14F-4D97-AF65-F5344CB8AC3E}">
        <p14:creationId xmlns:p14="http://schemas.microsoft.com/office/powerpoint/2010/main" val="1718786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23</a:t>
            </a:fld>
            <a:endParaRPr lang="en-US"/>
          </a:p>
        </p:txBody>
      </p:sp>
    </p:spTree>
    <p:extLst>
      <p:ext uri="{BB962C8B-B14F-4D97-AF65-F5344CB8AC3E}">
        <p14:creationId xmlns:p14="http://schemas.microsoft.com/office/powerpoint/2010/main" val="669438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24</a:t>
            </a:fld>
            <a:endParaRPr lang="en-US"/>
          </a:p>
        </p:txBody>
      </p:sp>
    </p:spTree>
    <p:extLst>
      <p:ext uri="{BB962C8B-B14F-4D97-AF65-F5344CB8AC3E}">
        <p14:creationId xmlns:p14="http://schemas.microsoft.com/office/powerpoint/2010/main" val="2672767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25</a:t>
            </a:fld>
            <a:endParaRPr lang="en-US"/>
          </a:p>
        </p:txBody>
      </p:sp>
    </p:spTree>
    <p:extLst>
      <p:ext uri="{BB962C8B-B14F-4D97-AF65-F5344CB8AC3E}">
        <p14:creationId xmlns:p14="http://schemas.microsoft.com/office/powerpoint/2010/main" val="3684839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27</a:t>
            </a:fld>
            <a:endParaRPr lang="en-US"/>
          </a:p>
        </p:txBody>
      </p:sp>
    </p:spTree>
    <p:extLst>
      <p:ext uri="{BB962C8B-B14F-4D97-AF65-F5344CB8AC3E}">
        <p14:creationId xmlns:p14="http://schemas.microsoft.com/office/powerpoint/2010/main" val="231417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28</a:t>
            </a:fld>
            <a:endParaRPr lang="en-US"/>
          </a:p>
        </p:txBody>
      </p:sp>
    </p:spTree>
    <p:extLst>
      <p:ext uri="{BB962C8B-B14F-4D97-AF65-F5344CB8AC3E}">
        <p14:creationId xmlns:p14="http://schemas.microsoft.com/office/powerpoint/2010/main" val="2564105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29</a:t>
            </a:fld>
            <a:endParaRPr lang="en-US"/>
          </a:p>
        </p:txBody>
      </p:sp>
    </p:spTree>
    <p:extLst>
      <p:ext uri="{BB962C8B-B14F-4D97-AF65-F5344CB8AC3E}">
        <p14:creationId xmlns:p14="http://schemas.microsoft.com/office/powerpoint/2010/main" val="3240696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BD34C2-C82A-5B4C-8326-9FE602370724}" type="slidenum">
              <a:rPr lang="en-US" smtClean="0"/>
              <a:t>30</a:t>
            </a:fld>
            <a:endParaRPr lang="en-US"/>
          </a:p>
        </p:txBody>
      </p:sp>
    </p:spTree>
    <p:extLst>
      <p:ext uri="{BB962C8B-B14F-4D97-AF65-F5344CB8AC3E}">
        <p14:creationId xmlns:p14="http://schemas.microsoft.com/office/powerpoint/2010/main" val="4154861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does not exactly work like that, because if we do it that way, it would be affected by the prevalence.</a:t>
            </a:r>
          </a:p>
          <a:p>
            <a:r>
              <a:rPr lang="en-GB" dirty="0"/>
              <a:t>What it does is to calculate the density if patients in that cell in comparison to other cells thus only positives are counted.</a:t>
            </a:r>
          </a:p>
          <a:p>
            <a:r>
              <a:rPr lang="en-GB" dirty="0"/>
              <a:t>It can be done for any feature, phenotype, category, or even if labels change for some reason.</a:t>
            </a:r>
          </a:p>
        </p:txBody>
      </p:sp>
      <p:sp>
        <p:nvSpPr>
          <p:cNvPr id="4" name="Slide Number Placeholder 3"/>
          <p:cNvSpPr>
            <a:spLocks noGrp="1"/>
          </p:cNvSpPr>
          <p:nvPr>
            <p:ph type="sldNum" sz="quarter" idx="5"/>
          </p:nvPr>
        </p:nvSpPr>
        <p:spPr/>
        <p:txBody>
          <a:bodyPr/>
          <a:lstStyle/>
          <a:p>
            <a:fld id="{33BD34C2-C82A-5B4C-8326-9FE602370724}" type="slidenum">
              <a:rPr lang="en-US" smtClean="0"/>
              <a:t>31</a:t>
            </a:fld>
            <a:endParaRPr lang="en-US"/>
          </a:p>
        </p:txBody>
      </p:sp>
    </p:spTree>
    <p:extLst>
      <p:ext uri="{BB962C8B-B14F-4D97-AF65-F5344CB8AC3E}">
        <p14:creationId xmlns:p14="http://schemas.microsoft.com/office/powerpoint/2010/main" val="3525830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A novel case-based approach, leveraging the power of autoencoders to reduce the input features of dengue patients into a two-dimensional (2D) space for enhanced visualization has been prototype. Dengue, with its well-known disease dynamics encompassing the febrile, critical, and recovery phases, serves as an ideal candidate for this approach. By employing autoencoders, which are neural networks designed to compress and reconstruct data, the vast array of patient features can be effectively condensed into a concise 2D representation. This reduction not only facilitates the efficient retrieval of similar patients but also enables the visualization of patient clusters using density maps, highlighting various phenotypes and categories based on the extracted features. Moreover, this approach allows for the visualization of a patient's evolution over time, providing valuable insights into the progression of the disease. By combining the power of autoencoders and the dynamics of a disease, this case-based approach offers a promising avenue for improved patient characterization and understanding of the disease's intricate patterns.</a:t>
            </a:r>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32</a:t>
            </a:fld>
            <a:endParaRPr lang="en-US"/>
          </a:p>
        </p:txBody>
      </p:sp>
    </p:spTree>
    <p:extLst>
      <p:ext uri="{BB962C8B-B14F-4D97-AF65-F5344CB8AC3E}">
        <p14:creationId xmlns:p14="http://schemas.microsoft.com/office/powerpoint/2010/main" val="1545796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solidFill>
                  <a:schemeClr val="accent2">
                    <a:lumMod val="75000"/>
                  </a:schemeClr>
                </a:solidFill>
                <a:latin typeface="Constantia" panose="02030602050306030303" pitchFamily="18" charset="0"/>
              </a:rPr>
              <a:t>Dengue</a:t>
            </a:r>
            <a:r>
              <a:rPr lang="en-GB" sz="1200" dirty="0">
                <a:latin typeface="Constantia" panose="02030602050306030303" pitchFamily="18" charset="0"/>
              </a:rPr>
              <a:t> is a </a:t>
            </a:r>
            <a:r>
              <a:rPr lang="en-GB" sz="1200" b="1" dirty="0">
                <a:solidFill>
                  <a:schemeClr val="accent2">
                    <a:lumMod val="75000"/>
                  </a:schemeClr>
                </a:solidFill>
                <a:latin typeface="Constantia" panose="02030602050306030303" pitchFamily="18" charset="0"/>
              </a:rPr>
              <a:t>mosquito-borne</a:t>
            </a:r>
            <a:r>
              <a:rPr lang="en-GB" sz="1200" dirty="0">
                <a:latin typeface="Constantia" panose="02030602050306030303" pitchFamily="18" charset="0"/>
              </a:rPr>
              <a:t> viral infection</a:t>
            </a:r>
          </a:p>
          <a:p>
            <a:r>
              <a:rPr lang="en-GB" sz="1200" dirty="0">
                <a:latin typeface="Constantia" panose="02030602050306030303" pitchFamily="18" charset="0"/>
              </a:rPr>
              <a:t>Endemic in over 100 countries, with a higher prevalence in tropical and subtropical regions.</a:t>
            </a:r>
          </a:p>
          <a:p>
            <a:r>
              <a:rPr lang="en-GB" sz="1200" dirty="0">
                <a:latin typeface="Constantia" panose="02030602050306030303" pitchFamily="18" charset="0"/>
              </a:rPr>
              <a:t>Approximately </a:t>
            </a:r>
            <a:r>
              <a:rPr lang="en-GB" sz="1200" b="1" dirty="0">
                <a:solidFill>
                  <a:schemeClr val="accent2">
                    <a:lumMod val="75000"/>
                  </a:schemeClr>
                </a:solidFill>
                <a:latin typeface="Constantia" panose="02030602050306030303" pitchFamily="18" charset="0"/>
              </a:rPr>
              <a:t>51 million symptomatic cases </a:t>
            </a:r>
            <a:r>
              <a:rPr lang="en-GB" sz="1200" dirty="0">
                <a:latin typeface="Constantia" panose="02030602050306030303" pitchFamily="18" charset="0"/>
              </a:rPr>
              <a:t>each year, with seasonal epidemics and high caseloads imposing a huge strain on local healthcare services.</a:t>
            </a:r>
          </a:p>
          <a:p>
            <a:r>
              <a:rPr lang="en-GB" sz="1200" dirty="0">
                <a:latin typeface="Constantia" panose="02030602050306030303" pitchFamily="18" charset="0"/>
              </a:rPr>
              <a:t>Wide spectrum and non-specific nature of clinical symptoms, confused with other febrile illnesses.</a:t>
            </a:r>
          </a:p>
          <a:p>
            <a:r>
              <a:rPr lang="en-GB" sz="1200" dirty="0">
                <a:latin typeface="Constantia" panose="02030602050306030303" pitchFamily="18" charset="0"/>
              </a:rPr>
              <a:t>Major public health concern with increasing incidence</a:t>
            </a:r>
          </a:p>
          <a:p>
            <a:r>
              <a:rPr lang="en-GB" sz="1200" dirty="0">
                <a:latin typeface="Constantia" panose="02030602050306030303" pitchFamily="18" charset="0"/>
              </a:rPr>
              <a:t>Management is basically supportive care, with vaccines so </a:t>
            </a:r>
            <a:r>
              <a:rPr lang="en-GB" sz="1200" dirty="0" err="1">
                <a:latin typeface="Constantia" panose="02030602050306030303" pitchFamily="18" charset="0"/>
              </a:rPr>
              <a:t>so</a:t>
            </a:r>
            <a:r>
              <a:rPr lang="en-GB" sz="1200" dirty="0">
                <a:latin typeface="Constantia" panose="02030602050306030303" pitchFamily="18" charset="0"/>
              </a:rPr>
              <a:t>..</a:t>
            </a:r>
          </a:p>
          <a:p>
            <a:r>
              <a:rPr lang="en-GB" sz="1200" dirty="0">
                <a:latin typeface="Constantia" panose="02030602050306030303" pitchFamily="18" charset="0"/>
              </a:rPr>
              <a:t>Usually, worse outcomes in children and young adults</a:t>
            </a:r>
          </a:p>
          <a:p>
            <a:r>
              <a:rPr lang="en-GB" sz="1200" dirty="0">
                <a:latin typeface="Constantia" panose="02030602050306030303" pitchFamily="18" charset="0"/>
              </a:rPr>
              <a:t>Need to identify patients at increased risk of complications such as bleeding or hock.</a:t>
            </a:r>
          </a:p>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3</a:t>
            </a:fld>
            <a:endParaRPr lang="en-US"/>
          </a:p>
        </p:txBody>
      </p:sp>
    </p:spTree>
    <p:extLst>
      <p:ext uri="{BB962C8B-B14F-4D97-AF65-F5344CB8AC3E}">
        <p14:creationId xmlns:p14="http://schemas.microsoft.com/office/powerpoint/2010/main" val="1778053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r>
              <a:rPr lang="en-GB" sz="1200" dirty="0">
                <a:latin typeface="Candara" panose="020E0502030303020204" pitchFamily="34" charset="0"/>
              </a:rPr>
              <a:t>Problem definition</a:t>
            </a:r>
          </a:p>
          <a:p>
            <a:r>
              <a:rPr lang="en-GB" sz="1200" dirty="0">
                <a:latin typeface="Candara" panose="020E0502030303020204" pitchFamily="34" charset="0"/>
              </a:rPr>
              <a:t>	Dataset</a:t>
            </a:r>
          </a:p>
          <a:p>
            <a:r>
              <a:rPr lang="en-GB" sz="1200" dirty="0">
                <a:latin typeface="Candara" panose="020E0502030303020204" pitchFamily="34" charset="0"/>
              </a:rPr>
              <a:t>	Demographics</a:t>
            </a:r>
          </a:p>
          <a:p>
            <a:r>
              <a:rPr lang="en-GB" sz="1200" dirty="0">
                <a:latin typeface="Candara" panose="020E0502030303020204" pitchFamily="34" charset="0"/>
              </a:rPr>
              <a:t>	Gold standard</a:t>
            </a:r>
          </a:p>
          <a:p>
            <a:r>
              <a:rPr lang="en-GB" sz="1200" dirty="0">
                <a:latin typeface="Candara" panose="020E0502030303020204" pitchFamily="34" charset="0"/>
              </a:rPr>
              <a:t>	Aim</a:t>
            </a:r>
          </a:p>
          <a:p>
            <a:r>
              <a:rPr lang="en-GB" sz="1200" dirty="0">
                <a:latin typeface="Candara" panose="020E0502030303020204" pitchFamily="34" charset="0"/>
              </a:rPr>
              <a:t>Feature selection</a:t>
            </a:r>
          </a:p>
          <a:p>
            <a:r>
              <a:rPr lang="en-GB" sz="1200" dirty="0">
                <a:latin typeface="Candara" panose="020E0502030303020204" pitchFamily="34" charset="0"/>
              </a:rPr>
              <a:t>	Data collection</a:t>
            </a:r>
          </a:p>
          <a:p>
            <a:r>
              <a:rPr lang="en-GB" sz="1200" dirty="0">
                <a:latin typeface="Candara" panose="020E0502030303020204" pitchFamily="34" charset="0"/>
              </a:rPr>
              <a:t>	Relevance</a:t>
            </a:r>
          </a:p>
          <a:p>
            <a:r>
              <a:rPr lang="en-GB" sz="1200" dirty="0">
                <a:latin typeface="Candara" panose="020E0502030303020204" pitchFamily="34" charset="0"/>
              </a:rPr>
              <a:t>	Temporal availability</a:t>
            </a:r>
          </a:p>
          <a:p>
            <a:r>
              <a:rPr lang="en-GB" sz="1200" dirty="0">
                <a:latin typeface="Candara" panose="020E0502030303020204" pitchFamily="34" charset="0"/>
              </a:rPr>
              <a:t>	Quantity</a:t>
            </a:r>
          </a:p>
          <a:p>
            <a:r>
              <a:rPr lang="en-GB" sz="1200" dirty="0">
                <a:latin typeface="Candara" panose="020E0502030303020204" pitchFamily="34" charset="0"/>
              </a:rPr>
              <a:t>	Leakage (target/time)</a:t>
            </a:r>
          </a:p>
          <a:p>
            <a:r>
              <a:rPr lang="en-GB" sz="1200" dirty="0">
                <a:latin typeface="Candara" panose="020E0502030303020204" pitchFamily="34" charset="0"/>
              </a:rPr>
              <a:t>Model selection</a:t>
            </a:r>
          </a:p>
          <a:p>
            <a:r>
              <a:rPr lang="en-GB" sz="1200" dirty="0">
                <a:latin typeface="Candara" panose="020E0502030303020204" pitchFamily="34" charset="0"/>
              </a:rPr>
              <a:t>	Unsupervised</a:t>
            </a:r>
          </a:p>
          <a:p>
            <a:r>
              <a:rPr lang="en-GB" sz="1200" dirty="0">
                <a:latin typeface="Candara" panose="020E0502030303020204" pitchFamily="34" charset="0"/>
              </a:rPr>
              <a:t>	Complexity</a:t>
            </a:r>
          </a:p>
          <a:p>
            <a:r>
              <a:rPr lang="en-GB" sz="1200" dirty="0">
                <a:latin typeface="Candara" panose="020E0502030303020204" pitchFamily="34" charset="0"/>
              </a:rPr>
              <a:t>	Interpretability</a:t>
            </a:r>
          </a:p>
          <a:p>
            <a:r>
              <a:rPr lang="en-GB" sz="1200" dirty="0">
                <a:latin typeface="Candara" panose="020E0502030303020204" pitchFamily="34" charset="0"/>
              </a:rPr>
              <a:t>	Adoption/Adaptation</a:t>
            </a:r>
          </a:p>
          <a:p>
            <a:r>
              <a:rPr lang="en-GB" sz="1200" dirty="0">
                <a:latin typeface="Candara" panose="020E0502030303020204" pitchFamily="34" charset="0"/>
              </a:rPr>
              <a:t>Experimental setup</a:t>
            </a:r>
          </a:p>
          <a:p>
            <a:r>
              <a:rPr lang="en-GB" sz="1200" dirty="0">
                <a:latin typeface="Candara" panose="020E0502030303020204" pitchFamily="34" charset="0"/>
              </a:rPr>
              <a:t>	Discard</a:t>
            </a:r>
          </a:p>
          <a:p>
            <a:r>
              <a:rPr lang="en-GB" sz="1200" dirty="0">
                <a:latin typeface="Candara" panose="020E0502030303020204" pitchFamily="34" charset="0"/>
              </a:rPr>
              <a:t>	Outliers</a:t>
            </a:r>
          </a:p>
          <a:p>
            <a:r>
              <a:rPr lang="en-GB" sz="1200" dirty="0">
                <a:latin typeface="Candara" panose="020E0502030303020204" pitchFamily="34" charset="0"/>
              </a:rPr>
              <a:t>	Imbalance</a:t>
            </a:r>
          </a:p>
          <a:p>
            <a:r>
              <a:rPr lang="en-GB" sz="1200" dirty="0">
                <a:latin typeface="Candara" panose="020E0502030303020204" pitchFamily="34" charset="0"/>
              </a:rPr>
              <a:t>	Imputation</a:t>
            </a:r>
          </a:p>
          <a:p>
            <a:r>
              <a:rPr lang="en-GB" sz="1200" dirty="0">
                <a:latin typeface="Candara" panose="020E0502030303020204" pitchFamily="34" charset="0"/>
              </a:rPr>
              <a:t>	Scaling</a:t>
            </a:r>
          </a:p>
          <a:p>
            <a:r>
              <a:rPr lang="en-GB" sz="1200" dirty="0">
                <a:latin typeface="Candara" panose="020E0502030303020204" pitchFamily="34" charset="0"/>
              </a:rPr>
              <a:t>	Feature engineering</a:t>
            </a:r>
          </a:p>
          <a:p>
            <a:r>
              <a:rPr lang="en-GB" sz="1200" dirty="0">
                <a:latin typeface="Candara" panose="020E0502030303020204" pitchFamily="34" charset="0"/>
              </a:rPr>
              <a:t>	Tuning</a:t>
            </a:r>
          </a:p>
          <a:p>
            <a:r>
              <a:rPr lang="en-GB" sz="1200" dirty="0">
                <a:latin typeface="Candara" panose="020E0502030303020204" pitchFamily="34" charset="0"/>
              </a:rPr>
              <a:t>	Further analysis</a:t>
            </a:r>
          </a:p>
          <a:p>
            <a:r>
              <a:rPr lang="en-GB" sz="1200" dirty="0">
                <a:latin typeface="Candara" panose="020E0502030303020204" pitchFamily="34" charset="0"/>
              </a:rPr>
              <a:t>Deployment</a:t>
            </a:r>
          </a:p>
          <a:p>
            <a:r>
              <a:rPr lang="en-GB" sz="1200" dirty="0">
                <a:latin typeface="Candara" panose="020E0502030303020204" pitchFamily="34" charset="0"/>
              </a:rPr>
              <a:t>	Legal</a:t>
            </a:r>
          </a:p>
          <a:p>
            <a:r>
              <a:rPr lang="en-GB" sz="1200" dirty="0">
                <a:latin typeface="Candara" panose="020E0502030303020204" pitchFamily="34" charset="0"/>
              </a:rPr>
              <a:t>	Resources</a:t>
            </a:r>
          </a:p>
          <a:p>
            <a:r>
              <a:rPr lang="en-GB" sz="1200" dirty="0">
                <a:latin typeface="Candara" panose="020E0502030303020204" pitchFamily="34" charset="0"/>
              </a:rPr>
              <a:t>	Communication/Transparency</a:t>
            </a:r>
          </a:p>
          <a:p>
            <a:r>
              <a:rPr lang="en-GB" sz="1200" dirty="0">
                <a:latin typeface="Candara" panose="020E0502030303020204" pitchFamily="34" charset="0"/>
              </a:rPr>
              <a:t>	Deployment</a:t>
            </a:r>
          </a:p>
          <a:p>
            <a:r>
              <a:rPr lang="en-GB" sz="1200" dirty="0">
                <a:latin typeface="Candara" panose="020E0502030303020204" pitchFamily="34" charset="0"/>
              </a:rPr>
              <a:t>	Continuous monitoring/</a:t>
            </a:r>
            <a:r>
              <a:rPr lang="en-GB" sz="1200" dirty="0" err="1">
                <a:latin typeface="Candara" panose="020E0502030303020204" pitchFamily="34" charset="0"/>
              </a:rPr>
              <a:t>updatees</a:t>
            </a:r>
            <a:endParaRPr lang="en-GB" sz="1200" dirty="0">
              <a:latin typeface="Candara" panose="020E0502030303020204" pitchFamily="34" charset="0"/>
            </a:endParaRPr>
          </a:p>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33</a:t>
            </a:fld>
            <a:endParaRPr lang="en-US"/>
          </a:p>
        </p:txBody>
      </p:sp>
    </p:spTree>
    <p:extLst>
      <p:ext uri="{BB962C8B-B14F-4D97-AF65-F5344CB8AC3E}">
        <p14:creationId xmlns:p14="http://schemas.microsoft.com/office/powerpoint/2010/main" val="4161355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171450" indent="-171450">
              <a:buFontTx/>
              <a:buChar char="-"/>
            </a:pPr>
            <a:endParaRPr lang="en-GB" sz="1800" b="0" i="0" dirty="0">
              <a:solidFill>
                <a:srgbClr val="374151"/>
              </a:solidFill>
              <a:effectLst/>
              <a:latin typeface="Söhne"/>
              <a:cs typeface="Calibri"/>
            </a:endParaRPr>
          </a:p>
          <a:p>
            <a:pPr marL="171450" indent="-171450">
              <a:buFontTx/>
              <a:buChar char="-"/>
            </a:pPr>
            <a:r>
              <a:rPr lang="en-GB" sz="1800" b="0" i="0" dirty="0">
                <a:solidFill>
                  <a:srgbClr val="374151"/>
                </a:solidFill>
                <a:effectLst/>
                <a:latin typeface="Söhne"/>
                <a:cs typeface="Calibri"/>
              </a:rPr>
              <a:t>Management</a:t>
            </a:r>
          </a:p>
          <a:p>
            <a:pPr marL="628650" lvl="1" indent="-171450">
              <a:buFontTx/>
              <a:buChar char="-"/>
            </a:pPr>
            <a:r>
              <a:rPr lang="en-GB" sz="1800" b="0" i="0" dirty="0">
                <a:solidFill>
                  <a:srgbClr val="374151"/>
                </a:solidFill>
                <a:effectLst/>
                <a:latin typeface="Söhne"/>
                <a:cs typeface="Calibri"/>
              </a:rPr>
              <a:t>Easy access to records</a:t>
            </a:r>
          </a:p>
          <a:p>
            <a:pPr marL="628650" lvl="1" indent="-171450">
              <a:buFontTx/>
              <a:buChar char="-"/>
            </a:pPr>
            <a:r>
              <a:rPr lang="en-GB" sz="1800" b="0" i="0" dirty="0">
                <a:solidFill>
                  <a:srgbClr val="374151"/>
                </a:solidFill>
                <a:effectLst/>
                <a:latin typeface="Söhne"/>
                <a:cs typeface="Calibri"/>
              </a:rPr>
              <a:t>Facilitate visualisation and communication</a:t>
            </a:r>
          </a:p>
          <a:p>
            <a:pPr marL="628650" lvl="1" indent="-171450">
              <a:buFontTx/>
              <a:buChar char="-"/>
            </a:pPr>
            <a:r>
              <a:rPr lang="en-GB" sz="1800" b="0" i="0" dirty="0">
                <a:solidFill>
                  <a:srgbClr val="374151"/>
                </a:solidFill>
                <a:effectLst/>
                <a:latin typeface="Söhne"/>
                <a:cs typeface="Calibri"/>
              </a:rPr>
              <a:t>Reminders, alerts…</a:t>
            </a:r>
          </a:p>
          <a:p>
            <a:pPr marL="628650" lvl="1" indent="-171450">
              <a:buFontTx/>
              <a:buChar char="-"/>
            </a:pPr>
            <a:r>
              <a:rPr lang="en-GB" sz="1800" b="0" i="0" dirty="0">
                <a:solidFill>
                  <a:srgbClr val="374151"/>
                </a:solidFill>
                <a:effectLst/>
                <a:latin typeface="Söhne"/>
                <a:cs typeface="Calibri"/>
              </a:rPr>
              <a:t>Patient engagement</a:t>
            </a:r>
          </a:p>
          <a:p>
            <a:pPr marL="171450" indent="-171450">
              <a:buFontTx/>
              <a:buChar char="-"/>
            </a:pPr>
            <a:endParaRPr lang="en-GB" sz="1800" b="0" i="0" dirty="0">
              <a:solidFill>
                <a:srgbClr val="374151"/>
              </a:solidFill>
              <a:effectLst/>
              <a:latin typeface="Söhne"/>
              <a:cs typeface="Calibri"/>
            </a:endParaRPr>
          </a:p>
          <a:p>
            <a:pPr marL="171450" indent="-171450">
              <a:buFontTx/>
              <a:buChar char="-"/>
            </a:pPr>
            <a:r>
              <a:rPr lang="en-GB" sz="1800" b="0" i="0" dirty="0">
                <a:solidFill>
                  <a:srgbClr val="374151"/>
                </a:solidFill>
                <a:effectLst/>
                <a:latin typeface="Söhne"/>
                <a:cs typeface="Calibri"/>
              </a:rPr>
              <a:t>AI &amp; Decision Making</a:t>
            </a:r>
          </a:p>
          <a:p>
            <a:pPr marL="628650" lvl="1" indent="-171450">
              <a:buFontTx/>
              <a:buChar char="-"/>
            </a:pPr>
            <a:r>
              <a:rPr lang="en-GB" sz="1800" b="0" i="0" dirty="0">
                <a:solidFill>
                  <a:srgbClr val="374151"/>
                </a:solidFill>
                <a:effectLst/>
                <a:latin typeface="Söhne"/>
                <a:cs typeface="Calibri"/>
              </a:rPr>
              <a:t>Case-Based Reasoning</a:t>
            </a:r>
          </a:p>
          <a:p>
            <a:pPr marL="628650" lvl="1" indent="-171450">
              <a:buFontTx/>
              <a:buChar char="-"/>
            </a:pPr>
            <a:r>
              <a:rPr lang="en-GB" sz="1800" b="0" i="0" dirty="0">
                <a:solidFill>
                  <a:srgbClr val="374151"/>
                </a:solidFill>
                <a:effectLst/>
                <a:latin typeface="Söhne"/>
                <a:cs typeface="Calibri"/>
              </a:rPr>
              <a:t>Supervised Machine Learning</a:t>
            </a:r>
          </a:p>
          <a:p>
            <a:pPr marL="628650" lvl="1" indent="-171450">
              <a:buFontTx/>
              <a:buChar char="-"/>
            </a:pPr>
            <a:endParaRPr lang="en-GB" sz="1800" b="0" i="0" dirty="0">
              <a:solidFill>
                <a:srgbClr val="374151"/>
              </a:solidFill>
              <a:effectLst/>
              <a:latin typeface="Söhne"/>
              <a:cs typeface="Calibri"/>
            </a:endParaRPr>
          </a:p>
          <a:p>
            <a:pPr marL="171450" indent="-171450">
              <a:buFontTx/>
              <a:buChar char="-"/>
            </a:pPr>
            <a:r>
              <a:rPr lang="en-GB" sz="1800" b="0" i="0" dirty="0">
                <a:solidFill>
                  <a:srgbClr val="374151"/>
                </a:solidFill>
                <a:effectLst/>
                <a:latin typeface="Söhne"/>
                <a:cs typeface="Calibri"/>
              </a:rPr>
              <a:t>Diagnostics &amp; decision making</a:t>
            </a:r>
          </a:p>
          <a:p>
            <a:pPr marL="628650" lvl="1" indent="-171450">
              <a:buFontTx/>
              <a:buChar char="-"/>
            </a:pPr>
            <a:r>
              <a:rPr lang="en-GB" sz="1800" b="0" i="0" dirty="0">
                <a:solidFill>
                  <a:srgbClr val="374151"/>
                </a:solidFill>
                <a:effectLst/>
                <a:latin typeface="Söhne"/>
                <a:cs typeface="Calibri"/>
              </a:rPr>
              <a:t>From vital signs</a:t>
            </a:r>
          </a:p>
          <a:p>
            <a:pPr marL="628650" lvl="1" indent="-171450">
              <a:buFontTx/>
              <a:buChar char="-"/>
            </a:pPr>
            <a:r>
              <a:rPr lang="en-GB" sz="1800" b="0" i="0" dirty="0">
                <a:solidFill>
                  <a:srgbClr val="374151"/>
                </a:solidFill>
                <a:effectLst/>
                <a:latin typeface="Söhne"/>
                <a:cs typeface="Calibri"/>
              </a:rPr>
              <a:t>From imaging</a:t>
            </a:r>
          </a:p>
          <a:p>
            <a:pPr marL="628650" lvl="1" indent="-171450">
              <a:buFontTx/>
              <a:buChar char="-"/>
            </a:pPr>
            <a:r>
              <a:rPr lang="en-GB" sz="1800" b="0" i="0" dirty="0">
                <a:solidFill>
                  <a:srgbClr val="374151"/>
                </a:solidFill>
                <a:effectLst/>
                <a:latin typeface="Söhne"/>
                <a:cs typeface="Calibri"/>
              </a:rPr>
              <a:t>From clinical notes</a:t>
            </a:r>
          </a:p>
          <a:p>
            <a:pPr marL="628650" lvl="1" indent="-171450">
              <a:buFontTx/>
              <a:buChar char="-"/>
            </a:pPr>
            <a:r>
              <a:rPr lang="en-GB" sz="1800" b="0" i="0" dirty="0">
                <a:solidFill>
                  <a:srgbClr val="374151"/>
                </a:solidFill>
                <a:effectLst/>
                <a:latin typeface="Söhne"/>
                <a:cs typeface="Calibri"/>
              </a:rPr>
              <a:t>From lab samples (Dx)</a:t>
            </a:r>
          </a:p>
          <a:p>
            <a:pPr marL="171450" indent="-171450">
              <a:buFontTx/>
              <a:buChar char="-"/>
            </a:pPr>
            <a:endParaRPr lang="en-GB" sz="1800" b="0" i="0" dirty="0">
              <a:solidFill>
                <a:srgbClr val="374151"/>
              </a:solidFill>
              <a:effectLst/>
              <a:latin typeface="Söhne"/>
              <a:cs typeface="Calibri"/>
            </a:endParaRPr>
          </a:p>
          <a:p>
            <a:pPr marL="171450" indent="-171450">
              <a:buFontTx/>
              <a:buChar char="-"/>
            </a:pPr>
            <a:r>
              <a:rPr lang="en-GB" sz="1800" b="0" i="0" dirty="0">
                <a:solidFill>
                  <a:srgbClr val="374151"/>
                </a:solidFill>
                <a:effectLst/>
                <a:latin typeface="Söhne"/>
                <a:cs typeface="Calibri"/>
              </a:rPr>
              <a:t>Support medication</a:t>
            </a:r>
          </a:p>
          <a:p>
            <a:pPr marL="628650" lvl="1" indent="-171450">
              <a:buFontTx/>
              <a:buChar char="-"/>
            </a:pPr>
            <a:r>
              <a:rPr lang="en-GB" sz="1800" b="0" i="0" dirty="0">
                <a:solidFill>
                  <a:srgbClr val="374151"/>
                </a:solidFill>
                <a:effectLst/>
                <a:latin typeface="Söhne"/>
                <a:cs typeface="Calibri"/>
              </a:rPr>
              <a:t>Drug selection</a:t>
            </a:r>
          </a:p>
          <a:p>
            <a:pPr marL="628650" lvl="1" indent="-171450">
              <a:buFontTx/>
              <a:buChar char="-"/>
            </a:pPr>
            <a:r>
              <a:rPr lang="en-GB" sz="1800" b="0" i="0" dirty="0">
                <a:solidFill>
                  <a:srgbClr val="374151"/>
                </a:solidFill>
                <a:effectLst/>
                <a:latin typeface="Söhne"/>
                <a:cs typeface="Calibri"/>
              </a:rPr>
              <a:t>Allergy checking</a:t>
            </a:r>
          </a:p>
          <a:p>
            <a:pPr marL="628650" lvl="1" indent="-171450">
              <a:buFontTx/>
              <a:buChar char="-"/>
            </a:pPr>
            <a:r>
              <a:rPr lang="en-GB" sz="1800" b="0" i="0" dirty="0">
                <a:solidFill>
                  <a:srgbClr val="374151"/>
                </a:solidFill>
                <a:effectLst/>
                <a:latin typeface="Söhne"/>
                <a:cs typeface="Calibri"/>
              </a:rPr>
              <a:t>Basic guidance on dosing</a:t>
            </a:r>
          </a:p>
          <a:p>
            <a:pPr marL="628650" lvl="1" indent="-171450">
              <a:buFontTx/>
              <a:buChar char="-"/>
            </a:pPr>
            <a:r>
              <a:rPr lang="en-GB" sz="1800" b="0" i="0" dirty="0">
                <a:solidFill>
                  <a:srgbClr val="374151"/>
                </a:solidFill>
                <a:effectLst/>
                <a:latin typeface="Söhne"/>
                <a:cs typeface="Calibri"/>
              </a:rPr>
              <a:t>Therapeutic Drug Monitoring</a:t>
            </a:r>
          </a:p>
          <a:p>
            <a:pPr marL="628650" lvl="1" indent="-171450">
              <a:buFontTx/>
              <a:buChar char="-"/>
            </a:pPr>
            <a:r>
              <a:rPr lang="en-GB" sz="1800" b="0" i="0" dirty="0">
                <a:solidFill>
                  <a:srgbClr val="374151"/>
                </a:solidFill>
                <a:effectLst/>
                <a:latin typeface="Söhne"/>
                <a:cs typeface="Calibri"/>
              </a:rPr>
              <a:t>Drug interactions</a:t>
            </a:r>
          </a:p>
          <a:p>
            <a:pPr marL="457200" lvl="1" indent="0">
              <a:buFontTx/>
              <a:buNone/>
            </a:pPr>
            <a:endParaRPr lang="en-GB" sz="1800" b="0" i="0" dirty="0">
              <a:solidFill>
                <a:srgbClr val="374151"/>
              </a:solidFill>
              <a:effectLst/>
              <a:latin typeface="Söhne"/>
              <a:cs typeface="Calibri"/>
            </a:endParaRPr>
          </a:p>
          <a:p>
            <a:pPr marL="628650" lvl="1" indent="-171450">
              <a:buFontTx/>
              <a:buChar char="-"/>
            </a:pPr>
            <a:endParaRPr lang="en-GB" sz="1800" b="0" i="0" dirty="0">
              <a:solidFill>
                <a:srgbClr val="374151"/>
              </a:solidFill>
              <a:effectLst/>
              <a:latin typeface="Söhne"/>
              <a:cs typeface="Calibri"/>
            </a:endParaRPr>
          </a:p>
        </p:txBody>
      </p:sp>
      <p:sp>
        <p:nvSpPr>
          <p:cNvPr id="4" name="Slide Number Placeholder 3"/>
          <p:cNvSpPr>
            <a:spLocks noGrp="1"/>
          </p:cNvSpPr>
          <p:nvPr>
            <p:ph type="sldNum" sz="quarter" idx="5"/>
          </p:nvPr>
        </p:nvSpPr>
        <p:spPr/>
        <p:txBody>
          <a:bodyPr/>
          <a:lstStyle/>
          <a:p>
            <a:fld id="{33BD34C2-C82A-5B4C-8326-9FE602370724}" type="slidenum">
              <a:rPr lang="en-US" smtClean="0"/>
              <a:t>34</a:t>
            </a:fld>
            <a:endParaRPr lang="en-US"/>
          </a:p>
        </p:txBody>
      </p:sp>
    </p:spTree>
    <p:extLst>
      <p:ext uri="{BB962C8B-B14F-4D97-AF65-F5344CB8AC3E}">
        <p14:creationId xmlns:p14="http://schemas.microsoft.com/office/powerpoint/2010/main" val="979178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171450" indent="-171450">
              <a:buFontTx/>
              <a:buChar char="-"/>
            </a:pPr>
            <a:r>
              <a:rPr lang="en-GB" sz="2800" b="0" i="0" dirty="0">
                <a:solidFill>
                  <a:srgbClr val="374151"/>
                </a:solidFill>
                <a:effectLst/>
                <a:latin typeface="Söhne"/>
              </a:rPr>
              <a:t>Over the years, numerous works and studies have been conducted to explore the application of supervised machine learning in assessing and diagnosing positive microbiology culture as a proxy for various infections, for specific scenarios such as the presence of COVID-19, dengue, dengue shock syndrome, and blood stream infections. Initially, researchers focused on utilizing tabular static data to train machine learning models for classification and prediction tasks. However, as the understanding of these diseases and the mechanisms to collect richer data evolve, researchers realized the importance of longitudinal data in capturing the dynamic nature of infections. Consequently, they began incorporating time-dependent variables and patient histories into their models, enabling more accurate and comprehensive assessments. This shift towards longitudinal data has opened up new avenues for research, fostering advancements in early detection, treatment planning, and overall patient care in the field of infectious diseases.</a:t>
            </a:r>
            <a:endParaRPr lang="en-US" sz="1800" dirty="0">
              <a:cs typeface="Calibri"/>
            </a:endParaRPr>
          </a:p>
        </p:txBody>
      </p:sp>
      <p:sp>
        <p:nvSpPr>
          <p:cNvPr id="4" name="Slide Number Placeholder 3"/>
          <p:cNvSpPr>
            <a:spLocks noGrp="1"/>
          </p:cNvSpPr>
          <p:nvPr>
            <p:ph type="sldNum" sz="quarter" idx="5"/>
          </p:nvPr>
        </p:nvSpPr>
        <p:spPr/>
        <p:txBody>
          <a:bodyPr/>
          <a:lstStyle/>
          <a:p>
            <a:fld id="{33BD34C2-C82A-5B4C-8326-9FE602370724}" type="slidenum">
              <a:rPr lang="en-US" smtClean="0"/>
              <a:t>35</a:t>
            </a:fld>
            <a:endParaRPr lang="en-US"/>
          </a:p>
        </p:txBody>
      </p:sp>
    </p:spTree>
    <p:extLst>
      <p:ext uri="{BB962C8B-B14F-4D97-AF65-F5344CB8AC3E}">
        <p14:creationId xmlns:p14="http://schemas.microsoft.com/office/powerpoint/2010/main" val="116745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Only 5 features were selected:</a:t>
            </a:r>
          </a:p>
          <a:p>
            <a:r>
              <a:rPr lang="en-GB" dirty="0"/>
              <a:t>    - They were consistently collected in all clinical studies.</a:t>
            </a:r>
          </a:p>
          <a:p>
            <a:r>
              <a:rPr lang="en-GB" dirty="0"/>
              <a:t>    - Adding more features with hinder its implementation/use in LMIC.</a:t>
            </a:r>
          </a:p>
          <a:p>
            <a:endParaRPr lang="en-GB" dirty="0"/>
          </a:p>
          <a:p>
            <a:r>
              <a:rPr lang="en-GB" dirty="0"/>
              <a:t>PCA = parametric</a:t>
            </a:r>
          </a:p>
          <a:p>
            <a:r>
              <a:rPr lang="en-GB" dirty="0"/>
              <a:t>TSNE = non-parametric</a:t>
            </a:r>
          </a:p>
          <a:p>
            <a:r>
              <a:rPr lang="en-GB" dirty="0"/>
              <a:t>UMAP = non-parametric</a:t>
            </a:r>
          </a:p>
          <a:p>
            <a:r>
              <a:rPr lang="en-GB" dirty="0"/>
              <a:t>SOM = parametric</a:t>
            </a:r>
          </a:p>
          <a:p>
            <a:r>
              <a:rPr lang="en-GB" dirty="0"/>
              <a:t>Autoencoder = parametric</a:t>
            </a:r>
          </a:p>
          <a:p>
            <a:endParaRPr lang="en-GB" dirty="0"/>
          </a:p>
          <a:p>
            <a:r>
              <a:rPr lang="en-GB" dirty="0"/>
              <a:t>While t-SNE does retain some of the global structure, making it a helpful tool for further analysing the dataset, it has some limitations when applied to the present use case: identifying and visualising patients similar to a given, previously unseen, patient. Indeed, the algorithm learns a non-parametric mapping, meaning that it does not produce an explicit function which maps the input space to the output, lower-dimensional space. Project a new data-point it is possible but very inefficient compared to parametric approaches.</a:t>
            </a:r>
          </a:p>
          <a:p>
            <a:endParaRPr lang="en-GB" dirty="0"/>
          </a:p>
          <a:p>
            <a:r>
              <a:rPr lang="en-GB" dirty="0"/>
              <a:t>The poor preservation of distances can largely be explained by the limited number of nodes points are projected onto. While, for the most part, closer points are more similar to one another, the limited number of locations that points can be mapped to restricts the extent to which SOMs can be used for similarity retrieval.</a:t>
            </a:r>
          </a:p>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36</a:t>
            </a:fld>
            <a:endParaRPr lang="en-US"/>
          </a:p>
        </p:txBody>
      </p:sp>
    </p:spTree>
    <p:extLst>
      <p:ext uri="{BB962C8B-B14F-4D97-AF65-F5344CB8AC3E}">
        <p14:creationId xmlns:p14="http://schemas.microsoft.com/office/powerpoint/2010/main" val="3129330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38</a:t>
            </a:fld>
            <a:endParaRPr lang="en-US"/>
          </a:p>
        </p:txBody>
      </p:sp>
    </p:spTree>
    <p:extLst>
      <p:ext uri="{BB962C8B-B14F-4D97-AF65-F5344CB8AC3E}">
        <p14:creationId xmlns:p14="http://schemas.microsoft.com/office/powerpoint/2010/main" val="2127222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4</a:t>
            </a:fld>
            <a:endParaRPr lang="en-US"/>
          </a:p>
        </p:txBody>
      </p:sp>
    </p:spTree>
    <p:extLst>
      <p:ext uri="{BB962C8B-B14F-4D97-AF65-F5344CB8AC3E}">
        <p14:creationId xmlns:p14="http://schemas.microsoft.com/office/powerpoint/2010/main" val="3142988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5</a:t>
            </a:fld>
            <a:endParaRPr lang="en-US"/>
          </a:p>
        </p:txBody>
      </p:sp>
    </p:spTree>
    <p:extLst>
      <p:ext uri="{BB962C8B-B14F-4D97-AF65-F5344CB8AC3E}">
        <p14:creationId xmlns:p14="http://schemas.microsoft.com/office/powerpoint/2010/main" val="3225500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GB" b="0" i="0" dirty="0">
                <a:effectLst/>
                <a:latin typeface="futura-lt-w01-light"/>
              </a:rPr>
              <a:t>In clinical environments, physician reasoning is based on </a:t>
            </a:r>
            <a:r>
              <a:rPr lang="en-GB" i="0" dirty="0">
                <a:effectLst/>
                <a:latin typeface="futura-lt-w01-light"/>
              </a:rPr>
              <a:t>knowledge</a:t>
            </a:r>
            <a:r>
              <a:rPr lang="en-GB" b="0" i="0" dirty="0">
                <a:effectLst/>
                <a:latin typeface="futura-lt-w01-light"/>
              </a:rPr>
              <a:t> acquired </a:t>
            </a:r>
            <a:r>
              <a:rPr lang="en-GB" i="0" dirty="0">
                <a:effectLst/>
                <a:latin typeface="futura-lt-w01-light"/>
              </a:rPr>
              <a:t>from past cases</a:t>
            </a:r>
            <a:r>
              <a:rPr lang="en-GB" b="0" i="0" dirty="0">
                <a:effectLst/>
                <a:latin typeface="futura-lt-w01-light"/>
              </a:rPr>
              <a:t> personally experienced which is exactly what CBR does!</a:t>
            </a:r>
            <a:endParaRPr lang="en-GB" i="0" dirty="0">
              <a:effectLst/>
            </a:endParaRPr>
          </a:p>
          <a:p>
            <a:pPr algn="just" fontAlgn="base"/>
            <a:r>
              <a:rPr lang="en-GB" b="0" i="0" dirty="0">
                <a:effectLst/>
                <a:latin typeface="futura-lt-w01-light"/>
              </a:rPr>
              <a:t>​</a:t>
            </a:r>
            <a:endParaRPr lang="en-GB" i="0" dirty="0">
              <a:effectLst/>
            </a:endParaRPr>
          </a:p>
          <a:p>
            <a:pPr algn="just" fontAlgn="base"/>
            <a:r>
              <a:rPr lang="en-GB" b="0" i="0" dirty="0">
                <a:effectLst/>
                <a:latin typeface="futura-lt-w01-light"/>
              </a:rPr>
              <a:t>The aim of CBR is to solve new problems based on the solutions of similar past problems in form of cases. CBR is considered a methodology to follow rather than an algorithm in itself. Initially, the CBR methodology requires a set of cases or training examples denoted as case-base. Then, for a specific query, the CBR cycle is divided into four different phases.</a:t>
            </a:r>
            <a:endParaRPr lang="en-GB" i="0" dirty="0">
              <a:effectLst/>
            </a:endParaRPr>
          </a:p>
          <a:p>
            <a:pPr algn="just" fontAlgn="base"/>
            <a:r>
              <a:rPr lang="en-GB" b="0" i="0" dirty="0">
                <a:effectLst/>
                <a:latin typeface="futura-lt-w01-light"/>
              </a:rPr>
              <a:t>​</a:t>
            </a:r>
            <a:endParaRPr lang="en-GB" i="0" dirty="0">
              <a:effectLst/>
            </a:endParaRPr>
          </a:p>
          <a:p>
            <a:pPr algn="just" fontAlgn="base">
              <a:buFont typeface="Arial" panose="020B0604020202020204" pitchFamily="34" charset="0"/>
              <a:buChar char="•"/>
            </a:pPr>
            <a:r>
              <a:rPr lang="en-GB" b="0" i="0" dirty="0">
                <a:effectLst/>
                <a:latin typeface="futura-lt-w01-light"/>
              </a:rPr>
              <a:t>Retrieve: Given a query patient, this phase retrieves from the database those cases that are relevant, based on any predefined similarity metric.</a:t>
            </a:r>
          </a:p>
          <a:p>
            <a:pPr algn="just" fontAlgn="base">
              <a:buFont typeface="Arial" panose="020B0604020202020204" pitchFamily="34" charset="0"/>
              <a:buChar char="•"/>
            </a:pPr>
            <a:r>
              <a:rPr lang="en-GB" b="0" i="0" dirty="0">
                <a:effectLst/>
                <a:latin typeface="futura-lt-w01-light"/>
              </a:rPr>
              <a:t>Reuse: propose a suitable solution for the query patient by adapting and/or combining the solution of the retrieved cases.</a:t>
            </a:r>
          </a:p>
          <a:p>
            <a:pPr algn="just" fontAlgn="base">
              <a:buFont typeface="Arial" panose="020B0604020202020204" pitchFamily="34" charset="0"/>
              <a:buChar char="•"/>
            </a:pPr>
            <a:r>
              <a:rPr lang="en-GB" b="0" i="0" dirty="0">
                <a:effectLst/>
                <a:latin typeface="futura-lt-w01-light"/>
              </a:rPr>
              <a:t>Revise: experts monitor the evolution of the patient to assess whether or not the adapted/proposed solution was appropriate.</a:t>
            </a:r>
          </a:p>
          <a:p>
            <a:pPr algn="just" fontAlgn="base">
              <a:buFont typeface="Arial" panose="020B0604020202020204" pitchFamily="34" charset="0"/>
              <a:buChar char="•"/>
            </a:pPr>
            <a:r>
              <a:rPr lang="en-GB" b="0" i="0" dirty="0">
                <a:effectLst/>
                <a:latin typeface="futura-lt-w01-light"/>
              </a:rPr>
              <a:t>Retain: determine whether or not the patient is of utility to be added into the case-base for future queries.</a:t>
            </a:r>
          </a:p>
          <a:p>
            <a:endParaRPr lang="en-GB" dirty="0"/>
          </a:p>
          <a:p>
            <a:pPr algn="just" fontAlgn="base"/>
            <a:r>
              <a:rPr lang="en-GB" b="0" i="0" dirty="0">
                <a:effectLst/>
                <a:latin typeface="futura-lt-w01-light"/>
              </a:rPr>
              <a:t>Heterogeneity often appears in healthcare data because patients' populations, environment, procedures, and treatment protocols in medical centres vary. In addition, this data is usually of high complexity and its revision in standard format (</a:t>
            </a:r>
            <a:r>
              <a:rPr lang="en-GB" b="0" i="0" dirty="0" err="1">
                <a:effectLst/>
                <a:latin typeface="futura-lt-w01-light"/>
              </a:rPr>
              <a:t>e.g</a:t>
            </a:r>
            <a:r>
              <a:rPr lang="en-GB" b="0" i="0" dirty="0">
                <a:effectLst/>
                <a:latin typeface="futura-lt-w01-light"/>
              </a:rPr>
              <a:t> forms) is very time consuming. Thus intelligent and intuitive </a:t>
            </a:r>
            <a:r>
              <a:rPr lang="en-GB" i="0" dirty="0">
                <a:effectLst/>
                <a:latin typeface="futura-lt-w01-light"/>
              </a:rPr>
              <a:t>visualisation approaches</a:t>
            </a:r>
            <a:r>
              <a:rPr lang="en-GB" b="0" i="0" dirty="0">
                <a:effectLst/>
                <a:latin typeface="futura-lt-w01-light"/>
              </a:rPr>
              <a:t> and </a:t>
            </a:r>
            <a:r>
              <a:rPr lang="en-GB" i="0" dirty="0">
                <a:effectLst/>
                <a:latin typeface="futura-lt-w01-light"/>
              </a:rPr>
              <a:t>performance optimisation</a:t>
            </a:r>
            <a:r>
              <a:rPr lang="en-GB" b="0" i="0" dirty="0">
                <a:effectLst/>
                <a:latin typeface="futura-lt-w01-light"/>
              </a:rPr>
              <a:t> for patient similarity retrieval are key! In this section we introduce the similarity retrieval module which allows to identify clinically meaningful projections of such high dimensional data in two dimensions (often called latent space) that (</a:t>
            </a:r>
            <a:r>
              <a:rPr lang="en-GB" b="0" i="0" dirty="0" err="1">
                <a:effectLst/>
                <a:latin typeface="futura-lt-w01-light"/>
              </a:rPr>
              <a:t>i</a:t>
            </a:r>
            <a:r>
              <a:rPr lang="en-GB" b="0" i="0" dirty="0">
                <a:effectLst/>
                <a:latin typeface="futura-lt-w01-light"/>
              </a:rPr>
              <a:t>) align with the established clinical characteristics of a particular disease and its progression and (ii) maps patients with similar manifestations/phenotypes close together in the latent space. </a:t>
            </a:r>
          </a:p>
          <a:p>
            <a:pPr algn="just" fontAlgn="base"/>
            <a:endParaRPr lang="en-GB" b="0" i="0" dirty="0">
              <a:effectLst/>
              <a:latin typeface="futura-lt-w01-light"/>
            </a:endParaRPr>
          </a:p>
          <a:p>
            <a:pPr algn="just" fontAlgn="base"/>
            <a:endParaRPr lang="en-GB" b="0" i="0" dirty="0">
              <a:effectLst/>
              <a:latin typeface="futura-lt-w01-light"/>
            </a:endParaRPr>
          </a:p>
          <a:p>
            <a:pPr algn="just" fontAlgn="base"/>
            <a:r>
              <a:rPr lang="en-GB" b="0" i="0" dirty="0">
                <a:effectLst/>
                <a:latin typeface="futura-lt-w01-light"/>
              </a:rPr>
              <a:t>Description graph bottom right</a:t>
            </a:r>
          </a:p>
          <a:p>
            <a:pPr algn="just" fontAlgn="base"/>
            <a:r>
              <a:rPr lang="en-GB" b="0" i="0" dirty="0">
                <a:effectLst/>
                <a:latin typeface="futura-lt-w01-light"/>
              </a:rPr>
              <a:t>----------------------------------------</a:t>
            </a:r>
          </a:p>
          <a:p>
            <a:pPr algn="just" fontAlgn="base"/>
            <a:endParaRPr lang="en-GB" b="0" i="0" dirty="0">
              <a:effectLst/>
              <a:latin typeface="futura-lt-w01-light"/>
            </a:endParaRPr>
          </a:p>
          <a:p>
            <a:pPr algn="l"/>
            <a:r>
              <a:rPr lang="en-GB" b="0" i="0" dirty="0">
                <a:solidFill>
                  <a:srgbClr val="28677D"/>
                </a:solidFill>
                <a:effectLst/>
                <a:latin typeface="Space Grotesk"/>
              </a:rPr>
              <a:t>The next layer is the convolutional layer. The convolutional layer takes the texts transformed to sequences of word embeddings as input, and creates feature vectors by analysing the word embeddings for each text. This is done by the use of convolution filters. A convolution filter is a matrix that is filled with weights, that analyses multiple consecutive words in a text simultaneously, and continues like this by going through the whole text to create a feature map. This operation is performed for every text, by using multiple convolution filters, to detect various different relationships between the words. The various convolution filters may also differ from each other in height, which indicates how many consecutive words a filter considers simultaneously in each step. To obtain the feature vectors, the feature maps following from the convolution operation all get added a bias term, and an activation function is applied to add non-linearity (</a:t>
            </a:r>
            <a:r>
              <a:rPr lang="en-GB" b="0" i="0" dirty="0" err="1">
                <a:solidFill>
                  <a:srgbClr val="28677D"/>
                </a:solidFill>
                <a:effectLst/>
                <a:latin typeface="Space Grotesk"/>
              </a:rPr>
              <a:t>ReLU</a:t>
            </a:r>
            <a:r>
              <a:rPr lang="en-GB" b="0" i="0" dirty="0">
                <a:solidFill>
                  <a:srgbClr val="28677D"/>
                </a:solidFill>
                <a:effectLst/>
                <a:latin typeface="Space Grotesk"/>
              </a:rPr>
              <a:t> is the most commonly used activation function). This non-linearity enables to learn more complex relationships.</a:t>
            </a:r>
          </a:p>
          <a:p>
            <a:pPr algn="l"/>
            <a:endParaRPr lang="en-GB" b="0" i="0" dirty="0">
              <a:solidFill>
                <a:srgbClr val="28677D"/>
              </a:solidFill>
              <a:effectLst/>
              <a:latin typeface="Space Grotesk"/>
            </a:endParaRPr>
          </a:p>
          <a:p>
            <a:pPr algn="l"/>
            <a:r>
              <a:rPr lang="en-GB" b="0" i="0" dirty="0">
                <a:solidFill>
                  <a:srgbClr val="28677D"/>
                </a:solidFill>
                <a:effectLst/>
                <a:latin typeface="Space Grotesk"/>
              </a:rPr>
              <a:t>The pooling layer takes the variable-length feature vectors of the convolutional layer as input, and creates fixed-length vectors out of them. By creating these fixed-length feature vectors, the less-relevant local information is removed.</a:t>
            </a:r>
          </a:p>
          <a:p>
            <a:pPr algn="l"/>
            <a:endParaRPr lang="en-GB" b="0" i="0" dirty="0">
              <a:solidFill>
                <a:srgbClr val="28677D"/>
              </a:solidFill>
              <a:effectLst/>
              <a:latin typeface="Space Grotesk"/>
            </a:endParaRPr>
          </a:p>
          <a:p>
            <a:pPr algn="l"/>
            <a:r>
              <a:rPr lang="en-GB" b="0" i="0" dirty="0">
                <a:solidFill>
                  <a:srgbClr val="28677D"/>
                </a:solidFill>
                <a:effectLst/>
                <a:latin typeface="Space Grotesk"/>
              </a:rPr>
              <a:t>The final layer of the CNN is the </a:t>
            </a:r>
            <a:r>
              <a:rPr lang="en-GB" b="0" i="0" dirty="0" err="1">
                <a:solidFill>
                  <a:srgbClr val="28677D"/>
                </a:solidFill>
                <a:effectLst/>
                <a:latin typeface="Space Grotesk"/>
              </a:rPr>
              <a:t>softmax</a:t>
            </a:r>
            <a:r>
              <a:rPr lang="en-GB" b="0" i="0" dirty="0">
                <a:solidFill>
                  <a:srgbClr val="28677D"/>
                </a:solidFill>
                <a:effectLst/>
                <a:latin typeface="Space Grotesk"/>
              </a:rPr>
              <a:t> layer. This layer takes the fixed-length feature vectors as input, where these vectors first enter a fully-connected layer. This fully-connected layer is an efficient way of learning non-linear combinations of the features. The output of this fully-connected layer are numerical values for each class. To assign a straightforward interpretation to these numbers, the </a:t>
            </a:r>
            <a:r>
              <a:rPr lang="en-GB" b="0" i="0" dirty="0" err="1">
                <a:solidFill>
                  <a:srgbClr val="28677D"/>
                </a:solidFill>
                <a:effectLst/>
                <a:latin typeface="Space Grotesk"/>
              </a:rPr>
              <a:t>softmax</a:t>
            </a:r>
            <a:r>
              <a:rPr lang="en-GB" b="0" i="0" dirty="0">
                <a:solidFill>
                  <a:srgbClr val="28677D"/>
                </a:solidFill>
                <a:effectLst/>
                <a:latin typeface="Space Grotesk"/>
              </a:rPr>
              <a:t> function is applied. The </a:t>
            </a:r>
            <a:r>
              <a:rPr lang="en-GB" b="0" i="0" dirty="0" err="1">
                <a:solidFill>
                  <a:srgbClr val="28677D"/>
                </a:solidFill>
                <a:effectLst/>
                <a:latin typeface="Space Grotesk"/>
              </a:rPr>
              <a:t>softmax</a:t>
            </a:r>
            <a:r>
              <a:rPr lang="en-GB" b="0" i="0" dirty="0">
                <a:solidFill>
                  <a:srgbClr val="28677D"/>
                </a:solidFill>
                <a:effectLst/>
                <a:latin typeface="Space Grotesk"/>
              </a:rPr>
              <a:t> function forces the output of the CNN to represent predicted probabilities for each of the classes. The class achieving the highest predicted probability is the resulting predicted class following from the CNN.</a:t>
            </a:r>
          </a:p>
          <a:p>
            <a:pPr algn="l"/>
            <a:endParaRPr lang="en-GB" b="0" i="0" dirty="0">
              <a:solidFill>
                <a:srgbClr val="28677D"/>
              </a:solidFill>
              <a:effectLst/>
              <a:latin typeface="Space Grotesk"/>
            </a:endParaRPr>
          </a:p>
          <a:p>
            <a:pPr algn="l"/>
            <a:r>
              <a:rPr lang="en-GB" b="0" i="0" dirty="0">
                <a:solidFill>
                  <a:srgbClr val="28677D"/>
                </a:solidFill>
                <a:effectLst/>
                <a:latin typeface="Space Grotesk"/>
              </a:rPr>
              <a:t>See: https://machine-learning-</a:t>
            </a:r>
            <a:r>
              <a:rPr lang="en-GB" b="0" i="0" dirty="0" err="1">
                <a:solidFill>
                  <a:srgbClr val="28677D"/>
                </a:solidFill>
                <a:effectLst/>
                <a:latin typeface="Space Grotesk"/>
              </a:rPr>
              <a:t>company.nl</a:t>
            </a:r>
            <a:r>
              <a:rPr lang="en-GB" b="0" i="0" dirty="0">
                <a:solidFill>
                  <a:srgbClr val="28677D"/>
                </a:solidFill>
                <a:effectLst/>
                <a:latin typeface="Space Grotesk"/>
              </a:rPr>
              <a:t>/</a:t>
            </a:r>
            <a:r>
              <a:rPr lang="en-GB" b="0" i="0" dirty="0" err="1">
                <a:solidFill>
                  <a:srgbClr val="28677D"/>
                </a:solidFill>
                <a:effectLst/>
                <a:latin typeface="Space Grotesk"/>
              </a:rPr>
              <a:t>en</a:t>
            </a:r>
            <a:r>
              <a:rPr lang="en-GB" b="0" i="0" dirty="0">
                <a:solidFill>
                  <a:srgbClr val="28677D"/>
                </a:solidFill>
                <a:effectLst/>
                <a:latin typeface="Space Grotesk"/>
              </a:rPr>
              <a:t>/technical/convolutional-neural-network-text-classification-with-risk-assessment-eng/</a:t>
            </a:r>
          </a:p>
          <a:p>
            <a:pPr algn="just" fontAlgn="base"/>
            <a:endParaRPr lang="en-GB" i="0" dirty="0">
              <a:effectLst/>
            </a:endParaRPr>
          </a:p>
          <a:p>
            <a:endParaRPr lang="en-GB" dirty="0"/>
          </a:p>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6</a:t>
            </a:fld>
            <a:endParaRPr lang="en-US"/>
          </a:p>
        </p:txBody>
      </p:sp>
    </p:spTree>
    <p:extLst>
      <p:ext uri="{BB962C8B-B14F-4D97-AF65-F5344CB8AC3E}">
        <p14:creationId xmlns:p14="http://schemas.microsoft.com/office/powerpoint/2010/main" val="35235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7</a:t>
            </a:fld>
            <a:endParaRPr lang="en-US"/>
          </a:p>
        </p:txBody>
      </p:sp>
    </p:spTree>
    <p:extLst>
      <p:ext uri="{BB962C8B-B14F-4D97-AF65-F5344CB8AC3E}">
        <p14:creationId xmlns:p14="http://schemas.microsoft.com/office/powerpoint/2010/main" val="248013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Category A: Any vascular leakage, significant bleeding, organ impairment and/or shock.</a:t>
            </a:r>
          </a:p>
          <a:p>
            <a:r>
              <a:rPr lang="en-GB" dirty="0"/>
              <a:t>Category B: Abdominal pain/tenderness, persistent vomiting, ascites, pleural effusion, bleeding mucosal, lethargy, restlessness and/or liver enlargement over 2cm.</a:t>
            </a:r>
          </a:p>
          <a:p>
            <a:r>
              <a:rPr lang="en-GB" dirty="0"/>
              <a:t>Category B: No complications or warning signs.</a:t>
            </a:r>
          </a:p>
        </p:txBody>
      </p:sp>
      <p:sp>
        <p:nvSpPr>
          <p:cNvPr id="4" name="Slide Number Placeholder 3"/>
          <p:cNvSpPr>
            <a:spLocks noGrp="1"/>
          </p:cNvSpPr>
          <p:nvPr>
            <p:ph type="sldNum" sz="quarter" idx="5"/>
          </p:nvPr>
        </p:nvSpPr>
        <p:spPr/>
        <p:txBody>
          <a:bodyPr/>
          <a:lstStyle/>
          <a:p>
            <a:fld id="{33BD34C2-C82A-5B4C-8326-9FE602370724}" type="slidenum">
              <a:rPr lang="en-US" smtClean="0"/>
              <a:t>8</a:t>
            </a:fld>
            <a:endParaRPr lang="en-US"/>
          </a:p>
        </p:txBody>
      </p:sp>
    </p:spTree>
    <p:extLst>
      <p:ext uri="{BB962C8B-B14F-4D97-AF65-F5344CB8AC3E}">
        <p14:creationId xmlns:p14="http://schemas.microsoft.com/office/powerpoint/2010/main" val="3029983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9</a:t>
            </a:fld>
            <a:endParaRPr lang="en-US"/>
          </a:p>
        </p:txBody>
      </p:sp>
    </p:spTree>
    <p:extLst>
      <p:ext uri="{BB962C8B-B14F-4D97-AF65-F5344CB8AC3E}">
        <p14:creationId xmlns:p14="http://schemas.microsoft.com/office/powerpoint/2010/main" val="3538238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288758" y="6356351"/>
            <a:ext cx="2844800" cy="365125"/>
          </a:xfrm>
        </p:spPr>
        <p:txBody>
          <a:bodyPr/>
          <a:lstStyle/>
          <a:p>
            <a:fld id="{A369C12F-D85A-354E-9AA3-048108BE3B9A}" type="datetime1">
              <a:rPr lang="en-GB" smtClean="0"/>
              <a:t>13/12/2023</a:t>
            </a:fld>
            <a:endParaRPr lang="en-US"/>
          </a:p>
        </p:txBody>
      </p:sp>
      <p:sp>
        <p:nvSpPr>
          <p:cNvPr id="5" name="Footer Placeholder 4"/>
          <p:cNvSpPr>
            <a:spLocks noGrp="1"/>
          </p:cNvSpPr>
          <p:nvPr>
            <p:ph type="ftr" sz="quarter" idx="11"/>
          </p:nvPr>
        </p:nvSpPr>
        <p:spPr>
          <a:xfrm>
            <a:off x="3304675" y="6356351"/>
            <a:ext cx="5678904" cy="365125"/>
          </a:xfrm>
        </p:spPr>
        <p:txBody>
          <a:bodyPr/>
          <a:lstStyle/>
          <a:p>
            <a:endParaRPr lang="en-US" dirty="0"/>
          </a:p>
        </p:txBody>
      </p:sp>
      <p:sp>
        <p:nvSpPr>
          <p:cNvPr id="6" name="Slide Number Placeholder 5"/>
          <p:cNvSpPr>
            <a:spLocks noGrp="1"/>
          </p:cNvSpPr>
          <p:nvPr>
            <p:ph type="sldNum" sz="quarter" idx="12"/>
          </p:nvPr>
        </p:nvSpPr>
        <p:spPr>
          <a:xfrm>
            <a:off x="9186779" y="6356351"/>
            <a:ext cx="2844800" cy="365125"/>
          </a:xfrm>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66928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17E9883-4827-4A4A-AEE6-7B3E0CB3119D}" type="datetime1">
              <a:rPr lang="en-GB" smtClean="0"/>
              <a:t>13/12/2023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1255219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A874EF-E515-5C48-A642-A2E5DC84D9AD}" type="datetime1">
              <a:rPr lang="en-GB" smtClean="0"/>
              <a:t>13/12/2023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35973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32299BD-6DA8-124D-8534-DFA18D953CBB}" type="datetime1">
              <a:rPr lang="en-GB" smtClean="0"/>
              <a:t>13/12/2023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949593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D31EC8-158D-9D47-BB7F-7709291A65D9}" type="datetime1">
              <a:rPr lang="en-GB" smtClean="0"/>
              <a:t>13/12/2023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288844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7E8FEC0-BC78-C944-95F1-4B9187ED5210}" type="datetime1">
              <a:rPr lang="en-GB" smtClean="0"/>
              <a:t>13/12/2023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4054672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43201CD-2280-D846-BBF1-7A3178601D3C}" type="datetime1">
              <a:rPr lang="en-GB" smtClean="0"/>
              <a:t>13/12/2023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199164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958D937-B7A4-FC45-BB49-5A91A6C2602E}" type="datetime1">
              <a:rPr lang="en-GB" smtClean="0"/>
              <a:t>13/12/2023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8543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17B131-9C69-134A-8DEB-F9B7D8E0013B}" type="datetime1">
              <a:rPr lang="en-GB" smtClean="0"/>
              <a:t>13/12/2023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41551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3B1758-65BF-3746-9322-38BD8EBA35E1}" type="datetime1">
              <a:rPr lang="en-GB" smtClean="0"/>
              <a:t>13/12/2023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50440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6C9B2F-2C7B-BA40-A59D-71BA534B0572}" type="datetime1">
              <a:rPr lang="en-GB" smtClean="0"/>
              <a:t>13/12/2023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29955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AA7C6-053A-4245-B16D-C3C912CB30C6}" type="datetime1">
              <a:rPr lang="en-GB" smtClean="0"/>
              <a:t>13/12/2023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FF9DA-2577-3447-9DFE-17137E505E19}" type="slidenum">
              <a:rPr lang="en-US" smtClean="0"/>
              <a:t>‹#›</a:t>
            </a:fld>
            <a:endParaRPr lang="en-US"/>
          </a:p>
        </p:txBody>
      </p:sp>
      <p:pic>
        <p:nvPicPr>
          <p:cNvPr id="7" name="Picture 39" descr="Second_Top"/>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1"/>
            <a:ext cx="12192000" cy="942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0" descr="IMP_Logo_2Colou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90501" y="74612"/>
            <a:ext cx="1411108"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8845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bahp.github.io/portfolio-academic/"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16.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8.gif"/></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jpeg"/><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2.xml"/><Relationship Id="rId7" Type="http://schemas.openxmlformats.org/officeDocument/2006/relationships/image" Target="../media/image6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4.PNG"/><Relationship Id="rId5" Type="http://schemas.openxmlformats.org/officeDocument/2006/relationships/image" Target="../media/image71.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hyperlink" Target="https://bahp.github.io/portfolio-academic/"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jp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gif"/><Relationship Id="rId7"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3.jp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bahp.github.io/vital-oucru-clinic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942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a:xfrm>
            <a:off x="9604169" y="6379375"/>
            <a:ext cx="2133600" cy="365125"/>
          </a:xfrm>
        </p:spPr>
        <p:txBody>
          <a:bodyPr>
            <a:normAutofit/>
          </a:bodyPr>
          <a:lstStyle/>
          <a:p>
            <a:fld id="{AABFF9DA-2577-3447-9DFE-17137E505E19}" type="slidenum">
              <a:rPr lang="en-US" smtClean="0"/>
              <a:t>1</a:t>
            </a:fld>
            <a:endParaRPr lang="en-US" dirty="0"/>
          </a:p>
        </p:txBody>
      </p:sp>
      <p:pic>
        <p:nvPicPr>
          <p:cNvPr id="12" name="Picture 17" descr="IMP_Logo_Wh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5" y="195926"/>
            <a:ext cx="1566523" cy="412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571500" y="2070100"/>
            <a:ext cx="184666" cy="369332"/>
          </a:xfrm>
          <a:prstGeom prst="rect">
            <a:avLst/>
          </a:prstGeom>
          <a:noFill/>
        </p:spPr>
        <p:txBody>
          <a:bodyPr wrap="none" rtlCol="0">
            <a:spAutoFit/>
          </a:bodyPr>
          <a:lstStyle/>
          <a:p>
            <a:endParaRPr lang="en-US"/>
          </a:p>
        </p:txBody>
      </p:sp>
      <p:sp>
        <p:nvSpPr>
          <p:cNvPr id="13" name="TextBox 12"/>
          <p:cNvSpPr txBox="1"/>
          <p:nvPr/>
        </p:nvSpPr>
        <p:spPr>
          <a:xfrm>
            <a:off x="3469671" y="4058599"/>
            <a:ext cx="5054600" cy="1600438"/>
          </a:xfrm>
          <a:prstGeom prst="rect">
            <a:avLst/>
          </a:prstGeom>
          <a:noFill/>
        </p:spPr>
        <p:txBody>
          <a:bodyPr wrap="square" rtlCol="0">
            <a:spAutoFit/>
          </a:bodyPr>
          <a:lstStyle/>
          <a:p>
            <a:pPr algn="ctr"/>
            <a:r>
              <a:rPr lang="en-US" sz="1400" dirty="0">
                <a:latin typeface="Constantia"/>
                <a:cs typeface="Constantia"/>
              </a:rPr>
              <a:t>Bernard Hernandez</a:t>
            </a:r>
          </a:p>
          <a:p>
            <a:pPr algn="ctr"/>
            <a:r>
              <a:rPr lang="en-US" sz="1400" dirty="0">
                <a:latin typeface="Constantia"/>
                <a:cs typeface="Constantia"/>
              </a:rPr>
              <a:t>b.hernandez-perez@imperial.ac.uk</a:t>
            </a:r>
          </a:p>
          <a:p>
            <a:pPr algn="ctr"/>
            <a:r>
              <a:rPr lang="en-US" sz="1400" dirty="0">
                <a:latin typeface="Constantia"/>
                <a:cs typeface="Constantia"/>
              </a:rPr>
              <a:t>Department of Medicine</a:t>
            </a:r>
          </a:p>
          <a:p>
            <a:pPr algn="ctr"/>
            <a:r>
              <a:rPr lang="en-US" sz="1400" dirty="0">
                <a:latin typeface="Constantia"/>
                <a:cs typeface="Constantia"/>
              </a:rPr>
              <a:t>Imperial College London</a:t>
            </a:r>
          </a:p>
          <a:p>
            <a:pPr algn="ctr"/>
            <a:r>
              <a:rPr lang="en-US" sz="1400" dirty="0">
                <a:latin typeface="Constantia"/>
                <a:cs typeface="Constantia"/>
                <a:hlinkClick r:id="rId5"/>
              </a:rPr>
              <a:t>https://bahp.github.io/portfolio-academic/</a:t>
            </a:r>
            <a:endParaRPr lang="en-US" sz="1400" dirty="0">
              <a:latin typeface="Constantia"/>
              <a:cs typeface="Constantia"/>
            </a:endParaRPr>
          </a:p>
          <a:p>
            <a:pPr algn="ctr"/>
            <a:endParaRPr lang="en-US" sz="1400" dirty="0">
              <a:latin typeface="Constantia"/>
              <a:cs typeface="Constantia"/>
            </a:endParaRPr>
          </a:p>
          <a:p>
            <a:pPr algn="ctr"/>
            <a:r>
              <a:rPr lang="en-US" sz="1400" dirty="0">
                <a:latin typeface="Constantia"/>
                <a:cs typeface="Constantia"/>
              </a:rPr>
              <a:t>14</a:t>
            </a:r>
            <a:r>
              <a:rPr lang="en-US" sz="1400" baseline="30000" dirty="0">
                <a:latin typeface="Constantia"/>
                <a:cs typeface="Constantia"/>
              </a:rPr>
              <a:t>th</a:t>
            </a:r>
            <a:r>
              <a:rPr lang="en-US" sz="1400" dirty="0">
                <a:latin typeface="Constantia"/>
                <a:cs typeface="Constantia"/>
              </a:rPr>
              <a:t> of December 2023</a:t>
            </a:r>
          </a:p>
        </p:txBody>
      </p:sp>
      <p:sp>
        <p:nvSpPr>
          <p:cNvPr id="20" name="AutoShape 4" descr="Image result for luke moore imperial"/>
          <p:cNvSpPr>
            <a:spLocks noChangeAspect="1" noChangeArrowheads="1"/>
          </p:cNvSpPr>
          <p:nvPr/>
        </p:nvSpPr>
        <p:spPr bwMode="auto">
          <a:xfrm>
            <a:off x="12386736" y="-142515"/>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Slide Number Placeholder 4"/>
          <p:cNvSpPr txBox="1">
            <a:spLocks/>
          </p:cNvSpPr>
          <p:nvPr/>
        </p:nvSpPr>
        <p:spPr>
          <a:xfrm>
            <a:off x="18784361" y="6358299"/>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6611D25-C73D-4B53-8DE4-43A2C5166B25}" type="slidenum">
              <a:rPr lang="en-GB"/>
              <a:pPr/>
              <a:t>1</a:t>
            </a:fld>
            <a:endParaRPr lang="en-GB"/>
          </a:p>
        </p:txBody>
      </p:sp>
      <p:sp>
        <p:nvSpPr>
          <p:cNvPr id="2" name="TextBox 1">
            <a:extLst>
              <a:ext uri="{FF2B5EF4-FFF2-40B4-BE49-F238E27FC236}">
                <a16:creationId xmlns:a16="http://schemas.microsoft.com/office/drawing/2014/main" id="{7B0791B2-C63B-264B-8FDD-71D273160CF9}"/>
              </a:ext>
            </a:extLst>
          </p:cNvPr>
          <p:cNvSpPr txBox="1"/>
          <p:nvPr/>
        </p:nvSpPr>
        <p:spPr>
          <a:xfrm>
            <a:off x="1993401" y="1603015"/>
            <a:ext cx="8499764" cy="1569660"/>
          </a:xfrm>
          <a:prstGeom prst="rect">
            <a:avLst/>
          </a:prstGeom>
          <a:noFill/>
        </p:spPr>
        <p:txBody>
          <a:bodyPr wrap="square" rtlCol="0">
            <a:spAutoFit/>
          </a:bodyPr>
          <a:lstStyle/>
          <a:p>
            <a:pPr algn="ctr"/>
            <a:r>
              <a:rPr lang="en-GB" sz="3200" dirty="0">
                <a:latin typeface="Constantia" panose="02030602050306030303" pitchFamily="18" charset="0"/>
              </a:rPr>
              <a:t>Patient risk stratification in dengue with 2D latent space mapping using unsupervised learning</a:t>
            </a:r>
          </a:p>
        </p:txBody>
      </p:sp>
      <p:pic>
        <p:nvPicPr>
          <p:cNvPr id="28" name="Picture 8" descr="Imperial College London · GitHub">
            <a:extLst>
              <a:ext uri="{FF2B5EF4-FFF2-40B4-BE49-F238E27FC236}">
                <a16:creationId xmlns:a16="http://schemas.microsoft.com/office/drawing/2014/main" id="{87BBF6A2-6908-4E47-A5EC-55487DF422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911" y="5849013"/>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Logo, company name&#10;&#10;Description automatically generated">
            <a:extLst>
              <a:ext uri="{FF2B5EF4-FFF2-40B4-BE49-F238E27FC236}">
                <a16:creationId xmlns:a16="http://schemas.microsoft.com/office/drawing/2014/main" id="{D7E20BA8-0B89-44BF-937F-C0B0535F71CA}"/>
              </a:ext>
            </a:extLst>
          </p:cNvPr>
          <p:cNvPicPr>
            <a:picLocks noChangeAspect="1"/>
          </p:cNvPicPr>
          <p:nvPr/>
        </p:nvPicPr>
        <p:blipFill rotWithShape="1">
          <a:blip r:embed="rId7"/>
          <a:srcRect t="14247" b="17932"/>
          <a:stretch/>
        </p:blipFill>
        <p:spPr>
          <a:xfrm>
            <a:off x="5490507" y="5851587"/>
            <a:ext cx="691180" cy="468761"/>
          </a:xfrm>
          <a:prstGeom prst="rect">
            <a:avLst/>
          </a:prstGeom>
          <a:ln w="3175">
            <a:solidFill>
              <a:schemeClr val="bg1">
                <a:lumMod val="50000"/>
              </a:schemeClr>
            </a:solidFill>
          </a:ln>
        </p:spPr>
      </p:pic>
      <p:pic>
        <p:nvPicPr>
          <p:cNvPr id="3" name="Picture 2">
            <a:extLst>
              <a:ext uri="{FF2B5EF4-FFF2-40B4-BE49-F238E27FC236}">
                <a16:creationId xmlns:a16="http://schemas.microsoft.com/office/drawing/2014/main" id="{947EABF7-FEA4-F548-8C77-93E983B030FD}"/>
              </a:ext>
            </a:extLst>
          </p:cNvPr>
          <p:cNvPicPr>
            <a:picLocks noChangeAspect="1"/>
          </p:cNvPicPr>
          <p:nvPr/>
        </p:nvPicPr>
        <p:blipFill>
          <a:blip r:embed="rId8"/>
          <a:stretch>
            <a:fillRect/>
          </a:stretch>
        </p:blipFill>
        <p:spPr>
          <a:xfrm>
            <a:off x="6243283" y="5851587"/>
            <a:ext cx="827282" cy="465426"/>
          </a:xfrm>
          <a:prstGeom prst="rect">
            <a:avLst/>
          </a:prstGeom>
          <a:ln w="3175">
            <a:solidFill>
              <a:schemeClr val="bg1">
                <a:lumMod val="50000"/>
              </a:schemeClr>
            </a:solidFill>
          </a:ln>
        </p:spPr>
      </p:pic>
    </p:spTree>
    <p:extLst>
      <p:ext uri="{BB962C8B-B14F-4D97-AF65-F5344CB8AC3E}">
        <p14:creationId xmlns:p14="http://schemas.microsoft.com/office/powerpoint/2010/main" val="191039039"/>
      </p:ext>
    </p:extLst>
  </p:cSld>
  <p:clrMapOvr>
    <a:masterClrMapping/>
  </p:clrMapOvr>
  <mc:AlternateContent xmlns:mc="http://schemas.openxmlformats.org/markup-compatibility/2006" xmlns:p14="http://schemas.microsoft.com/office/powerpoint/2010/main">
    <mc:Choice Requires="p14">
      <p:transition spd="slow" p14:dur="2000" advTm="29540"/>
    </mc:Choice>
    <mc:Fallback xmlns="">
      <p:transition spd="slow" advTm="2954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BBC8069-E485-4F12-8CC0-5D68BBEB1BE2}"/>
              </a:ext>
            </a:extLst>
          </p:cNvPr>
          <p:cNvSpPr>
            <a:spLocks noGrp="1"/>
          </p:cNvSpPr>
          <p:nvPr>
            <p:ph type="sldNum" sz="quarter" idx="12"/>
          </p:nvPr>
        </p:nvSpPr>
        <p:spPr/>
        <p:txBody>
          <a:bodyPr/>
          <a:lstStyle/>
          <a:p>
            <a:fld id="{AABFF9DA-2577-3447-9DFE-17137E505E19}" type="slidenum">
              <a:rPr lang="en-US" smtClean="0"/>
              <a:t>10</a:t>
            </a:fld>
            <a:endParaRPr lang="en-US"/>
          </a:p>
        </p:txBody>
      </p:sp>
      <p:sp>
        <p:nvSpPr>
          <p:cNvPr id="8" name="Title 1">
            <a:extLst>
              <a:ext uri="{FF2B5EF4-FFF2-40B4-BE49-F238E27FC236}">
                <a16:creationId xmlns:a16="http://schemas.microsoft.com/office/drawing/2014/main" id="{76F017B6-5A79-0D60-4E67-81D7775C7D23}"/>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Problem definition</a:t>
            </a:r>
            <a:endParaRPr lang="en-US" sz="3200" b="1" dirty="0">
              <a:solidFill>
                <a:srgbClr val="800000"/>
              </a:solidFill>
              <a:latin typeface="Candara" panose="020E0502030303020204" pitchFamily="34" charset="0"/>
              <a:cs typeface="Constantia"/>
            </a:endParaRPr>
          </a:p>
        </p:txBody>
      </p:sp>
      <p:sp>
        <p:nvSpPr>
          <p:cNvPr id="15" name="Flowchart: Connector 14">
            <a:extLst>
              <a:ext uri="{FF2B5EF4-FFF2-40B4-BE49-F238E27FC236}">
                <a16:creationId xmlns:a16="http://schemas.microsoft.com/office/drawing/2014/main" id="{0A5C3027-41FA-CF05-9967-EFE53DE13252}"/>
              </a:ext>
            </a:extLst>
          </p:cNvPr>
          <p:cNvSpPr/>
          <p:nvPr/>
        </p:nvSpPr>
        <p:spPr>
          <a:xfrm>
            <a:off x="72570" y="7061199"/>
            <a:ext cx="232228" cy="232229"/>
          </a:xfrm>
          <a:prstGeom prst="flowChartConnector">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Connector 15">
            <a:extLst>
              <a:ext uri="{FF2B5EF4-FFF2-40B4-BE49-F238E27FC236}">
                <a16:creationId xmlns:a16="http://schemas.microsoft.com/office/drawing/2014/main" id="{63046169-E5D5-9F89-D9EA-B2825B4D0134}"/>
              </a:ext>
            </a:extLst>
          </p:cNvPr>
          <p:cNvSpPr/>
          <p:nvPr/>
        </p:nvSpPr>
        <p:spPr>
          <a:xfrm>
            <a:off x="457198" y="708297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D89A5863-7844-077A-F227-59352380C72E}"/>
              </a:ext>
            </a:extLst>
          </p:cNvPr>
          <p:cNvCxnSpPr/>
          <p:nvPr/>
        </p:nvCxnSpPr>
        <p:spPr>
          <a:xfrm>
            <a:off x="11296650" y="1785257"/>
            <a:ext cx="0" cy="3556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801765-989B-2BF4-C132-10E1D0E15EBA}"/>
              </a:ext>
            </a:extLst>
          </p:cNvPr>
          <p:cNvCxnSpPr>
            <a:cxnSpLocks/>
            <a:endCxn id="11" idx="0"/>
          </p:cNvCxnSpPr>
          <p:nvPr/>
        </p:nvCxnSpPr>
        <p:spPr>
          <a:xfrm flipH="1">
            <a:off x="11292115" y="1785257"/>
            <a:ext cx="3170" cy="311570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A2A4DB5F-8D44-A012-6F6C-B26AB418D20A}"/>
              </a:ext>
            </a:extLst>
          </p:cNvPr>
          <p:cNvSpPr/>
          <p:nvPr/>
        </p:nvSpPr>
        <p:spPr>
          <a:xfrm>
            <a:off x="11176001" y="4900964"/>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2EB53B4E-9371-564C-51FB-199F7821773A}"/>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65F32BAD-37CA-A7B8-C1E8-04DFE8D89801}"/>
              </a:ext>
            </a:extLst>
          </p:cNvPr>
          <p:cNvSpPr/>
          <p:nvPr/>
        </p:nvSpPr>
        <p:spPr>
          <a:xfrm>
            <a:off x="11176001" y="3928962"/>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lowchart: Connector 18">
            <a:extLst>
              <a:ext uri="{FF2B5EF4-FFF2-40B4-BE49-F238E27FC236}">
                <a16:creationId xmlns:a16="http://schemas.microsoft.com/office/drawing/2014/main" id="{F4A3306F-5CAD-386E-CD6D-EF5EA144E850}"/>
              </a:ext>
            </a:extLst>
          </p:cNvPr>
          <p:cNvSpPr/>
          <p:nvPr/>
        </p:nvSpPr>
        <p:spPr>
          <a:xfrm>
            <a:off x="11176001" y="2944258"/>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2F08EB23-B81C-5745-82A2-B7B942D3D767}"/>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Dataset</a:t>
            </a:r>
          </a:p>
        </p:txBody>
      </p:sp>
      <p:sp>
        <p:nvSpPr>
          <p:cNvPr id="26" name="TextBox 25">
            <a:extLst>
              <a:ext uri="{FF2B5EF4-FFF2-40B4-BE49-F238E27FC236}">
                <a16:creationId xmlns:a16="http://schemas.microsoft.com/office/drawing/2014/main" id="{D2355DA0-45B8-3E7C-CDDC-13CBF998E943}"/>
              </a:ext>
            </a:extLst>
          </p:cNvPr>
          <p:cNvSpPr txBox="1"/>
          <p:nvPr/>
        </p:nvSpPr>
        <p:spPr>
          <a:xfrm>
            <a:off x="9392387" y="2906483"/>
            <a:ext cx="1772063" cy="307777"/>
          </a:xfrm>
          <a:prstGeom prst="rect">
            <a:avLst/>
          </a:prstGeom>
          <a:noFill/>
        </p:spPr>
        <p:txBody>
          <a:bodyPr wrap="square">
            <a:spAutoFit/>
          </a:bodyPr>
          <a:lstStyle/>
          <a:p>
            <a:pPr algn="r"/>
            <a:r>
              <a:rPr lang="en-GB" sz="1400" dirty="0">
                <a:latin typeface="Candara" panose="020E0502030303020204" pitchFamily="34" charset="0"/>
              </a:rPr>
              <a:t>Demographics</a:t>
            </a:r>
          </a:p>
        </p:txBody>
      </p:sp>
      <p:sp>
        <p:nvSpPr>
          <p:cNvPr id="27" name="TextBox 26">
            <a:extLst>
              <a:ext uri="{FF2B5EF4-FFF2-40B4-BE49-F238E27FC236}">
                <a16:creationId xmlns:a16="http://schemas.microsoft.com/office/drawing/2014/main" id="{E8B23149-E516-CA2D-66B8-0E4C41B4681E}"/>
              </a:ext>
            </a:extLst>
          </p:cNvPr>
          <p:cNvSpPr txBox="1"/>
          <p:nvPr/>
        </p:nvSpPr>
        <p:spPr>
          <a:xfrm>
            <a:off x="9347998" y="3906317"/>
            <a:ext cx="1772063" cy="307777"/>
          </a:xfrm>
          <a:prstGeom prst="rect">
            <a:avLst/>
          </a:prstGeom>
          <a:noFill/>
        </p:spPr>
        <p:txBody>
          <a:bodyPr wrap="square">
            <a:spAutoFit/>
          </a:bodyPr>
          <a:lstStyle/>
          <a:p>
            <a:pPr algn="r"/>
            <a:r>
              <a:rPr lang="en-GB" sz="1400" dirty="0">
                <a:latin typeface="Candara" panose="020E0502030303020204" pitchFamily="34" charset="0"/>
              </a:rPr>
              <a:t>Gold standard</a:t>
            </a:r>
          </a:p>
        </p:txBody>
      </p:sp>
      <p:sp>
        <p:nvSpPr>
          <p:cNvPr id="28" name="TextBox 27">
            <a:extLst>
              <a:ext uri="{FF2B5EF4-FFF2-40B4-BE49-F238E27FC236}">
                <a16:creationId xmlns:a16="http://schemas.microsoft.com/office/drawing/2014/main" id="{476F991F-168D-703E-F1C6-7EE3E55C7B61}"/>
              </a:ext>
            </a:extLst>
          </p:cNvPr>
          <p:cNvSpPr txBox="1"/>
          <p:nvPr/>
        </p:nvSpPr>
        <p:spPr>
          <a:xfrm>
            <a:off x="9297198" y="4860158"/>
            <a:ext cx="1772063" cy="307777"/>
          </a:xfrm>
          <a:prstGeom prst="rect">
            <a:avLst/>
          </a:prstGeom>
          <a:noFill/>
        </p:spPr>
        <p:txBody>
          <a:bodyPr wrap="square">
            <a:spAutoFit/>
          </a:bodyPr>
          <a:lstStyle/>
          <a:p>
            <a:pPr algn="r"/>
            <a:r>
              <a:rPr lang="en-GB" sz="1400" b="1" dirty="0">
                <a:solidFill>
                  <a:schemeClr val="accent2">
                    <a:lumMod val="75000"/>
                  </a:schemeClr>
                </a:solidFill>
                <a:latin typeface="Candara" panose="020E0502030303020204" pitchFamily="34" charset="0"/>
              </a:rPr>
              <a:t>Aim</a:t>
            </a:r>
          </a:p>
        </p:txBody>
      </p:sp>
      <p:pic>
        <p:nvPicPr>
          <p:cNvPr id="2" name="Picture 1">
            <a:extLst>
              <a:ext uri="{FF2B5EF4-FFF2-40B4-BE49-F238E27FC236}">
                <a16:creationId xmlns:a16="http://schemas.microsoft.com/office/drawing/2014/main" id="{C9D627A7-6D7D-4D58-8E54-0B9AEE3D54A3}"/>
              </a:ext>
            </a:extLst>
          </p:cNvPr>
          <p:cNvPicPr>
            <a:picLocks noChangeAspect="1"/>
          </p:cNvPicPr>
          <p:nvPr/>
        </p:nvPicPr>
        <p:blipFill>
          <a:blip r:embed="rId3"/>
          <a:stretch>
            <a:fillRect/>
          </a:stretch>
        </p:blipFill>
        <p:spPr>
          <a:xfrm>
            <a:off x="950510" y="2463854"/>
            <a:ext cx="7474590" cy="3070324"/>
          </a:xfrm>
          <a:prstGeom prst="rect">
            <a:avLst/>
          </a:prstGeom>
        </p:spPr>
      </p:pic>
      <p:sp>
        <p:nvSpPr>
          <p:cNvPr id="4" name="TextBox 3">
            <a:extLst>
              <a:ext uri="{FF2B5EF4-FFF2-40B4-BE49-F238E27FC236}">
                <a16:creationId xmlns:a16="http://schemas.microsoft.com/office/drawing/2014/main" id="{9A6458FA-3924-7F87-733D-38BEC5E6CECF}"/>
              </a:ext>
            </a:extLst>
          </p:cNvPr>
          <p:cNvSpPr txBox="1"/>
          <p:nvPr/>
        </p:nvSpPr>
        <p:spPr>
          <a:xfrm>
            <a:off x="950510" y="1485199"/>
            <a:ext cx="7474590" cy="830997"/>
          </a:xfrm>
          <a:prstGeom prst="rect">
            <a:avLst/>
          </a:prstGeom>
          <a:noFill/>
        </p:spPr>
        <p:txBody>
          <a:bodyPr wrap="square">
            <a:spAutoFit/>
          </a:bodyPr>
          <a:lstStyle/>
          <a:p>
            <a:pPr algn="just"/>
            <a:r>
              <a:rPr lang="en-GB" sz="1600" b="1" dirty="0">
                <a:latin typeface="Candara" panose="020E0502030303020204" pitchFamily="34" charset="0"/>
              </a:rPr>
              <a:t>AIM: </a:t>
            </a:r>
            <a:r>
              <a:rPr lang="en-GB" sz="1600" dirty="0">
                <a:latin typeface="Candara" panose="020E0502030303020204" pitchFamily="34" charset="0"/>
                <a:cs typeface="Times New Roman"/>
              </a:rPr>
              <a:t>D</a:t>
            </a:r>
            <a:r>
              <a:rPr lang="en-GB" sz="1600" dirty="0">
                <a:latin typeface="Candara" panose="020E0502030303020204" pitchFamily="34" charset="0"/>
                <a:ea typeface="Calibri" panose="020F0502020204030204" pitchFamily="34" charset="0"/>
                <a:cs typeface="Times New Roman"/>
              </a:rPr>
              <a:t>evelopment of a </a:t>
            </a:r>
            <a:r>
              <a:rPr lang="en-GB" sz="1600" b="1" dirty="0">
                <a:solidFill>
                  <a:schemeClr val="accent2">
                    <a:lumMod val="75000"/>
                  </a:schemeClr>
                </a:solidFill>
                <a:latin typeface="Candara" panose="020E0502030303020204" pitchFamily="34" charset="0"/>
                <a:ea typeface="Calibri" panose="020F0502020204030204" pitchFamily="34" charset="0"/>
                <a:cs typeface="Times New Roman"/>
              </a:rPr>
              <a:t>clinical decision support</a:t>
            </a:r>
            <a:r>
              <a:rPr lang="en-GB" sz="1600" dirty="0">
                <a:latin typeface="Candara" panose="020E0502030303020204" pitchFamily="34" charset="0"/>
                <a:ea typeface="Calibri" panose="020F0502020204030204" pitchFamily="34" charset="0"/>
                <a:cs typeface="Times New Roman"/>
              </a:rPr>
              <a:t> tool to support clinical management of patients with (or under suspicion of) dengue using </a:t>
            </a:r>
            <a:r>
              <a:rPr lang="en-GB" sz="1600" b="1" dirty="0">
                <a:solidFill>
                  <a:schemeClr val="accent2">
                    <a:lumMod val="75000"/>
                  </a:schemeClr>
                </a:solidFill>
                <a:latin typeface="Candara" panose="020E0502030303020204" pitchFamily="34" charset="0"/>
                <a:ea typeface="Calibri" panose="020F0502020204030204" pitchFamily="34" charset="0"/>
                <a:cs typeface="Times New Roman"/>
              </a:rPr>
              <a:t>unsupervised techniques </a:t>
            </a:r>
            <a:r>
              <a:rPr lang="en-GB" sz="1600" dirty="0">
                <a:latin typeface="Candara" panose="020E0502030303020204" pitchFamily="34" charset="0"/>
                <a:ea typeface="Calibri" panose="020F0502020204030204" pitchFamily="34" charset="0"/>
                <a:cs typeface="Times New Roman"/>
              </a:rPr>
              <a:t>to reduce data complexity and facilitate </a:t>
            </a:r>
            <a:r>
              <a:rPr lang="en-GB" sz="1600" b="1" dirty="0">
                <a:solidFill>
                  <a:schemeClr val="accent2">
                    <a:lumMod val="75000"/>
                  </a:schemeClr>
                </a:solidFill>
                <a:latin typeface="Candara" panose="020E0502030303020204" pitchFamily="34" charset="0"/>
                <a:ea typeface="Calibri" panose="020F0502020204030204" pitchFamily="34" charset="0"/>
                <a:cs typeface="Times New Roman"/>
              </a:rPr>
              <a:t>visualisation</a:t>
            </a:r>
            <a:r>
              <a:rPr lang="en-GB" sz="1600" dirty="0">
                <a:latin typeface="Candara" panose="020E0502030303020204" pitchFamily="34" charset="0"/>
                <a:ea typeface="Calibri" panose="020F0502020204030204" pitchFamily="34" charset="0"/>
                <a:cs typeface="Times New Roman"/>
              </a:rPr>
              <a:t>.</a:t>
            </a:r>
            <a:endParaRPr lang="en-GB" sz="1600" dirty="0">
              <a:latin typeface="Candara" panose="020E0502030303020204" pitchFamily="34" charset="0"/>
            </a:endParaRPr>
          </a:p>
        </p:txBody>
      </p:sp>
      <p:sp>
        <p:nvSpPr>
          <p:cNvPr id="6" name="TextBox 10">
            <a:extLst>
              <a:ext uri="{FF2B5EF4-FFF2-40B4-BE49-F238E27FC236}">
                <a16:creationId xmlns:a16="http://schemas.microsoft.com/office/drawing/2014/main" id="{80CE21C9-7F97-F5FE-6A76-3090577024BB}"/>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spTree>
    <p:extLst>
      <p:ext uri="{BB962C8B-B14F-4D97-AF65-F5344CB8AC3E}">
        <p14:creationId xmlns:p14="http://schemas.microsoft.com/office/powerpoint/2010/main" val="1551624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BBC8069-E485-4F12-8CC0-5D68BBEB1BE2}"/>
              </a:ext>
            </a:extLst>
          </p:cNvPr>
          <p:cNvSpPr>
            <a:spLocks noGrp="1"/>
          </p:cNvSpPr>
          <p:nvPr>
            <p:ph type="sldNum" sz="quarter" idx="12"/>
          </p:nvPr>
        </p:nvSpPr>
        <p:spPr/>
        <p:txBody>
          <a:bodyPr/>
          <a:lstStyle/>
          <a:p>
            <a:fld id="{AABFF9DA-2577-3447-9DFE-17137E505E19}" type="slidenum">
              <a:rPr lang="en-US" smtClean="0"/>
              <a:t>11</a:t>
            </a:fld>
            <a:endParaRPr lang="en-US"/>
          </a:p>
        </p:txBody>
      </p:sp>
      <p:sp>
        <p:nvSpPr>
          <p:cNvPr id="8" name="Title 1">
            <a:extLst>
              <a:ext uri="{FF2B5EF4-FFF2-40B4-BE49-F238E27FC236}">
                <a16:creationId xmlns:a16="http://schemas.microsoft.com/office/drawing/2014/main" id="{76F017B6-5A79-0D60-4E67-81D7775C7D23}"/>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Experimental setup</a:t>
            </a:r>
            <a:endParaRPr lang="en-US" sz="3200" b="1" dirty="0">
              <a:solidFill>
                <a:srgbClr val="800000"/>
              </a:solidFill>
              <a:latin typeface="Candara" panose="020E0502030303020204" pitchFamily="34" charset="0"/>
              <a:cs typeface="Constantia"/>
            </a:endParaRPr>
          </a:p>
        </p:txBody>
      </p:sp>
      <p:sp>
        <p:nvSpPr>
          <p:cNvPr id="15" name="Flowchart: Connector 14">
            <a:extLst>
              <a:ext uri="{FF2B5EF4-FFF2-40B4-BE49-F238E27FC236}">
                <a16:creationId xmlns:a16="http://schemas.microsoft.com/office/drawing/2014/main" id="{0A5C3027-41FA-CF05-9967-EFE53DE13252}"/>
              </a:ext>
            </a:extLst>
          </p:cNvPr>
          <p:cNvSpPr/>
          <p:nvPr/>
        </p:nvSpPr>
        <p:spPr>
          <a:xfrm>
            <a:off x="72570" y="7061199"/>
            <a:ext cx="232228" cy="232229"/>
          </a:xfrm>
          <a:prstGeom prst="flowChartConnector">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Connector 15">
            <a:extLst>
              <a:ext uri="{FF2B5EF4-FFF2-40B4-BE49-F238E27FC236}">
                <a16:creationId xmlns:a16="http://schemas.microsoft.com/office/drawing/2014/main" id="{63046169-E5D5-9F89-D9EA-B2825B4D0134}"/>
              </a:ext>
            </a:extLst>
          </p:cNvPr>
          <p:cNvSpPr/>
          <p:nvPr/>
        </p:nvSpPr>
        <p:spPr>
          <a:xfrm>
            <a:off x="457198" y="708297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10">
            <a:extLst>
              <a:ext uri="{FF2B5EF4-FFF2-40B4-BE49-F238E27FC236}">
                <a16:creationId xmlns:a16="http://schemas.microsoft.com/office/drawing/2014/main" id="{80CE21C9-7F97-F5FE-6A76-3090577024BB}"/>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sp>
        <p:nvSpPr>
          <p:cNvPr id="3" name="Content Placeholder 2">
            <a:extLst>
              <a:ext uri="{FF2B5EF4-FFF2-40B4-BE49-F238E27FC236}">
                <a16:creationId xmlns:a16="http://schemas.microsoft.com/office/drawing/2014/main" id="{508040B0-8314-FE09-4AED-A93AA6606136}"/>
              </a:ext>
            </a:extLst>
          </p:cNvPr>
          <p:cNvSpPr txBox="1">
            <a:spLocks/>
          </p:cNvSpPr>
          <p:nvPr/>
        </p:nvSpPr>
        <p:spPr>
          <a:xfrm>
            <a:off x="683272" y="1448526"/>
            <a:ext cx="5125078" cy="4643665"/>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accent2">
                    <a:lumMod val="75000"/>
                  </a:schemeClr>
                </a:solidFill>
                <a:latin typeface="Candara" panose="020E0502030303020204" pitchFamily="34" charset="0"/>
              </a:rPr>
              <a:t>Choosing</a:t>
            </a:r>
            <a:r>
              <a:rPr lang="en-US" sz="1800" dirty="0">
                <a:latin typeface="Candara" panose="020E0502030303020204" pitchFamily="34" charset="0"/>
              </a:rPr>
              <a:t> your </a:t>
            </a:r>
            <a:r>
              <a:rPr lang="en-US" sz="1800" b="1" dirty="0">
                <a:solidFill>
                  <a:schemeClr val="accent2">
                    <a:lumMod val="75000"/>
                  </a:schemeClr>
                </a:solidFill>
                <a:latin typeface="Candara" panose="020E0502030303020204" pitchFamily="34" charset="0"/>
              </a:rPr>
              <a:t>data wisely</a:t>
            </a:r>
            <a:r>
              <a:rPr lang="en-US" sz="1800" dirty="0">
                <a:latin typeface="Candara" panose="020E0502030303020204" pitchFamily="34" charset="0"/>
              </a:rPr>
              <a:t> is crucial for model </a:t>
            </a:r>
            <a:r>
              <a:rPr lang="en-US" sz="1800" b="1" dirty="0">
                <a:solidFill>
                  <a:schemeClr val="accent2">
                    <a:lumMod val="75000"/>
                  </a:schemeClr>
                </a:solidFill>
                <a:latin typeface="Candara" panose="020E0502030303020204" pitchFamily="34" charset="0"/>
              </a:rPr>
              <a:t>performance</a:t>
            </a:r>
            <a:r>
              <a:rPr lang="en-US" sz="1800" dirty="0">
                <a:latin typeface="Candara" panose="020E0502030303020204" pitchFamily="34" charset="0"/>
              </a:rPr>
              <a:t> and feasibility of both </a:t>
            </a:r>
            <a:r>
              <a:rPr lang="en-US" sz="1800" b="1" dirty="0">
                <a:solidFill>
                  <a:schemeClr val="accent2">
                    <a:lumMod val="75000"/>
                  </a:schemeClr>
                </a:solidFill>
                <a:latin typeface="Candara" panose="020E0502030303020204" pitchFamily="34" charset="0"/>
              </a:rPr>
              <a:t>implementation</a:t>
            </a:r>
            <a:r>
              <a:rPr lang="en-US" sz="1800" dirty="0">
                <a:latin typeface="Candara" panose="020E0502030303020204" pitchFamily="34" charset="0"/>
              </a:rPr>
              <a:t> and </a:t>
            </a:r>
            <a:r>
              <a:rPr lang="en-US" sz="1800" b="1" dirty="0">
                <a:solidFill>
                  <a:schemeClr val="accent2">
                    <a:lumMod val="75000"/>
                  </a:schemeClr>
                </a:solidFill>
                <a:latin typeface="Candara" panose="020E0502030303020204" pitchFamily="34" charset="0"/>
              </a:rPr>
              <a:t>adoption</a:t>
            </a:r>
            <a:r>
              <a:rPr lang="en-US" sz="1800" dirty="0">
                <a:latin typeface="Candara" panose="020E0502030303020204" pitchFamily="34" charset="0"/>
              </a:rPr>
              <a:t>.</a:t>
            </a:r>
          </a:p>
          <a:p>
            <a:pPr marL="0" indent="0">
              <a:buNone/>
            </a:pPr>
            <a:endParaRPr lang="en-US" sz="1800" dirty="0">
              <a:latin typeface="Candara" panose="020E0502030303020204" pitchFamily="34" charset="0"/>
            </a:endParaRPr>
          </a:p>
          <a:p>
            <a:pPr marL="0" indent="0">
              <a:buNone/>
            </a:pPr>
            <a:r>
              <a:rPr lang="en-GB" sz="1600" b="1" dirty="0">
                <a:latin typeface="Candara" panose="020E0502030303020204" pitchFamily="34" charset="0"/>
              </a:rPr>
              <a:t>Clinical relevance </a:t>
            </a:r>
          </a:p>
          <a:p>
            <a:pPr marL="0" indent="0">
              <a:buNone/>
            </a:pPr>
            <a:r>
              <a:rPr lang="en-GB" sz="1600" b="1" dirty="0">
                <a:latin typeface="Candara" panose="020E0502030303020204" pitchFamily="34" charset="0"/>
              </a:rPr>
              <a:t>Data availability</a:t>
            </a:r>
          </a:p>
          <a:p>
            <a:pPr marL="0" indent="0">
              <a:buNone/>
            </a:pPr>
            <a:r>
              <a:rPr lang="en-GB" sz="1600" b="1" dirty="0">
                <a:latin typeface="Candara" panose="020E0502030303020204" pitchFamily="34" charset="0"/>
              </a:rPr>
              <a:t>Quality of data</a:t>
            </a:r>
          </a:p>
          <a:p>
            <a:pPr marL="0" indent="0">
              <a:buNone/>
            </a:pPr>
            <a:r>
              <a:rPr lang="en-GB" sz="1600" dirty="0">
                <a:latin typeface="Candara" panose="020E0502030303020204" pitchFamily="34" charset="0"/>
              </a:rPr>
              <a:t>Frequency of data updates</a:t>
            </a:r>
          </a:p>
          <a:p>
            <a:pPr marL="0" indent="0">
              <a:buNone/>
            </a:pPr>
            <a:r>
              <a:rPr lang="en-GB" sz="1600" dirty="0">
                <a:latin typeface="Candara" panose="020E0502030303020204" pitchFamily="34" charset="0"/>
              </a:rPr>
              <a:t>Cost of data collection</a:t>
            </a:r>
          </a:p>
          <a:p>
            <a:pPr marL="0" indent="0">
              <a:buNone/>
            </a:pPr>
            <a:r>
              <a:rPr lang="en-GB" sz="1600" dirty="0">
                <a:latin typeface="Candara" panose="020E0502030303020204" pitchFamily="34" charset="0"/>
              </a:rPr>
              <a:t>Resource requirements</a:t>
            </a:r>
          </a:p>
          <a:p>
            <a:pPr marL="0" indent="0">
              <a:buNone/>
            </a:pPr>
            <a:r>
              <a:rPr lang="en-GB" sz="1600" dirty="0">
                <a:latin typeface="Candara" panose="020E0502030303020204" pitchFamily="34" charset="0"/>
              </a:rPr>
              <a:t>Turnaround time</a:t>
            </a:r>
          </a:p>
          <a:p>
            <a:pPr marL="0" indent="0">
              <a:buNone/>
            </a:pPr>
            <a:r>
              <a:rPr lang="en-GB" sz="1600" dirty="0">
                <a:latin typeface="Candara" panose="020E0502030303020204" pitchFamily="34" charset="0"/>
              </a:rPr>
              <a:t>Robustness to missing data</a:t>
            </a:r>
          </a:p>
          <a:p>
            <a:pPr marL="0" indent="0">
              <a:buNone/>
            </a:pPr>
            <a:r>
              <a:rPr lang="en-GB" sz="1600" dirty="0">
                <a:latin typeface="Candara" panose="020E0502030303020204" pitchFamily="34" charset="0"/>
              </a:rPr>
              <a:t>Preprocessing requirements</a:t>
            </a:r>
          </a:p>
          <a:p>
            <a:pPr marL="0" indent="0">
              <a:buNone/>
            </a:pPr>
            <a:r>
              <a:rPr lang="en-GB" sz="1600" dirty="0">
                <a:latin typeface="Candara" panose="020E0502030303020204" pitchFamily="34" charset="0"/>
              </a:rPr>
              <a:t>Clinical workflow integration</a:t>
            </a:r>
          </a:p>
          <a:p>
            <a:pPr marL="0" indent="0">
              <a:buNone/>
            </a:pPr>
            <a:r>
              <a:rPr lang="en-GB" sz="1600" dirty="0">
                <a:latin typeface="Candara" panose="020E0502030303020204" pitchFamily="34" charset="0"/>
              </a:rPr>
              <a:t>Interoperability with existing systems</a:t>
            </a:r>
          </a:p>
          <a:p>
            <a:pPr marL="0" indent="0">
              <a:buNone/>
            </a:pPr>
            <a:r>
              <a:rPr lang="en-GB" sz="1600" dirty="0">
                <a:latin typeface="Candara" panose="020E0502030303020204" pitchFamily="34" charset="0"/>
              </a:rPr>
              <a:t>Ethical and Legal considerations</a:t>
            </a:r>
          </a:p>
          <a:p>
            <a:pPr marL="0" indent="0">
              <a:buNone/>
            </a:pPr>
            <a:r>
              <a:rPr lang="en-GB" sz="1600" dirty="0">
                <a:latin typeface="Candara" panose="020E0502030303020204" pitchFamily="34" charset="0"/>
              </a:rPr>
              <a:t>Setting (e.g., LMIC, ICU, …)</a:t>
            </a:r>
          </a:p>
          <a:p>
            <a:pPr marL="0" indent="0">
              <a:buNone/>
            </a:pPr>
            <a:r>
              <a:rPr lang="en-GB" sz="1600" dirty="0">
                <a:latin typeface="Candara" panose="020E0502030303020204" pitchFamily="34" charset="0"/>
              </a:rPr>
              <a:t>Correlation between variables</a:t>
            </a:r>
          </a:p>
        </p:txBody>
      </p:sp>
      <p:grpSp>
        <p:nvGrpSpPr>
          <p:cNvPr id="7" name="Group 6">
            <a:extLst>
              <a:ext uri="{FF2B5EF4-FFF2-40B4-BE49-F238E27FC236}">
                <a16:creationId xmlns:a16="http://schemas.microsoft.com/office/drawing/2014/main" id="{C0592731-04F2-88A6-1568-F74ACBD8889C}"/>
              </a:ext>
            </a:extLst>
          </p:cNvPr>
          <p:cNvGrpSpPr/>
          <p:nvPr/>
        </p:nvGrpSpPr>
        <p:grpSpPr>
          <a:xfrm>
            <a:off x="4417149" y="2659123"/>
            <a:ext cx="4150182" cy="3433068"/>
            <a:chOff x="1492033" y="2593048"/>
            <a:chExt cx="4150182" cy="3433068"/>
          </a:xfrm>
        </p:grpSpPr>
        <p:sp>
          <p:nvSpPr>
            <p:cNvPr id="9" name="TextBox 15">
              <a:extLst>
                <a:ext uri="{FF2B5EF4-FFF2-40B4-BE49-F238E27FC236}">
                  <a16:creationId xmlns:a16="http://schemas.microsoft.com/office/drawing/2014/main" id="{CC101E58-A455-D7CA-61FD-B166582D14D7}"/>
                </a:ext>
              </a:extLst>
            </p:cNvPr>
            <p:cNvSpPr txBox="1"/>
            <p:nvPr/>
          </p:nvSpPr>
          <p:spPr>
            <a:xfrm>
              <a:off x="1492033" y="5379785"/>
              <a:ext cx="4150182"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1200" b="1" dirty="0">
                  <a:latin typeface="Constantia" panose="02030602050306030303" pitchFamily="18" charset="0"/>
                </a:rPr>
                <a:t>Figure 1. The course of dengue illness diagram</a:t>
              </a:r>
              <a:r>
                <a:rPr lang="en-GB" sz="1200" dirty="0">
                  <a:latin typeface="Constantia" panose="02030602050306030303" pitchFamily="18" charset="0"/>
                </a:rPr>
                <a:t>. The figure, which has been adapted from WCL Yip, et all 1980 [28], presents phases, lab results, and associated problems.</a:t>
              </a:r>
            </a:p>
          </p:txBody>
        </p:sp>
        <p:pic>
          <p:nvPicPr>
            <p:cNvPr id="12" name="Picture 11" descr="Diagram, schematic&#10;&#10;Description automatically generated">
              <a:extLst>
                <a:ext uri="{FF2B5EF4-FFF2-40B4-BE49-F238E27FC236}">
                  <a16:creationId xmlns:a16="http://schemas.microsoft.com/office/drawing/2014/main" id="{86DEFBAA-A69D-8810-EC09-0244BA002798}"/>
                </a:ext>
              </a:extLst>
            </p:cNvPr>
            <p:cNvPicPr>
              <a:picLocks noChangeAspect="1"/>
            </p:cNvPicPr>
            <p:nvPr/>
          </p:nvPicPr>
          <p:blipFill>
            <a:blip r:embed="rId3"/>
            <a:stretch>
              <a:fillRect/>
            </a:stretch>
          </p:blipFill>
          <p:spPr>
            <a:xfrm>
              <a:off x="1492034" y="2593048"/>
              <a:ext cx="4150181" cy="2824211"/>
            </a:xfrm>
            <a:prstGeom prst="rect">
              <a:avLst/>
            </a:prstGeom>
          </p:spPr>
        </p:pic>
      </p:grpSp>
      <p:sp>
        <p:nvSpPr>
          <p:cNvPr id="13" name="TextBox 12">
            <a:extLst>
              <a:ext uri="{FF2B5EF4-FFF2-40B4-BE49-F238E27FC236}">
                <a16:creationId xmlns:a16="http://schemas.microsoft.com/office/drawing/2014/main" id="{3612A403-DE68-325F-8489-F4F58D73373E}"/>
              </a:ext>
            </a:extLst>
          </p:cNvPr>
          <p:cNvSpPr txBox="1"/>
          <p:nvPr/>
        </p:nvSpPr>
        <p:spPr>
          <a:xfrm>
            <a:off x="6778169" y="1631368"/>
            <a:ext cx="1772063" cy="1015663"/>
          </a:xfrm>
          <a:prstGeom prst="rect">
            <a:avLst/>
          </a:prstGeom>
          <a:noFill/>
        </p:spPr>
        <p:txBody>
          <a:bodyPr wrap="square">
            <a:spAutoFit/>
          </a:bodyPr>
          <a:lstStyle/>
          <a:p>
            <a:pPr algn="r"/>
            <a:r>
              <a:rPr lang="en-GB" sz="1200" dirty="0">
                <a:latin typeface="Candara" panose="020E0502030303020204" pitchFamily="34" charset="0"/>
              </a:rPr>
              <a:t>Age (year)</a:t>
            </a:r>
          </a:p>
          <a:p>
            <a:pPr algn="r"/>
            <a:r>
              <a:rPr lang="en-GB" sz="1200" dirty="0">
                <a:latin typeface="Candara" panose="020E0502030303020204" pitchFamily="34" charset="0"/>
              </a:rPr>
              <a:t>Weight (kg)</a:t>
            </a:r>
          </a:p>
          <a:p>
            <a:pPr algn="r"/>
            <a:r>
              <a:rPr lang="en-GB" sz="1200" dirty="0">
                <a:latin typeface="Candara" panose="020E0502030303020204" pitchFamily="34" charset="0"/>
              </a:rPr>
              <a:t>Body Temperature (</a:t>
            </a:r>
            <a:r>
              <a:rPr lang="en-GB" sz="1200" b="0" i="0" dirty="0">
                <a:solidFill>
                  <a:srgbClr val="040C28"/>
                </a:solidFill>
                <a:effectLst/>
                <a:latin typeface="Candara" panose="020E0502030303020204" pitchFamily="34" charset="0"/>
              </a:rPr>
              <a:t>°C)</a:t>
            </a:r>
            <a:endParaRPr lang="en-GB" sz="1200" dirty="0">
              <a:latin typeface="Candara" panose="020E0502030303020204" pitchFamily="34" charset="0"/>
            </a:endParaRPr>
          </a:p>
          <a:p>
            <a:pPr algn="r"/>
            <a:r>
              <a:rPr lang="en-GB" sz="1200" dirty="0">
                <a:latin typeface="Candara" panose="020E0502030303020204" pitchFamily="34" charset="0"/>
              </a:rPr>
              <a:t>Platelets (k/</a:t>
            </a:r>
            <a:r>
              <a:rPr lang="el-GR" sz="1200" b="0" i="0" dirty="0">
                <a:solidFill>
                  <a:srgbClr val="202124"/>
                </a:solidFill>
                <a:effectLst/>
                <a:latin typeface="Google Sans"/>
              </a:rPr>
              <a:t>μ</a:t>
            </a:r>
            <a:r>
              <a:rPr lang="en-GB" sz="1200" b="0" i="0" dirty="0">
                <a:solidFill>
                  <a:srgbClr val="202124"/>
                </a:solidFill>
                <a:effectLst/>
                <a:latin typeface="Google Sans"/>
              </a:rPr>
              <a:t>L)</a:t>
            </a:r>
            <a:endParaRPr lang="en-GB" sz="1200" dirty="0">
              <a:latin typeface="Candara" panose="020E0502030303020204" pitchFamily="34" charset="0"/>
            </a:endParaRPr>
          </a:p>
          <a:p>
            <a:pPr algn="r"/>
            <a:r>
              <a:rPr lang="en-GB" sz="1200" dirty="0">
                <a:latin typeface="Candara" panose="020E0502030303020204" pitchFamily="34" charset="0"/>
              </a:rPr>
              <a:t>Haematocrit (%)</a:t>
            </a:r>
          </a:p>
        </p:txBody>
      </p:sp>
      <p:cxnSp>
        <p:nvCxnSpPr>
          <p:cNvPr id="31" name="Straight Connector 30">
            <a:extLst>
              <a:ext uri="{FF2B5EF4-FFF2-40B4-BE49-F238E27FC236}">
                <a16:creationId xmlns:a16="http://schemas.microsoft.com/office/drawing/2014/main" id="{3346095A-C3CE-F089-7613-D0ACB6B8C7BC}"/>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E616D7-CC8A-9E34-8B6E-C7AABDCDEFCD}"/>
              </a:ext>
            </a:extLst>
          </p:cNvPr>
          <p:cNvCxnSpPr>
            <a:cxnSpLocks/>
          </p:cNvCxnSpPr>
          <p:nvPr/>
        </p:nvCxnSpPr>
        <p:spPr>
          <a:xfrm>
            <a:off x="11295285" y="1785257"/>
            <a:ext cx="0" cy="3811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Flowchart: Connector 32">
            <a:extLst>
              <a:ext uri="{FF2B5EF4-FFF2-40B4-BE49-F238E27FC236}">
                <a16:creationId xmlns:a16="http://schemas.microsoft.com/office/drawing/2014/main" id="{76692901-5F1D-3DA1-1D8A-074AD99C9083}"/>
              </a:ext>
            </a:extLst>
          </p:cNvPr>
          <p:cNvSpPr/>
          <p:nvPr/>
        </p:nvSpPr>
        <p:spPr>
          <a:xfrm>
            <a:off x="11176001" y="53010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lowchart: Connector 33">
            <a:extLst>
              <a:ext uri="{FF2B5EF4-FFF2-40B4-BE49-F238E27FC236}">
                <a16:creationId xmlns:a16="http://schemas.microsoft.com/office/drawing/2014/main" id="{D26B268B-9C51-ED9F-3832-09E0388D3A73}"/>
              </a:ext>
            </a:extLst>
          </p:cNvPr>
          <p:cNvSpPr/>
          <p:nvPr/>
        </p:nvSpPr>
        <p:spPr>
          <a:xfrm>
            <a:off x="11176001" y="2016250"/>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lowchart: Connector 34">
            <a:extLst>
              <a:ext uri="{FF2B5EF4-FFF2-40B4-BE49-F238E27FC236}">
                <a16:creationId xmlns:a16="http://schemas.microsoft.com/office/drawing/2014/main" id="{BBCCD4EF-F885-6EBE-4032-F86FD4C1D4DD}"/>
              </a:ext>
            </a:extLst>
          </p:cNvPr>
          <p:cNvSpPr/>
          <p:nvPr/>
        </p:nvSpPr>
        <p:spPr>
          <a:xfrm>
            <a:off x="11180536" y="3085153"/>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lowchart: Connector 35">
            <a:extLst>
              <a:ext uri="{FF2B5EF4-FFF2-40B4-BE49-F238E27FC236}">
                <a16:creationId xmlns:a16="http://schemas.microsoft.com/office/drawing/2014/main" id="{C0950094-3C3B-F223-EE1A-08D76BBFF84C}"/>
              </a:ext>
            </a:extLst>
          </p:cNvPr>
          <p:cNvSpPr/>
          <p:nvPr/>
        </p:nvSpPr>
        <p:spPr>
          <a:xfrm>
            <a:off x="11176001" y="2473575"/>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D615EEC7-D8D5-8373-9E8B-B4D64A9DB3D4}"/>
              </a:ext>
            </a:extLst>
          </p:cNvPr>
          <p:cNvSpPr txBox="1"/>
          <p:nvPr/>
        </p:nvSpPr>
        <p:spPr>
          <a:xfrm>
            <a:off x="9392388" y="1978475"/>
            <a:ext cx="1772063" cy="307777"/>
          </a:xfrm>
          <a:prstGeom prst="rect">
            <a:avLst/>
          </a:prstGeom>
          <a:noFill/>
        </p:spPr>
        <p:txBody>
          <a:bodyPr wrap="square">
            <a:spAutoFit/>
          </a:bodyPr>
          <a:lstStyle/>
          <a:p>
            <a:pPr algn="r"/>
            <a:r>
              <a:rPr lang="en-GB" sz="1400" b="1" dirty="0">
                <a:solidFill>
                  <a:schemeClr val="accent2">
                    <a:lumMod val="75000"/>
                  </a:schemeClr>
                </a:solidFill>
                <a:latin typeface="Candara" panose="020E0502030303020204" pitchFamily="34" charset="0"/>
              </a:rPr>
              <a:t>Feature selection</a:t>
            </a:r>
          </a:p>
        </p:txBody>
      </p:sp>
      <p:sp>
        <p:nvSpPr>
          <p:cNvPr id="42" name="Flowchart: Connector 41">
            <a:extLst>
              <a:ext uri="{FF2B5EF4-FFF2-40B4-BE49-F238E27FC236}">
                <a16:creationId xmlns:a16="http://schemas.microsoft.com/office/drawing/2014/main" id="{A8A257B4-89A3-1852-9905-D43D25520E0F}"/>
              </a:ext>
            </a:extLst>
          </p:cNvPr>
          <p:cNvSpPr/>
          <p:nvPr/>
        </p:nvSpPr>
        <p:spPr>
          <a:xfrm>
            <a:off x="11180536" y="3737090"/>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Connector 42">
            <a:extLst>
              <a:ext uri="{FF2B5EF4-FFF2-40B4-BE49-F238E27FC236}">
                <a16:creationId xmlns:a16="http://schemas.microsoft.com/office/drawing/2014/main" id="{CA68C8B5-9108-A069-71C0-5C94784EBA68}"/>
              </a:ext>
            </a:extLst>
          </p:cNvPr>
          <p:cNvSpPr/>
          <p:nvPr/>
        </p:nvSpPr>
        <p:spPr>
          <a:xfrm>
            <a:off x="11258937" y="281345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Connector 43">
            <a:extLst>
              <a:ext uri="{FF2B5EF4-FFF2-40B4-BE49-F238E27FC236}">
                <a16:creationId xmlns:a16="http://schemas.microsoft.com/office/drawing/2014/main" id="{9C2860B4-85CA-C3DA-ABCB-810B1AAF91AF}"/>
              </a:ext>
            </a:extLst>
          </p:cNvPr>
          <p:cNvSpPr/>
          <p:nvPr/>
        </p:nvSpPr>
        <p:spPr>
          <a:xfrm>
            <a:off x="11262747" y="4174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lowchart: Connector 44">
            <a:extLst>
              <a:ext uri="{FF2B5EF4-FFF2-40B4-BE49-F238E27FC236}">
                <a16:creationId xmlns:a16="http://schemas.microsoft.com/office/drawing/2014/main" id="{D592F61C-DE7D-FEFC-32A2-5CA760CDFBC7}"/>
              </a:ext>
            </a:extLst>
          </p:cNvPr>
          <p:cNvSpPr/>
          <p:nvPr/>
        </p:nvSpPr>
        <p:spPr>
          <a:xfrm>
            <a:off x="11262747" y="43971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Connector 45">
            <a:extLst>
              <a:ext uri="{FF2B5EF4-FFF2-40B4-BE49-F238E27FC236}">
                <a16:creationId xmlns:a16="http://schemas.microsoft.com/office/drawing/2014/main" id="{DA563361-C513-5303-D134-569266DF201E}"/>
              </a:ext>
            </a:extLst>
          </p:cNvPr>
          <p:cNvSpPr/>
          <p:nvPr/>
        </p:nvSpPr>
        <p:spPr>
          <a:xfrm>
            <a:off x="11262747" y="46257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Connector 46">
            <a:extLst>
              <a:ext uri="{FF2B5EF4-FFF2-40B4-BE49-F238E27FC236}">
                <a16:creationId xmlns:a16="http://schemas.microsoft.com/office/drawing/2014/main" id="{910B0932-702D-F4A0-9FA8-BEC08ED3847F}"/>
              </a:ext>
            </a:extLst>
          </p:cNvPr>
          <p:cNvSpPr/>
          <p:nvPr/>
        </p:nvSpPr>
        <p:spPr>
          <a:xfrm>
            <a:off x="11262747" y="48543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Flowchart: Connector 47">
            <a:extLst>
              <a:ext uri="{FF2B5EF4-FFF2-40B4-BE49-F238E27FC236}">
                <a16:creationId xmlns:a16="http://schemas.microsoft.com/office/drawing/2014/main" id="{4C53CE03-94F8-014F-831F-EC8804B7EC6E}"/>
              </a:ext>
            </a:extLst>
          </p:cNvPr>
          <p:cNvSpPr/>
          <p:nvPr/>
        </p:nvSpPr>
        <p:spPr>
          <a:xfrm>
            <a:off x="11262747" y="50765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1789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98E74EAE-2DA5-3033-99E9-B55CCF405821}"/>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E2B12EB-8505-8856-93C9-9460A70A6E9C}"/>
              </a:ext>
            </a:extLst>
          </p:cNvPr>
          <p:cNvSpPr>
            <a:spLocks noGrp="1"/>
          </p:cNvSpPr>
          <p:nvPr>
            <p:ph type="sldNum" sz="quarter" idx="12"/>
          </p:nvPr>
        </p:nvSpPr>
        <p:spPr/>
        <p:txBody>
          <a:bodyPr/>
          <a:lstStyle/>
          <a:p>
            <a:fld id="{AABFF9DA-2577-3447-9DFE-17137E505E19}" type="slidenum">
              <a:rPr lang="en-US" smtClean="0"/>
              <a:t>12</a:t>
            </a:fld>
            <a:endParaRPr lang="en-US"/>
          </a:p>
        </p:txBody>
      </p:sp>
      <p:sp>
        <p:nvSpPr>
          <p:cNvPr id="8" name="Title 1">
            <a:extLst>
              <a:ext uri="{FF2B5EF4-FFF2-40B4-BE49-F238E27FC236}">
                <a16:creationId xmlns:a16="http://schemas.microsoft.com/office/drawing/2014/main" id="{7083EA6C-BA91-2146-F11C-EDBA9961FCCF}"/>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Experimental setup</a:t>
            </a:r>
            <a:endParaRPr lang="en-US" sz="3200" b="1" dirty="0">
              <a:solidFill>
                <a:srgbClr val="800000"/>
              </a:solidFill>
              <a:latin typeface="Candara" panose="020E0502030303020204" pitchFamily="34" charset="0"/>
              <a:cs typeface="Constantia"/>
            </a:endParaRPr>
          </a:p>
        </p:txBody>
      </p:sp>
      <p:pic>
        <p:nvPicPr>
          <p:cNvPr id="9" name="table">
            <a:extLst>
              <a:ext uri="{FF2B5EF4-FFF2-40B4-BE49-F238E27FC236}">
                <a16:creationId xmlns:a16="http://schemas.microsoft.com/office/drawing/2014/main" id="{C7EC8825-00C9-8B2D-C6A8-FD8120E7C514}"/>
              </a:ext>
            </a:extLst>
          </p:cNvPr>
          <p:cNvPicPr>
            <a:picLocks noChangeAspect="1"/>
          </p:cNvPicPr>
          <p:nvPr/>
        </p:nvPicPr>
        <p:blipFill>
          <a:blip r:embed="rId3"/>
          <a:stretch>
            <a:fillRect/>
          </a:stretch>
        </p:blipFill>
        <p:spPr>
          <a:xfrm>
            <a:off x="6726173" y="6973887"/>
            <a:ext cx="5465827" cy="2874869"/>
          </a:xfrm>
          <a:prstGeom prst="rect">
            <a:avLst/>
          </a:prstGeom>
        </p:spPr>
      </p:pic>
      <p:sp>
        <p:nvSpPr>
          <p:cNvPr id="10" name="TextBox 12">
            <a:extLst>
              <a:ext uri="{FF2B5EF4-FFF2-40B4-BE49-F238E27FC236}">
                <a16:creationId xmlns:a16="http://schemas.microsoft.com/office/drawing/2014/main" id="{B225CFFF-BACC-5D3A-AA47-C142693889CE}"/>
              </a:ext>
            </a:extLst>
          </p:cNvPr>
          <p:cNvSpPr txBox="1"/>
          <p:nvPr/>
        </p:nvSpPr>
        <p:spPr>
          <a:xfrm>
            <a:off x="1792229" y="7467224"/>
            <a:ext cx="5389373"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900" baseline="30000" dirty="0">
                <a:latin typeface="Constantia" panose="02030602050306030303" pitchFamily="18" charset="0"/>
              </a:rPr>
              <a:t>1 </a:t>
            </a:r>
            <a:r>
              <a:rPr lang="en-GB" sz="800" dirty="0">
                <a:latin typeface="Constantia" panose="02030602050306030303" pitchFamily="18" charset="0"/>
              </a:rPr>
              <a:t>UMAP might be also a promising algorithm.</a:t>
            </a:r>
            <a:endParaRPr lang="en-GB" sz="900" dirty="0">
              <a:latin typeface="Constantia" panose="02030602050306030303" pitchFamily="18" charset="0"/>
            </a:endParaRPr>
          </a:p>
        </p:txBody>
      </p:sp>
      <p:sp>
        <p:nvSpPr>
          <p:cNvPr id="11" name="Content Placeholder 2">
            <a:extLst>
              <a:ext uri="{FF2B5EF4-FFF2-40B4-BE49-F238E27FC236}">
                <a16:creationId xmlns:a16="http://schemas.microsoft.com/office/drawing/2014/main" id="{991816A8-59B2-4668-FE41-1B28DCEA1C8D}"/>
              </a:ext>
            </a:extLst>
          </p:cNvPr>
          <p:cNvSpPr txBox="1">
            <a:spLocks/>
          </p:cNvSpPr>
          <p:nvPr/>
        </p:nvSpPr>
        <p:spPr>
          <a:xfrm>
            <a:off x="652792" y="1579516"/>
            <a:ext cx="7859388" cy="46436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accent2">
                    <a:lumMod val="75000"/>
                  </a:schemeClr>
                </a:solidFill>
                <a:latin typeface="Candara" panose="020E0502030303020204" pitchFamily="34" charset="0"/>
              </a:rPr>
              <a:t>Choosing</a:t>
            </a:r>
            <a:r>
              <a:rPr lang="en-US" sz="1800" dirty="0">
                <a:latin typeface="Candara" panose="020E0502030303020204" pitchFamily="34" charset="0"/>
              </a:rPr>
              <a:t> the appropriate </a:t>
            </a:r>
            <a:r>
              <a:rPr lang="en-US" sz="1800" b="1" dirty="0">
                <a:solidFill>
                  <a:schemeClr val="accent2">
                    <a:lumMod val="75000"/>
                  </a:schemeClr>
                </a:solidFill>
                <a:latin typeface="Candara" panose="020E0502030303020204" pitchFamily="34" charset="0"/>
              </a:rPr>
              <a:t>machine learning (ML) approach</a:t>
            </a:r>
            <a:r>
              <a:rPr lang="en-US" sz="1800" dirty="0">
                <a:solidFill>
                  <a:schemeClr val="accent2">
                    <a:lumMod val="75000"/>
                  </a:schemeClr>
                </a:solidFill>
                <a:latin typeface="Candara" panose="020E0502030303020204" pitchFamily="34" charset="0"/>
              </a:rPr>
              <a:t> </a:t>
            </a:r>
            <a:r>
              <a:rPr lang="en-US" sz="1800" dirty="0">
                <a:latin typeface="Candara" panose="020E0502030303020204" pitchFamily="34" charset="0"/>
              </a:rPr>
              <a:t>according to your data and objectives is crucial for </a:t>
            </a:r>
            <a:r>
              <a:rPr lang="en-US" sz="1800" b="1" dirty="0">
                <a:solidFill>
                  <a:schemeClr val="accent2">
                    <a:lumMod val="75000"/>
                  </a:schemeClr>
                </a:solidFill>
                <a:latin typeface="Candara" panose="020E0502030303020204" pitchFamily="34" charset="0"/>
              </a:rPr>
              <a:t>performance</a:t>
            </a:r>
            <a:r>
              <a:rPr lang="en-US" sz="1800" dirty="0">
                <a:latin typeface="Candara" panose="020E0502030303020204" pitchFamily="34" charset="0"/>
              </a:rPr>
              <a:t>, </a:t>
            </a:r>
            <a:r>
              <a:rPr lang="en-US" sz="1800" b="1" dirty="0">
                <a:solidFill>
                  <a:schemeClr val="accent2">
                    <a:lumMod val="75000"/>
                  </a:schemeClr>
                </a:solidFill>
                <a:latin typeface="Candara" panose="020E0502030303020204" pitchFamily="34" charset="0"/>
              </a:rPr>
              <a:t>implementation</a:t>
            </a:r>
            <a:r>
              <a:rPr lang="en-US" sz="1800" dirty="0">
                <a:latin typeface="Candara" panose="020E0502030303020204" pitchFamily="34" charset="0"/>
              </a:rPr>
              <a:t> and </a:t>
            </a:r>
            <a:r>
              <a:rPr lang="en-US" sz="1800" b="1" dirty="0">
                <a:solidFill>
                  <a:schemeClr val="accent2">
                    <a:lumMod val="75000"/>
                  </a:schemeClr>
                </a:solidFill>
                <a:latin typeface="Candara" panose="020E0502030303020204" pitchFamily="34" charset="0"/>
              </a:rPr>
              <a:t>adoption</a:t>
            </a:r>
            <a:endParaRPr lang="en-US" sz="1800" dirty="0">
              <a:latin typeface="Candara" panose="020E0502030303020204" pitchFamily="34" charset="0"/>
            </a:endParaRPr>
          </a:p>
          <a:p>
            <a:pPr marL="0" indent="0">
              <a:buNone/>
            </a:pPr>
            <a:endParaRPr lang="en-US" sz="1800" dirty="0">
              <a:latin typeface="Candara" panose="020E0502030303020204" pitchFamily="34" charset="0"/>
            </a:endParaRPr>
          </a:p>
          <a:p>
            <a:pPr marL="0" indent="0">
              <a:buNone/>
            </a:pPr>
            <a:r>
              <a:rPr lang="en-GB" sz="1600" dirty="0">
                <a:latin typeface="Candara" panose="020E0502030303020204" pitchFamily="34" charset="0"/>
              </a:rPr>
              <a:t>Labels</a:t>
            </a:r>
          </a:p>
          <a:p>
            <a:pPr marL="0" indent="0">
              <a:buNone/>
            </a:pPr>
            <a:r>
              <a:rPr lang="en-GB" sz="1600" dirty="0">
                <a:latin typeface="Candara" panose="020E0502030303020204" pitchFamily="34" charset="0"/>
              </a:rPr>
              <a:t>Problem type</a:t>
            </a:r>
          </a:p>
          <a:p>
            <a:pPr marL="0" indent="0">
              <a:buNone/>
            </a:pPr>
            <a:r>
              <a:rPr lang="en-GB" sz="1600" dirty="0">
                <a:latin typeface="Candara" panose="020E0502030303020204" pitchFamily="34" charset="0"/>
              </a:rPr>
              <a:t>Data type</a:t>
            </a:r>
          </a:p>
          <a:p>
            <a:pPr marL="0" indent="0">
              <a:buNone/>
            </a:pPr>
            <a:r>
              <a:rPr lang="en-GB" sz="1600" dirty="0">
                <a:latin typeface="Candara" panose="020E0502030303020204" pitchFamily="34" charset="0"/>
              </a:rPr>
              <a:t>Complexity</a:t>
            </a:r>
          </a:p>
          <a:p>
            <a:pPr marL="0" indent="0">
              <a:buNone/>
            </a:pPr>
            <a:r>
              <a:rPr lang="en-GB" sz="1600" dirty="0">
                <a:latin typeface="Candara" panose="020E0502030303020204" pitchFamily="34" charset="0"/>
              </a:rPr>
              <a:t>Interpretability</a:t>
            </a:r>
          </a:p>
          <a:p>
            <a:pPr marL="0" indent="0">
              <a:buNone/>
            </a:pPr>
            <a:r>
              <a:rPr lang="en-GB" sz="1600" dirty="0">
                <a:latin typeface="Candara" panose="020E0502030303020204" pitchFamily="34" charset="0"/>
              </a:rPr>
              <a:t>Resources</a:t>
            </a:r>
          </a:p>
          <a:p>
            <a:pPr marL="0" indent="0">
              <a:buNone/>
            </a:pPr>
            <a:r>
              <a:rPr lang="en-GB" sz="1600" dirty="0">
                <a:latin typeface="Candara" panose="020E0502030303020204" pitchFamily="34" charset="0"/>
              </a:rPr>
              <a:t>Scalability</a:t>
            </a:r>
          </a:p>
          <a:p>
            <a:pPr marL="0" indent="0">
              <a:buNone/>
            </a:pPr>
            <a:r>
              <a:rPr lang="en-GB" sz="1600" dirty="0">
                <a:latin typeface="Candara" panose="020E0502030303020204" pitchFamily="34" charset="0"/>
              </a:rPr>
              <a:t>Adaptation</a:t>
            </a:r>
          </a:p>
          <a:p>
            <a:pPr marL="0" indent="0">
              <a:buNone/>
            </a:pPr>
            <a:r>
              <a:rPr lang="en-GB" sz="1600" dirty="0">
                <a:latin typeface="Candara" panose="020E0502030303020204" pitchFamily="34" charset="0"/>
              </a:rPr>
              <a:t>Adoption</a:t>
            </a:r>
          </a:p>
        </p:txBody>
      </p:sp>
      <p:sp>
        <p:nvSpPr>
          <p:cNvPr id="12" name="TextBox 10">
            <a:extLst>
              <a:ext uri="{FF2B5EF4-FFF2-40B4-BE49-F238E27FC236}">
                <a16:creationId xmlns:a16="http://schemas.microsoft.com/office/drawing/2014/main" id="{27FE40D8-C4D6-7B15-93C7-798504AD1D5F}"/>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graphicFrame>
        <p:nvGraphicFramePr>
          <p:cNvPr id="13" name="Table 12">
            <a:extLst>
              <a:ext uri="{FF2B5EF4-FFF2-40B4-BE49-F238E27FC236}">
                <a16:creationId xmlns:a16="http://schemas.microsoft.com/office/drawing/2014/main" id="{61D86E93-E0D9-141F-694C-74E716AECE35}"/>
              </a:ext>
            </a:extLst>
          </p:cNvPr>
          <p:cNvGraphicFramePr>
            <a:graphicFrameLocks noGrp="1"/>
          </p:cNvGraphicFramePr>
          <p:nvPr>
            <p:extLst>
              <p:ext uri="{D42A27DB-BD31-4B8C-83A1-F6EECF244321}">
                <p14:modId xmlns:p14="http://schemas.microsoft.com/office/powerpoint/2010/main" val="1259079401"/>
              </p:ext>
            </p:extLst>
          </p:nvPr>
        </p:nvGraphicFramePr>
        <p:xfrm>
          <a:off x="2213674" y="2501875"/>
          <a:ext cx="6218429" cy="3093812"/>
        </p:xfrm>
        <a:graphic>
          <a:graphicData uri="http://schemas.openxmlformats.org/drawingml/2006/table">
            <a:tbl>
              <a:tblPr firstRow="1" bandRow="1">
                <a:solidFill>
                  <a:schemeClr val="bg1"/>
                </a:solidFill>
                <a:tableStyleId>{5C22544A-7EE6-4342-B048-85BDC9FD1C3A}</a:tableStyleId>
              </a:tblPr>
              <a:tblGrid>
                <a:gridCol w="934203">
                  <a:extLst>
                    <a:ext uri="{9D8B030D-6E8A-4147-A177-3AD203B41FA5}">
                      <a16:colId xmlns:a16="http://schemas.microsoft.com/office/drawing/2014/main" val="2324438722"/>
                    </a:ext>
                  </a:extLst>
                </a:gridCol>
                <a:gridCol w="1057483">
                  <a:extLst>
                    <a:ext uri="{9D8B030D-6E8A-4147-A177-3AD203B41FA5}">
                      <a16:colId xmlns:a16="http://schemas.microsoft.com/office/drawing/2014/main" val="4246281953"/>
                    </a:ext>
                  </a:extLst>
                </a:gridCol>
                <a:gridCol w="818399">
                  <a:extLst>
                    <a:ext uri="{9D8B030D-6E8A-4147-A177-3AD203B41FA5}">
                      <a16:colId xmlns:a16="http://schemas.microsoft.com/office/drawing/2014/main" val="735255639"/>
                    </a:ext>
                  </a:extLst>
                </a:gridCol>
                <a:gridCol w="643685">
                  <a:extLst>
                    <a:ext uri="{9D8B030D-6E8A-4147-A177-3AD203B41FA5}">
                      <a16:colId xmlns:a16="http://schemas.microsoft.com/office/drawing/2014/main" val="846816782"/>
                    </a:ext>
                  </a:extLst>
                </a:gridCol>
                <a:gridCol w="2764659">
                  <a:extLst>
                    <a:ext uri="{9D8B030D-6E8A-4147-A177-3AD203B41FA5}">
                      <a16:colId xmlns:a16="http://schemas.microsoft.com/office/drawing/2014/main" val="4017316117"/>
                    </a:ext>
                  </a:extLst>
                </a:gridCol>
              </a:tblGrid>
              <a:tr h="370840">
                <a:tc>
                  <a:txBody>
                    <a:bodyPr/>
                    <a:lstStyle/>
                    <a:p>
                      <a:pPr algn="ctr"/>
                      <a:r>
                        <a:rPr lang="en-GB" sz="1000" dirty="0">
                          <a:solidFill>
                            <a:schemeClr val="tx1"/>
                          </a:solidFill>
                          <a:latin typeface="Candara" panose="020E0502030303020204" pitchFamily="34" charset="0"/>
                        </a:rPr>
                        <a:t>Algorithm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dirty="0">
                          <a:solidFill>
                            <a:schemeClr val="tx1"/>
                          </a:solidFill>
                          <a:latin typeface="Candara" panose="020E0502030303020204" pitchFamily="34" charset="0"/>
                        </a:rPr>
                        <a:t>Type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dirty="0">
                          <a:solidFill>
                            <a:schemeClr val="tx1"/>
                          </a:solidFill>
                          <a:latin typeface="Candara" panose="020E0502030303020204" pitchFamily="34" charset="0"/>
                        </a:rPr>
                        <a:t>Continuous space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dirty="0">
                          <a:solidFill>
                            <a:schemeClr val="tx1"/>
                          </a:solidFill>
                          <a:latin typeface="Candara" panose="020E0502030303020204" pitchFamily="34" charset="0"/>
                        </a:rPr>
                        <a:t>Unseen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dirty="0">
                          <a:solidFill>
                            <a:schemeClr val="tx1"/>
                          </a:solidFill>
                          <a:latin typeface="Candara" panose="020E0502030303020204" pitchFamily="34" charset="0"/>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19311074"/>
                  </a:ext>
                </a:extLst>
              </a:tr>
              <a:tr h="370840">
                <a:tc>
                  <a:txBody>
                    <a:bodyPr/>
                    <a:lstStyle/>
                    <a:p>
                      <a:pPr algn="ctr"/>
                      <a:r>
                        <a:rPr lang="en-GB" sz="1000" dirty="0">
                          <a:solidFill>
                            <a:schemeClr val="tx1"/>
                          </a:solidFill>
                          <a:latin typeface="Candara" panose="020E0502030303020204" pitchFamily="34" charset="0"/>
                        </a:rPr>
                        <a:t>PCA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Parametric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i="0" kern="1200" dirty="0">
                          <a:solidFill>
                            <a:schemeClr val="dk1"/>
                          </a:solidFill>
                          <a:effectLst/>
                          <a:latin typeface="Candara" panose="020E0502030303020204" pitchFamily="34" charset="0"/>
                          <a:ea typeface="+mn-ea"/>
                          <a:cs typeface="+mn-cs"/>
                        </a:rPr>
                        <a:t>✓</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i="0" kern="1200" dirty="0">
                          <a:solidFill>
                            <a:schemeClr val="dk1"/>
                          </a:solidFill>
                          <a:effectLst/>
                          <a:latin typeface="Candara" panose="020E0502030303020204" pitchFamily="34" charset="0"/>
                          <a:ea typeface="+mn-ea"/>
                          <a:cs typeface="+mn-cs"/>
                        </a:rPr>
                        <a:t>✓</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The performance is likely to decrease as dimensionality increases due to its linear nature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1138739"/>
                  </a:ext>
                </a:extLst>
              </a:tr>
              <a:tr h="807812">
                <a:tc>
                  <a:txBody>
                    <a:bodyPr/>
                    <a:lstStyle/>
                    <a:p>
                      <a:pPr algn="ctr"/>
                      <a:r>
                        <a:rPr lang="en-GB" sz="1000" dirty="0">
                          <a:solidFill>
                            <a:schemeClr val="tx1"/>
                          </a:solidFill>
                          <a:latin typeface="Candara" panose="020E0502030303020204" pitchFamily="34" charset="0"/>
                        </a:rPr>
                        <a:t>T-SNE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Non-parametric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i="0" kern="1200" dirty="0">
                          <a:solidFill>
                            <a:schemeClr val="dk1"/>
                          </a:solidFill>
                          <a:effectLst/>
                          <a:latin typeface="Candara" panose="020E0502030303020204" pitchFamily="34" charset="0"/>
                          <a:ea typeface="+mn-ea"/>
                          <a:cs typeface="+mn-cs"/>
                        </a:rPr>
                        <a:t>✓</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Its inability to be applied to unseen data points makes a real-time similarity retrieval system impossible.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8005656"/>
                  </a:ext>
                </a:extLst>
              </a:tr>
              <a:tr h="370840">
                <a:tc>
                  <a:txBody>
                    <a:bodyPr/>
                    <a:lstStyle/>
                    <a:p>
                      <a:pPr algn="ctr"/>
                      <a:r>
                        <a:rPr lang="en-GB" sz="1000" dirty="0">
                          <a:solidFill>
                            <a:schemeClr val="tx1"/>
                          </a:solidFill>
                          <a:latin typeface="Candara" panose="020E0502030303020204" pitchFamily="34" charset="0"/>
                        </a:rPr>
                        <a:t>UMAP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Non-parametric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i="0" kern="1200" dirty="0">
                          <a:solidFill>
                            <a:schemeClr val="dk1"/>
                          </a:solidFill>
                          <a:effectLst/>
                          <a:latin typeface="Candara" panose="020E0502030303020204" pitchFamily="34" charset="0"/>
                          <a:ea typeface="+mn-ea"/>
                          <a:cs typeface="+mn-cs"/>
                        </a:rPr>
                        <a:t>✓</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Performance is considerably worse than other approaches for dimensionality reduction.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2287706"/>
                  </a:ext>
                </a:extLst>
              </a:tr>
              <a:tr h="370840">
                <a:tc>
                  <a:txBody>
                    <a:bodyPr/>
                    <a:lstStyle/>
                    <a:p>
                      <a:pPr algn="ctr"/>
                      <a:r>
                        <a:rPr lang="en-GB" sz="1000" dirty="0">
                          <a:solidFill>
                            <a:schemeClr val="tx1"/>
                          </a:solidFill>
                          <a:latin typeface="Candara" panose="020E0502030303020204" pitchFamily="34" charset="0"/>
                        </a:rPr>
                        <a:t>SOM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Non-parametric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i="0" kern="1200" dirty="0">
                          <a:solidFill>
                            <a:schemeClr val="dk1"/>
                          </a:solidFill>
                          <a:effectLst/>
                          <a:latin typeface="Candara" panose="020E0502030303020204" pitchFamily="34" charset="0"/>
                          <a:ea typeface="+mn-ea"/>
                          <a:cs typeface="+mn-cs"/>
                        </a:rPr>
                        <a:t>✓</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The limitations imposed by the discrete space limits the applicability to similarity retrieval.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8577807"/>
                  </a:ext>
                </a:extLst>
              </a:tr>
              <a:tr h="370840">
                <a:tc>
                  <a:txBody>
                    <a:bodyPr/>
                    <a:lstStyle/>
                    <a:p>
                      <a:pPr algn="ctr"/>
                      <a:r>
                        <a:rPr lang="en-GB" sz="1000" dirty="0">
                          <a:solidFill>
                            <a:schemeClr val="tx1"/>
                          </a:solidFill>
                          <a:latin typeface="Candara" panose="020E0502030303020204" pitchFamily="34" charset="0"/>
                        </a:rPr>
                        <a:t>Autoencoder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Parametric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i="0" kern="1200" dirty="0">
                          <a:solidFill>
                            <a:schemeClr val="dk1"/>
                          </a:solidFill>
                          <a:effectLst/>
                          <a:latin typeface="Candara" panose="020E0502030303020204" pitchFamily="34" charset="0"/>
                          <a:ea typeface="+mn-ea"/>
                          <a:cs typeface="+mn-cs"/>
                        </a:rPr>
                        <a:t>✓</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i="0" kern="1200" dirty="0">
                          <a:solidFill>
                            <a:schemeClr val="dk1"/>
                          </a:solidFill>
                          <a:effectLst/>
                          <a:latin typeface="Candara" panose="020E0502030303020204" pitchFamily="34" charset="0"/>
                          <a:ea typeface="+mn-ea"/>
                          <a:cs typeface="+mn-cs"/>
                        </a:rPr>
                        <a:t>✓</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The ability to encode unseen samples and its support for higher-dimensional data, including time series and images, make it flexible and idea for similarity retrieval.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3506475"/>
                  </a:ext>
                </a:extLst>
              </a:tr>
            </a:tbl>
          </a:graphicData>
        </a:graphic>
      </p:graphicFrame>
      <p:cxnSp>
        <p:nvCxnSpPr>
          <p:cNvPr id="32" name="Straight Connector 31">
            <a:extLst>
              <a:ext uri="{FF2B5EF4-FFF2-40B4-BE49-F238E27FC236}">
                <a16:creationId xmlns:a16="http://schemas.microsoft.com/office/drawing/2014/main" id="{A2017278-F9D3-62F3-53CC-15EB1062A3BA}"/>
              </a:ext>
            </a:extLst>
          </p:cNvPr>
          <p:cNvCxnSpPr>
            <a:cxnSpLocks/>
            <a:endCxn id="36" idx="4"/>
          </p:cNvCxnSpPr>
          <p:nvPr/>
        </p:nvCxnSpPr>
        <p:spPr>
          <a:xfrm flipH="1">
            <a:off x="11292115" y="1785257"/>
            <a:ext cx="3170" cy="92054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Flowchart: Connector 33">
            <a:extLst>
              <a:ext uri="{FF2B5EF4-FFF2-40B4-BE49-F238E27FC236}">
                <a16:creationId xmlns:a16="http://schemas.microsoft.com/office/drawing/2014/main" id="{11AB7D18-967B-418A-F1B5-D91FEC1AC75F}"/>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lowchart: Connector 34">
            <a:extLst>
              <a:ext uri="{FF2B5EF4-FFF2-40B4-BE49-F238E27FC236}">
                <a16:creationId xmlns:a16="http://schemas.microsoft.com/office/drawing/2014/main" id="{1C180FB1-FD41-0928-8AFB-3F83BED579FC}"/>
              </a:ext>
            </a:extLst>
          </p:cNvPr>
          <p:cNvSpPr/>
          <p:nvPr/>
        </p:nvSpPr>
        <p:spPr>
          <a:xfrm>
            <a:off x="11180536" y="3085153"/>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lowchart: Connector 35">
            <a:extLst>
              <a:ext uri="{FF2B5EF4-FFF2-40B4-BE49-F238E27FC236}">
                <a16:creationId xmlns:a16="http://schemas.microsoft.com/office/drawing/2014/main" id="{886E359A-AF1F-148D-75C4-4BC781005A6E}"/>
              </a:ext>
            </a:extLst>
          </p:cNvPr>
          <p:cNvSpPr/>
          <p:nvPr/>
        </p:nvSpPr>
        <p:spPr>
          <a:xfrm>
            <a:off x="11176001" y="2473575"/>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Connector 37">
            <a:extLst>
              <a:ext uri="{FF2B5EF4-FFF2-40B4-BE49-F238E27FC236}">
                <a16:creationId xmlns:a16="http://schemas.microsoft.com/office/drawing/2014/main" id="{2F032A6D-E397-1728-655C-55E4EE55EE28}"/>
              </a:ext>
            </a:extLst>
          </p:cNvPr>
          <p:cNvSpPr/>
          <p:nvPr/>
        </p:nvSpPr>
        <p:spPr>
          <a:xfrm>
            <a:off x="11258937" y="281345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ED73C18B-D0B1-30E3-72C6-B4833998DEEB}"/>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Feature selection</a:t>
            </a:r>
          </a:p>
        </p:txBody>
      </p:sp>
      <p:sp>
        <p:nvSpPr>
          <p:cNvPr id="45" name="TextBox 44">
            <a:extLst>
              <a:ext uri="{FF2B5EF4-FFF2-40B4-BE49-F238E27FC236}">
                <a16:creationId xmlns:a16="http://schemas.microsoft.com/office/drawing/2014/main" id="{6B829922-DED8-61D9-4C5C-8D8CDE6D4B2C}"/>
              </a:ext>
            </a:extLst>
          </p:cNvPr>
          <p:cNvSpPr txBox="1"/>
          <p:nvPr/>
        </p:nvSpPr>
        <p:spPr>
          <a:xfrm>
            <a:off x="9392387" y="2418794"/>
            <a:ext cx="1772063" cy="307777"/>
          </a:xfrm>
          <a:prstGeom prst="rect">
            <a:avLst/>
          </a:prstGeom>
          <a:noFill/>
        </p:spPr>
        <p:txBody>
          <a:bodyPr wrap="square">
            <a:spAutoFit/>
          </a:bodyPr>
          <a:lstStyle/>
          <a:p>
            <a:pPr algn="r"/>
            <a:r>
              <a:rPr lang="en-GB" sz="1400" b="1" dirty="0">
                <a:solidFill>
                  <a:schemeClr val="accent2">
                    <a:lumMod val="75000"/>
                  </a:schemeClr>
                </a:solidFill>
                <a:latin typeface="Candara" panose="020E0502030303020204" pitchFamily="34" charset="0"/>
              </a:rPr>
              <a:t>Algorithm selection</a:t>
            </a:r>
          </a:p>
        </p:txBody>
      </p:sp>
      <p:sp>
        <p:nvSpPr>
          <p:cNvPr id="48" name="Flowchart: Connector 47">
            <a:extLst>
              <a:ext uri="{FF2B5EF4-FFF2-40B4-BE49-F238E27FC236}">
                <a16:creationId xmlns:a16="http://schemas.microsoft.com/office/drawing/2014/main" id="{63B4DCC7-106E-E948-0B58-D115A064406A}"/>
              </a:ext>
            </a:extLst>
          </p:cNvPr>
          <p:cNvSpPr/>
          <p:nvPr/>
        </p:nvSpPr>
        <p:spPr>
          <a:xfrm>
            <a:off x="11176001" y="53010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Connector 48">
            <a:extLst>
              <a:ext uri="{FF2B5EF4-FFF2-40B4-BE49-F238E27FC236}">
                <a16:creationId xmlns:a16="http://schemas.microsoft.com/office/drawing/2014/main" id="{C6CD9D84-08ED-2175-1DC3-FCC346EF0B3C}"/>
              </a:ext>
            </a:extLst>
          </p:cNvPr>
          <p:cNvSpPr/>
          <p:nvPr/>
        </p:nvSpPr>
        <p:spPr>
          <a:xfrm>
            <a:off x="11180536" y="3737090"/>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Connector 49">
            <a:extLst>
              <a:ext uri="{FF2B5EF4-FFF2-40B4-BE49-F238E27FC236}">
                <a16:creationId xmlns:a16="http://schemas.microsoft.com/office/drawing/2014/main" id="{00001C4E-13BF-A25B-4E03-8DEE25B35F08}"/>
              </a:ext>
            </a:extLst>
          </p:cNvPr>
          <p:cNvSpPr/>
          <p:nvPr/>
        </p:nvSpPr>
        <p:spPr>
          <a:xfrm>
            <a:off x="11262747" y="4174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lowchart: Connector 50">
            <a:extLst>
              <a:ext uri="{FF2B5EF4-FFF2-40B4-BE49-F238E27FC236}">
                <a16:creationId xmlns:a16="http://schemas.microsoft.com/office/drawing/2014/main" id="{5C1936BC-8E98-73CC-3983-60E7E6E18706}"/>
              </a:ext>
            </a:extLst>
          </p:cNvPr>
          <p:cNvSpPr/>
          <p:nvPr/>
        </p:nvSpPr>
        <p:spPr>
          <a:xfrm>
            <a:off x="11262747" y="43971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lowchart: Connector 51">
            <a:extLst>
              <a:ext uri="{FF2B5EF4-FFF2-40B4-BE49-F238E27FC236}">
                <a16:creationId xmlns:a16="http://schemas.microsoft.com/office/drawing/2014/main" id="{D8D83D9D-B09D-B60F-CC51-207213F5545A}"/>
              </a:ext>
            </a:extLst>
          </p:cNvPr>
          <p:cNvSpPr/>
          <p:nvPr/>
        </p:nvSpPr>
        <p:spPr>
          <a:xfrm>
            <a:off x="11262747" y="46257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lowchart: Connector 52">
            <a:extLst>
              <a:ext uri="{FF2B5EF4-FFF2-40B4-BE49-F238E27FC236}">
                <a16:creationId xmlns:a16="http://schemas.microsoft.com/office/drawing/2014/main" id="{E5FF1F13-4FC5-50EC-5087-2952A25CFC4F}"/>
              </a:ext>
            </a:extLst>
          </p:cNvPr>
          <p:cNvSpPr/>
          <p:nvPr/>
        </p:nvSpPr>
        <p:spPr>
          <a:xfrm>
            <a:off x="11262747" y="48543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lowchart: Connector 53">
            <a:extLst>
              <a:ext uri="{FF2B5EF4-FFF2-40B4-BE49-F238E27FC236}">
                <a16:creationId xmlns:a16="http://schemas.microsoft.com/office/drawing/2014/main" id="{ADA039D2-01A2-7B6B-3C3D-F5623959A7D3}"/>
              </a:ext>
            </a:extLst>
          </p:cNvPr>
          <p:cNvSpPr/>
          <p:nvPr/>
        </p:nvSpPr>
        <p:spPr>
          <a:xfrm>
            <a:off x="11262747" y="50765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12">
            <a:extLst>
              <a:ext uri="{FF2B5EF4-FFF2-40B4-BE49-F238E27FC236}">
                <a16:creationId xmlns:a16="http://schemas.microsoft.com/office/drawing/2014/main" id="{56113D53-62A6-C2D9-EED2-ADFFCE4F9F3B}"/>
              </a:ext>
            </a:extLst>
          </p:cNvPr>
          <p:cNvSpPr txBox="1"/>
          <p:nvPr/>
        </p:nvSpPr>
        <p:spPr>
          <a:xfrm>
            <a:off x="2127949" y="5634978"/>
            <a:ext cx="5389373"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800" b="1" dirty="0">
                <a:latin typeface="Constantia" panose="02030602050306030303" pitchFamily="18" charset="0"/>
              </a:rPr>
              <a:t>PCA: </a:t>
            </a:r>
            <a:r>
              <a:rPr lang="en-GB" sz="800" dirty="0">
                <a:latin typeface="Constantia" panose="02030602050306030303" pitchFamily="18" charset="0"/>
              </a:rPr>
              <a:t>Principal Component Analysis; </a:t>
            </a:r>
            <a:r>
              <a:rPr lang="en-GB" sz="800" b="1" dirty="0">
                <a:latin typeface="Constantia" panose="02030602050306030303" pitchFamily="18" charset="0"/>
              </a:rPr>
              <a:t>t-SNE</a:t>
            </a:r>
            <a:r>
              <a:rPr lang="en-GB" sz="800" dirty="0">
                <a:latin typeface="Constantia" panose="02030602050306030303" pitchFamily="18" charset="0"/>
              </a:rPr>
              <a:t>: t-distributed Stochastic Neighbour Embedding;  </a:t>
            </a:r>
          </a:p>
          <a:p>
            <a:pPr algn="just"/>
            <a:r>
              <a:rPr lang="en-GB" sz="800" b="1" dirty="0">
                <a:latin typeface="Constantia" panose="02030602050306030303" pitchFamily="18" charset="0"/>
              </a:rPr>
              <a:t>UMAP: </a:t>
            </a:r>
            <a:r>
              <a:rPr lang="en-GB" sz="800" dirty="0">
                <a:latin typeface="Constantia" panose="02030602050306030303" pitchFamily="18" charset="0"/>
              </a:rPr>
              <a:t>Uniform Manifold Approximation and Projection; </a:t>
            </a:r>
            <a:r>
              <a:rPr lang="en-GB" sz="800" b="1" dirty="0">
                <a:latin typeface="Constantia" panose="02030602050306030303" pitchFamily="18" charset="0"/>
              </a:rPr>
              <a:t>SOM: </a:t>
            </a:r>
            <a:r>
              <a:rPr lang="en-GB" sz="800" dirty="0">
                <a:latin typeface="Constantia" panose="02030602050306030303" pitchFamily="18" charset="0"/>
              </a:rPr>
              <a:t>Self-Organising Maps;</a:t>
            </a:r>
            <a:endParaRPr lang="en-GB" sz="900" dirty="0">
              <a:latin typeface="Constantia" panose="02030602050306030303" pitchFamily="18" charset="0"/>
            </a:endParaRPr>
          </a:p>
        </p:txBody>
      </p:sp>
    </p:spTree>
    <p:extLst>
      <p:ext uri="{BB962C8B-B14F-4D97-AF65-F5344CB8AC3E}">
        <p14:creationId xmlns:p14="http://schemas.microsoft.com/office/powerpoint/2010/main" val="3090783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897A91C3-0ACE-09FC-07B1-DD60482059E6}"/>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E2B12EB-8505-8856-93C9-9460A70A6E9C}"/>
              </a:ext>
            </a:extLst>
          </p:cNvPr>
          <p:cNvSpPr>
            <a:spLocks noGrp="1"/>
          </p:cNvSpPr>
          <p:nvPr>
            <p:ph type="sldNum" sz="quarter" idx="12"/>
          </p:nvPr>
        </p:nvSpPr>
        <p:spPr/>
        <p:txBody>
          <a:bodyPr/>
          <a:lstStyle/>
          <a:p>
            <a:fld id="{AABFF9DA-2577-3447-9DFE-17137E505E19}" type="slidenum">
              <a:rPr lang="en-US" smtClean="0"/>
              <a:t>13</a:t>
            </a:fld>
            <a:endParaRPr lang="en-US"/>
          </a:p>
        </p:txBody>
      </p:sp>
      <p:sp>
        <p:nvSpPr>
          <p:cNvPr id="8" name="Title 1">
            <a:extLst>
              <a:ext uri="{FF2B5EF4-FFF2-40B4-BE49-F238E27FC236}">
                <a16:creationId xmlns:a16="http://schemas.microsoft.com/office/drawing/2014/main" id="{7083EA6C-BA91-2146-F11C-EDBA9961FCCF}"/>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Experimental setup</a:t>
            </a:r>
            <a:endParaRPr lang="en-US" sz="3200" b="1" dirty="0">
              <a:solidFill>
                <a:srgbClr val="800000"/>
              </a:solidFill>
              <a:latin typeface="Candara" panose="020E0502030303020204" pitchFamily="34" charset="0"/>
              <a:cs typeface="Constantia"/>
            </a:endParaRPr>
          </a:p>
        </p:txBody>
      </p:sp>
      <p:sp>
        <p:nvSpPr>
          <p:cNvPr id="11" name="Content Placeholder 2">
            <a:extLst>
              <a:ext uri="{FF2B5EF4-FFF2-40B4-BE49-F238E27FC236}">
                <a16:creationId xmlns:a16="http://schemas.microsoft.com/office/drawing/2014/main" id="{991816A8-59B2-4668-FE41-1B28DCEA1C8D}"/>
              </a:ext>
            </a:extLst>
          </p:cNvPr>
          <p:cNvSpPr txBox="1">
            <a:spLocks/>
          </p:cNvSpPr>
          <p:nvPr/>
        </p:nvSpPr>
        <p:spPr>
          <a:xfrm>
            <a:off x="652791" y="1579516"/>
            <a:ext cx="7804044" cy="46436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Candara" panose="020E0502030303020204" pitchFamily="34" charset="0"/>
              </a:rPr>
              <a:t>Autoencoder: </a:t>
            </a:r>
            <a:r>
              <a:rPr lang="en-US" sz="1800" dirty="0">
                <a:latin typeface="Candara" panose="020E0502030303020204" pitchFamily="34" charset="0"/>
              </a:rPr>
              <a:t>Neural network to encode input data by copying the input to the output. Autoencoders are composed of to elements: </a:t>
            </a:r>
            <a:r>
              <a:rPr lang="en-US" sz="1800" b="1" dirty="0">
                <a:solidFill>
                  <a:schemeClr val="accent2">
                    <a:lumMod val="75000"/>
                  </a:schemeClr>
                </a:solidFill>
                <a:latin typeface="Candara" panose="020E0502030303020204" pitchFamily="34" charset="0"/>
              </a:rPr>
              <a:t>encoder</a:t>
            </a:r>
            <a:r>
              <a:rPr lang="en-US" sz="1800" dirty="0">
                <a:latin typeface="Candara" panose="020E0502030303020204" pitchFamily="34" charset="0"/>
              </a:rPr>
              <a:t> and </a:t>
            </a:r>
            <a:r>
              <a:rPr lang="en-US" sz="1800" b="1" dirty="0">
                <a:solidFill>
                  <a:schemeClr val="accent2">
                    <a:lumMod val="75000"/>
                  </a:schemeClr>
                </a:solidFill>
                <a:latin typeface="Candara" panose="020E0502030303020204" pitchFamily="34" charset="0"/>
              </a:rPr>
              <a:t>decoder.</a:t>
            </a:r>
          </a:p>
          <a:p>
            <a:pPr marL="0" indent="0">
              <a:buNone/>
            </a:pPr>
            <a:endParaRPr lang="en-US" sz="1800" dirty="0">
              <a:latin typeface="Candara" panose="020E0502030303020204" pitchFamily="34" charset="0"/>
            </a:endParaRPr>
          </a:p>
          <a:p>
            <a:pPr marL="0" indent="0">
              <a:buNone/>
            </a:pPr>
            <a:r>
              <a:rPr lang="en-US" sz="1800" dirty="0">
                <a:latin typeface="Candara" panose="020E0502030303020204" pitchFamily="34" charset="0"/>
              </a:rPr>
              <a:t>- Minimizes the </a:t>
            </a:r>
            <a:r>
              <a:rPr lang="en-US" sz="1800" b="1" dirty="0">
                <a:solidFill>
                  <a:schemeClr val="accent2">
                    <a:lumMod val="75000"/>
                  </a:schemeClr>
                </a:solidFill>
                <a:latin typeface="Candara" panose="020E0502030303020204" pitchFamily="34" charset="0"/>
              </a:rPr>
              <a:t>difference</a:t>
            </a:r>
            <a:r>
              <a:rPr lang="en-US" sz="1800" dirty="0">
                <a:latin typeface="Candara" panose="020E0502030303020204" pitchFamily="34" charset="0"/>
              </a:rPr>
              <a:t> between input/output.</a:t>
            </a:r>
          </a:p>
          <a:p>
            <a:pPr marL="0" indent="0">
              <a:buNone/>
            </a:pPr>
            <a:r>
              <a:rPr lang="en-US" sz="1800" dirty="0">
                <a:latin typeface="Candara" panose="020E0502030303020204" pitchFamily="34" charset="0"/>
              </a:rPr>
              <a:t>- Encourages to learn </a:t>
            </a:r>
            <a:r>
              <a:rPr lang="en-US" sz="1800" b="1" dirty="0">
                <a:solidFill>
                  <a:schemeClr val="accent2">
                    <a:lumMod val="75000"/>
                  </a:schemeClr>
                </a:solidFill>
                <a:latin typeface="Candara" panose="020E0502030303020204" pitchFamily="34" charset="0"/>
              </a:rPr>
              <a:t>meaningful</a:t>
            </a:r>
            <a:r>
              <a:rPr lang="en-US" sz="1800" dirty="0">
                <a:latin typeface="Candara" panose="020E0502030303020204" pitchFamily="34" charset="0"/>
              </a:rPr>
              <a:t> representations.</a:t>
            </a:r>
          </a:p>
          <a:p>
            <a:pPr marL="0" indent="0">
              <a:buNone/>
            </a:pPr>
            <a:r>
              <a:rPr lang="en-GB" sz="1800" dirty="0">
                <a:latin typeface="Candara" panose="020E0502030303020204" pitchFamily="34" charset="0"/>
              </a:rPr>
              <a:t>- Extracts more important features.</a:t>
            </a:r>
          </a:p>
          <a:p>
            <a:pPr marL="0" indent="0">
              <a:buNone/>
            </a:pPr>
            <a:r>
              <a:rPr lang="en-GB" sz="1800" dirty="0">
                <a:latin typeface="Candara" panose="020E0502030303020204" pitchFamily="34" charset="0"/>
              </a:rPr>
              <a:t>- Works for </a:t>
            </a:r>
            <a:r>
              <a:rPr lang="en-GB" sz="1800" b="1" dirty="0">
                <a:solidFill>
                  <a:schemeClr val="accent2">
                    <a:lumMod val="75000"/>
                  </a:schemeClr>
                </a:solidFill>
                <a:latin typeface="Candara" panose="020E0502030303020204" pitchFamily="34" charset="0"/>
              </a:rPr>
              <a:t>different types </a:t>
            </a:r>
            <a:r>
              <a:rPr lang="en-GB" sz="1800" dirty="0">
                <a:latin typeface="Candara" panose="020E0502030303020204" pitchFamily="34" charset="0"/>
              </a:rPr>
              <a:t>of data.</a:t>
            </a:r>
          </a:p>
          <a:p>
            <a:pPr marL="0" indent="0">
              <a:buNone/>
            </a:pPr>
            <a:r>
              <a:rPr lang="en-GB" sz="1800" dirty="0">
                <a:latin typeface="Candara" panose="020E0502030303020204" pitchFamily="34" charset="0"/>
              </a:rPr>
              <a:t>     </a:t>
            </a:r>
            <a:r>
              <a:rPr lang="en-GB" sz="1400" dirty="0">
                <a:latin typeface="Candara" panose="020E0502030303020204" pitchFamily="34" charset="0"/>
              </a:rPr>
              <a:t>Such as image, speech, time series, …</a:t>
            </a:r>
          </a:p>
          <a:p>
            <a:pPr marL="0" indent="0">
              <a:buNone/>
            </a:pPr>
            <a:r>
              <a:rPr lang="en-GB" sz="1800" dirty="0">
                <a:latin typeface="Candara" panose="020E0502030303020204" pitchFamily="34" charset="0"/>
              </a:rPr>
              <a:t>- Captures </a:t>
            </a:r>
            <a:r>
              <a:rPr lang="en-GB" sz="1800" b="1" dirty="0">
                <a:solidFill>
                  <a:schemeClr val="accent2">
                    <a:lumMod val="75000"/>
                  </a:schemeClr>
                </a:solidFill>
                <a:latin typeface="Candara" panose="020E0502030303020204" pitchFamily="34" charset="0"/>
              </a:rPr>
              <a:t>complex patterns </a:t>
            </a:r>
            <a:r>
              <a:rPr lang="en-GB" sz="1800" dirty="0">
                <a:latin typeface="Candara" panose="020E0502030303020204" pitchFamily="34" charset="0"/>
              </a:rPr>
              <a:t>(non-linear).</a:t>
            </a:r>
          </a:p>
          <a:p>
            <a:pPr marL="0" indent="0">
              <a:buNone/>
            </a:pPr>
            <a:r>
              <a:rPr lang="en-GB" sz="1600" dirty="0">
                <a:latin typeface="Candara" panose="020E0502030303020204" pitchFamily="34" charset="0"/>
              </a:rPr>
              <a:t>    </a:t>
            </a:r>
          </a:p>
        </p:txBody>
      </p:sp>
      <p:sp>
        <p:nvSpPr>
          <p:cNvPr id="12" name="TextBox 10">
            <a:extLst>
              <a:ext uri="{FF2B5EF4-FFF2-40B4-BE49-F238E27FC236}">
                <a16:creationId xmlns:a16="http://schemas.microsoft.com/office/drawing/2014/main" id="{27FE40D8-C4D6-7B15-93C7-798504AD1D5F}"/>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grpSp>
        <p:nvGrpSpPr>
          <p:cNvPr id="2" name="Group 1">
            <a:extLst>
              <a:ext uri="{FF2B5EF4-FFF2-40B4-BE49-F238E27FC236}">
                <a16:creationId xmlns:a16="http://schemas.microsoft.com/office/drawing/2014/main" id="{13539B9C-68DF-E4B6-FBA4-E75709D41B87}"/>
              </a:ext>
            </a:extLst>
          </p:cNvPr>
          <p:cNvGrpSpPr/>
          <p:nvPr/>
        </p:nvGrpSpPr>
        <p:grpSpPr>
          <a:xfrm>
            <a:off x="5003717" y="3364671"/>
            <a:ext cx="3383026" cy="2594156"/>
            <a:chOff x="6544848" y="2702210"/>
            <a:chExt cx="3702416" cy="2679917"/>
          </a:xfrm>
        </p:grpSpPr>
        <p:pic>
          <p:nvPicPr>
            <p:cNvPr id="3" name="Picture 2" descr="A picture containing icon&#10;&#10;Description automatically generated">
              <a:extLst>
                <a:ext uri="{FF2B5EF4-FFF2-40B4-BE49-F238E27FC236}">
                  <a16:creationId xmlns:a16="http://schemas.microsoft.com/office/drawing/2014/main" id="{FAB67034-E948-8664-DECE-6FDC7B8C29EF}"/>
                </a:ext>
              </a:extLst>
            </p:cNvPr>
            <p:cNvPicPr>
              <a:picLocks noChangeAspect="1"/>
            </p:cNvPicPr>
            <p:nvPr/>
          </p:nvPicPr>
          <p:blipFill>
            <a:blip r:embed="rId3"/>
            <a:stretch>
              <a:fillRect/>
            </a:stretch>
          </p:blipFill>
          <p:spPr>
            <a:xfrm>
              <a:off x="6581312" y="2786465"/>
              <a:ext cx="3665952" cy="2477912"/>
            </a:xfrm>
            <a:prstGeom prst="rect">
              <a:avLst/>
            </a:prstGeom>
          </p:spPr>
        </p:pic>
        <p:sp>
          <p:nvSpPr>
            <p:cNvPr id="4" name="Rectangle 3">
              <a:extLst>
                <a:ext uri="{FF2B5EF4-FFF2-40B4-BE49-F238E27FC236}">
                  <a16:creationId xmlns:a16="http://schemas.microsoft.com/office/drawing/2014/main" id="{6963B583-5088-6F39-375B-3350A66352A6}"/>
                </a:ext>
              </a:extLst>
            </p:cNvPr>
            <p:cNvSpPr/>
            <p:nvPr/>
          </p:nvSpPr>
          <p:spPr>
            <a:xfrm>
              <a:off x="6544848" y="2702210"/>
              <a:ext cx="3665952" cy="267991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grpSp>
      <p:cxnSp>
        <p:nvCxnSpPr>
          <p:cNvPr id="7" name="Straight Connector 6">
            <a:extLst>
              <a:ext uri="{FF2B5EF4-FFF2-40B4-BE49-F238E27FC236}">
                <a16:creationId xmlns:a16="http://schemas.microsoft.com/office/drawing/2014/main" id="{FAA4F7C8-ABEB-332B-44F4-8FF09D884611}"/>
              </a:ext>
            </a:extLst>
          </p:cNvPr>
          <p:cNvCxnSpPr>
            <a:cxnSpLocks/>
            <a:endCxn id="19" idx="4"/>
          </p:cNvCxnSpPr>
          <p:nvPr/>
        </p:nvCxnSpPr>
        <p:spPr>
          <a:xfrm flipH="1">
            <a:off x="11294937" y="1785257"/>
            <a:ext cx="348" cy="110020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Flowchart: Connector 14">
            <a:extLst>
              <a:ext uri="{FF2B5EF4-FFF2-40B4-BE49-F238E27FC236}">
                <a16:creationId xmlns:a16="http://schemas.microsoft.com/office/drawing/2014/main" id="{6FAF9E63-0D41-1B08-25DB-A9F71CF40BEF}"/>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Connector 15">
            <a:extLst>
              <a:ext uri="{FF2B5EF4-FFF2-40B4-BE49-F238E27FC236}">
                <a16:creationId xmlns:a16="http://schemas.microsoft.com/office/drawing/2014/main" id="{5217BAB1-A010-9729-ABB1-C7D45D0D3791}"/>
              </a:ext>
            </a:extLst>
          </p:cNvPr>
          <p:cNvSpPr/>
          <p:nvPr/>
        </p:nvSpPr>
        <p:spPr>
          <a:xfrm>
            <a:off x="11180536" y="3085153"/>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42191176-017A-9ECF-E5D1-A731AE5954B0}"/>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FA54658E-4881-24F9-E381-454548B7940E}"/>
              </a:ext>
            </a:extLst>
          </p:cNvPr>
          <p:cNvSpPr/>
          <p:nvPr/>
        </p:nvSpPr>
        <p:spPr>
          <a:xfrm>
            <a:off x="11180536" y="3737090"/>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lowchart: Connector 18">
            <a:extLst>
              <a:ext uri="{FF2B5EF4-FFF2-40B4-BE49-F238E27FC236}">
                <a16:creationId xmlns:a16="http://schemas.microsoft.com/office/drawing/2014/main" id="{2FF54B77-56A2-307D-3CE0-295F85F6F500}"/>
              </a:ext>
            </a:extLst>
          </p:cNvPr>
          <p:cNvSpPr/>
          <p:nvPr/>
        </p:nvSpPr>
        <p:spPr>
          <a:xfrm>
            <a:off x="11258937" y="2813459"/>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64A742F6-7692-4D3A-0538-4A1F00996C71}"/>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Feature selection</a:t>
            </a:r>
          </a:p>
        </p:txBody>
      </p:sp>
      <p:sp>
        <p:nvSpPr>
          <p:cNvPr id="26" name="TextBox 25">
            <a:extLst>
              <a:ext uri="{FF2B5EF4-FFF2-40B4-BE49-F238E27FC236}">
                <a16:creationId xmlns:a16="http://schemas.microsoft.com/office/drawing/2014/main" id="{C9ECE544-DA70-786D-ED51-DB932A2C0A37}"/>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Algorithm selection</a:t>
            </a:r>
          </a:p>
        </p:txBody>
      </p:sp>
      <p:sp>
        <p:nvSpPr>
          <p:cNvPr id="29" name="TextBox 28">
            <a:extLst>
              <a:ext uri="{FF2B5EF4-FFF2-40B4-BE49-F238E27FC236}">
                <a16:creationId xmlns:a16="http://schemas.microsoft.com/office/drawing/2014/main" id="{FE00EC0C-3686-2088-577F-77A42FB2D53E}"/>
              </a:ext>
            </a:extLst>
          </p:cNvPr>
          <p:cNvSpPr txBox="1"/>
          <p:nvPr/>
        </p:nvSpPr>
        <p:spPr>
          <a:xfrm>
            <a:off x="9392386" y="2711893"/>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Autoencoder</a:t>
            </a:r>
          </a:p>
        </p:txBody>
      </p:sp>
      <p:sp>
        <p:nvSpPr>
          <p:cNvPr id="30" name="Flowchart: Connector 29">
            <a:extLst>
              <a:ext uri="{FF2B5EF4-FFF2-40B4-BE49-F238E27FC236}">
                <a16:creationId xmlns:a16="http://schemas.microsoft.com/office/drawing/2014/main" id="{DDC2B06A-6EE4-BFC7-7299-FD3EE5F3B343}"/>
              </a:ext>
            </a:extLst>
          </p:cNvPr>
          <p:cNvSpPr/>
          <p:nvPr/>
        </p:nvSpPr>
        <p:spPr>
          <a:xfrm>
            <a:off x="11176001" y="53010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Connector 30">
            <a:extLst>
              <a:ext uri="{FF2B5EF4-FFF2-40B4-BE49-F238E27FC236}">
                <a16:creationId xmlns:a16="http://schemas.microsoft.com/office/drawing/2014/main" id="{3997339F-4D70-5F18-9D48-8580D3738F8E}"/>
              </a:ext>
            </a:extLst>
          </p:cNvPr>
          <p:cNvSpPr/>
          <p:nvPr/>
        </p:nvSpPr>
        <p:spPr>
          <a:xfrm>
            <a:off x="11180536" y="3737090"/>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lowchart: Connector 31">
            <a:extLst>
              <a:ext uri="{FF2B5EF4-FFF2-40B4-BE49-F238E27FC236}">
                <a16:creationId xmlns:a16="http://schemas.microsoft.com/office/drawing/2014/main" id="{9DFFFEF8-64E8-098B-3F5B-1A88D2676EE2}"/>
              </a:ext>
            </a:extLst>
          </p:cNvPr>
          <p:cNvSpPr/>
          <p:nvPr/>
        </p:nvSpPr>
        <p:spPr>
          <a:xfrm>
            <a:off x="11262747" y="4174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lowchart: Connector 32">
            <a:extLst>
              <a:ext uri="{FF2B5EF4-FFF2-40B4-BE49-F238E27FC236}">
                <a16:creationId xmlns:a16="http://schemas.microsoft.com/office/drawing/2014/main" id="{43887549-F17A-1806-E756-C9CEBB4A9904}"/>
              </a:ext>
            </a:extLst>
          </p:cNvPr>
          <p:cNvSpPr/>
          <p:nvPr/>
        </p:nvSpPr>
        <p:spPr>
          <a:xfrm>
            <a:off x="11262747" y="43971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lowchart: Connector 33">
            <a:extLst>
              <a:ext uri="{FF2B5EF4-FFF2-40B4-BE49-F238E27FC236}">
                <a16:creationId xmlns:a16="http://schemas.microsoft.com/office/drawing/2014/main" id="{43804BB1-3D88-0083-5A11-7D5B359587C8}"/>
              </a:ext>
            </a:extLst>
          </p:cNvPr>
          <p:cNvSpPr/>
          <p:nvPr/>
        </p:nvSpPr>
        <p:spPr>
          <a:xfrm>
            <a:off x="11262747" y="46257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lowchart: Connector 34">
            <a:extLst>
              <a:ext uri="{FF2B5EF4-FFF2-40B4-BE49-F238E27FC236}">
                <a16:creationId xmlns:a16="http://schemas.microsoft.com/office/drawing/2014/main" id="{DFB6D8E9-6EB5-E527-1DA6-5266B9BA7FE5}"/>
              </a:ext>
            </a:extLst>
          </p:cNvPr>
          <p:cNvSpPr/>
          <p:nvPr/>
        </p:nvSpPr>
        <p:spPr>
          <a:xfrm>
            <a:off x="11262747" y="48543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lowchart: Connector 35">
            <a:extLst>
              <a:ext uri="{FF2B5EF4-FFF2-40B4-BE49-F238E27FC236}">
                <a16:creationId xmlns:a16="http://schemas.microsoft.com/office/drawing/2014/main" id="{D2EAD5F4-F7E5-3FC1-8AF6-B697B827A62F}"/>
              </a:ext>
            </a:extLst>
          </p:cNvPr>
          <p:cNvSpPr/>
          <p:nvPr/>
        </p:nvSpPr>
        <p:spPr>
          <a:xfrm>
            <a:off x="11262747" y="50765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8373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38B95B2D-415C-7DCE-DDCE-19905EA6C26F}"/>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E6D72EE-E5A6-742D-E442-CC988FD8A56D}"/>
              </a:ext>
            </a:extLst>
          </p:cNvPr>
          <p:cNvSpPr>
            <a:spLocks noGrp="1"/>
          </p:cNvSpPr>
          <p:nvPr>
            <p:ph type="sldNum" sz="quarter" idx="12"/>
          </p:nvPr>
        </p:nvSpPr>
        <p:spPr/>
        <p:txBody>
          <a:bodyPr/>
          <a:lstStyle/>
          <a:p>
            <a:fld id="{AABFF9DA-2577-3447-9DFE-17137E505E19}" type="slidenum">
              <a:rPr lang="en-US" smtClean="0"/>
              <a:t>14</a:t>
            </a:fld>
            <a:endParaRPr lang="en-US"/>
          </a:p>
        </p:txBody>
      </p:sp>
      <p:pic>
        <p:nvPicPr>
          <p:cNvPr id="7" name="Picture 6">
            <a:extLst>
              <a:ext uri="{FF2B5EF4-FFF2-40B4-BE49-F238E27FC236}">
                <a16:creationId xmlns:a16="http://schemas.microsoft.com/office/drawing/2014/main" id="{D87C6630-67FB-49C0-B86C-3604E32FCB20}"/>
              </a:ext>
            </a:extLst>
          </p:cNvPr>
          <p:cNvPicPr>
            <a:picLocks noChangeAspect="1"/>
          </p:cNvPicPr>
          <p:nvPr/>
        </p:nvPicPr>
        <p:blipFill>
          <a:blip r:embed="rId3"/>
          <a:stretch>
            <a:fillRect/>
          </a:stretch>
        </p:blipFill>
        <p:spPr>
          <a:xfrm>
            <a:off x="508974" y="1217495"/>
            <a:ext cx="3248740" cy="2155658"/>
          </a:xfrm>
          <a:prstGeom prst="rect">
            <a:avLst/>
          </a:prstGeom>
        </p:spPr>
      </p:pic>
      <p:grpSp>
        <p:nvGrpSpPr>
          <p:cNvPr id="19" name="Group 18">
            <a:extLst>
              <a:ext uri="{FF2B5EF4-FFF2-40B4-BE49-F238E27FC236}">
                <a16:creationId xmlns:a16="http://schemas.microsoft.com/office/drawing/2014/main" id="{BE7DEBB8-6C28-E785-5B8A-0EC54DBBB4AC}"/>
              </a:ext>
            </a:extLst>
          </p:cNvPr>
          <p:cNvGrpSpPr/>
          <p:nvPr/>
        </p:nvGrpSpPr>
        <p:grpSpPr>
          <a:xfrm>
            <a:off x="6379785" y="4732321"/>
            <a:ext cx="1690711" cy="1419955"/>
            <a:chOff x="6681933" y="5041161"/>
            <a:chExt cx="1624058" cy="1190622"/>
          </a:xfrm>
        </p:grpSpPr>
        <p:pic>
          <p:nvPicPr>
            <p:cNvPr id="8" name="Picture 7" descr="Chart, scatter chart, bubble chart&#10;&#10;Description automatically generated">
              <a:extLst>
                <a:ext uri="{FF2B5EF4-FFF2-40B4-BE49-F238E27FC236}">
                  <a16:creationId xmlns:a16="http://schemas.microsoft.com/office/drawing/2014/main" id="{5B698183-7592-4141-9EE0-9B75F1F431A4}"/>
                </a:ext>
              </a:extLst>
            </p:cNvPr>
            <p:cNvPicPr>
              <a:picLocks noChangeAspect="1"/>
            </p:cNvPicPr>
            <p:nvPr/>
          </p:nvPicPr>
          <p:blipFill rotWithShape="1">
            <a:blip r:embed="rId4"/>
            <a:srcRect l="13672" t="13194" r="10970" b="12297"/>
            <a:stretch/>
          </p:blipFill>
          <p:spPr>
            <a:xfrm>
              <a:off x="6681933" y="5166235"/>
              <a:ext cx="1624058" cy="1065548"/>
            </a:xfrm>
            <a:prstGeom prst="rect">
              <a:avLst/>
            </a:prstGeom>
          </p:spPr>
        </p:pic>
        <p:sp>
          <p:nvSpPr>
            <p:cNvPr id="10" name="Rectangle 9">
              <a:extLst>
                <a:ext uri="{FF2B5EF4-FFF2-40B4-BE49-F238E27FC236}">
                  <a16:creationId xmlns:a16="http://schemas.microsoft.com/office/drawing/2014/main" id="{3516BE4D-4332-4397-8307-2BF2EA812FB7}"/>
                </a:ext>
              </a:extLst>
            </p:cNvPr>
            <p:cNvSpPr/>
            <p:nvPr/>
          </p:nvSpPr>
          <p:spPr>
            <a:xfrm>
              <a:off x="6681933" y="5041161"/>
              <a:ext cx="1624058" cy="119062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grpSp>
      <p:sp>
        <p:nvSpPr>
          <p:cNvPr id="2" name="Title 1">
            <a:extLst>
              <a:ext uri="{FF2B5EF4-FFF2-40B4-BE49-F238E27FC236}">
                <a16:creationId xmlns:a16="http://schemas.microsoft.com/office/drawing/2014/main" id="{D92CA06D-9F7B-8F35-704F-49ADE4F9F6B0}"/>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Experimental setup</a:t>
            </a:r>
            <a:endParaRPr lang="en-US" sz="3200" b="1" dirty="0">
              <a:solidFill>
                <a:srgbClr val="800000"/>
              </a:solidFill>
              <a:latin typeface="Candara" panose="020E0502030303020204" pitchFamily="34" charset="0"/>
              <a:cs typeface="Constantia"/>
            </a:endParaRPr>
          </a:p>
        </p:txBody>
      </p:sp>
      <p:cxnSp>
        <p:nvCxnSpPr>
          <p:cNvPr id="4" name="Straight Connector 3">
            <a:extLst>
              <a:ext uri="{FF2B5EF4-FFF2-40B4-BE49-F238E27FC236}">
                <a16:creationId xmlns:a16="http://schemas.microsoft.com/office/drawing/2014/main" id="{6D3F7CE4-6D18-EA7E-911B-1CEDC2C28FC9}"/>
              </a:ext>
            </a:extLst>
          </p:cNvPr>
          <p:cNvCxnSpPr>
            <a:cxnSpLocks/>
            <a:endCxn id="13" idx="0"/>
          </p:cNvCxnSpPr>
          <p:nvPr/>
        </p:nvCxnSpPr>
        <p:spPr>
          <a:xfrm>
            <a:off x="11295285" y="1785257"/>
            <a:ext cx="1365" cy="1299896"/>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Flowchart: Connector 11">
            <a:extLst>
              <a:ext uri="{FF2B5EF4-FFF2-40B4-BE49-F238E27FC236}">
                <a16:creationId xmlns:a16="http://schemas.microsoft.com/office/drawing/2014/main" id="{E64D69CE-60A8-86E2-C923-C6CBD689FDBB}"/>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lowchart: Connector 12">
            <a:extLst>
              <a:ext uri="{FF2B5EF4-FFF2-40B4-BE49-F238E27FC236}">
                <a16:creationId xmlns:a16="http://schemas.microsoft.com/office/drawing/2014/main" id="{0A716FBA-67FC-4084-2EEF-C45E35937319}"/>
              </a:ext>
            </a:extLst>
          </p:cNvPr>
          <p:cNvSpPr/>
          <p:nvPr/>
        </p:nvSpPr>
        <p:spPr>
          <a:xfrm>
            <a:off x="11180536" y="3085153"/>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lowchart: Connector 13">
            <a:extLst>
              <a:ext uri="{FF2B5EF4-FFF2-40B4-BE49-F238E27FC236}">
                <a16:creationId xmlns:a16="http://schemas.microsoft.com/office/drawing/2014/main" id="{EE1DF91E-A121-6A09-D291-43D3E94FE03E}"/>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Connector 15">
            <a:extLst>
              <a:ext uri="{FF2B5EF4-FFF2-40B4-BE49-F238E27FC236}">
                <a16:creationId xmlns:a16="http://schemas.microsoft.com/office/drawing/2014/main" id="{7BCDCB6B-CC8B-2068-DD0F-AEF0F2F82E62}"/>
              </a:ext>
            </a:extLst>
          </p:cNvPr>
          <p:cNvSpPr/>
          <p:nvPr/>
        </p:nvSpPr>
        <p:spPr>
          <a:xfrm>
            <a:off x="11258937" y="281345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CC9C294-2FD5-F3AE-1F50-939D60A961C2}"/>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Feature selection</a:t>
            </a:r>
          </a:p>
        </p:txBody>
      </p:sp>
      <p:sp>
        <p:nvSpPr>
          <p:cNvPr id="23" name="TextBox 22">
            <a:extLst>
              <a:ext uri="{FF2B5EF4-FFF2-40B4-BE49-F238E27FC236}">
                <a16:creationId xmlns:a16="http://schemas.microsoft.com/office/drawing/2014/main" id="{80F40A38-E884-EB57-59D9-74166CB00691}"/>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Algorithm selection</a:t>
            </a:r>
          </a:p>
        </p:txBody>
      </p:sp>
      <p:sp>
        <p:nvSpPr>
          <p:cNvPr id="24" name="TextBox 23">
            <a:extLst>
              <a:ext uri="{FF2B5EF4-FFF2-40B4-BE49-F238E27FC236}">
                <a16:creationId xmlns:a16="http://schemas.microsoft.com/office/drawing/2014/main" id="{32B7A5A1-D4B1-AFB2-F750-B79C19D42BBD}"/>
              </a:ext>
            </a:extLst>
          </p:cNvPr>
          <p:cNvSpPr txBox="1"/>
          <p:nvPr/>
        </p:nvSpPr>
        <p:spPr>
          <a:xfrm>
            <a:off x="9392386" y="2711893"/>
            <a:ext cx="1772063" cy="261610"/>
          </a:xfrm>
          <a:prstGeom prst="rect">
            <a:avLst/>
          </a:prstGeom>
          <a:noFill/>
        </p:spPr>
        <p:txBody>
          <a:bodyPr wrap="square">
            <a:spAutoFit/>
          </a:bodyPr>
          <a:lstStyle/>
          <a:p>
            <a:pPr algn="r"/>
            <a:r>
              <a:rPr lang="en-GB" sz="1100" dirty="0">
                <a:latin typeface="Candara" panose="020E0502030303020204" pitchFamily="34" charset="0"/>
              </a:rPr>
              <a:t>Autoencoder</a:t>
            </a:r>
          </a:p>
        </p:txBody>
      </p:sp>
      <p:sp>
        <p:nvSpPr>
          <p:cNvPr id="25" name="TextBox 24">
            <a:extLst>
              <a:ext uri="{FF2B5EF4-FFF2-40B4-BE49-F238E27FC236}">
                <a16:creationId xmlns:a16="http://schemas.microsoft.com/office/drawing/2014/main" id="{6BF62516-B03A-CCAE-C012-52E6FE7E10B7}"/>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Evaluation</a:t>
            </a:r>
          </a:p>
        </p:txBody>
      </p:sp>
      <p:sp>
        <p:nvSpPr>
          <p:cNvPr id="26" name="Flowchart: Connector 25">
            <a:extLst>
              <a:ext uri="{FF2B5EF4-FFF2-40B4-BE49-F238E27FC236}">
                <a16:creationId xmlns:a16="http://schemas.microsoft.com/office/drawing/2014/main" id="{892BF66D-71CD-78C4-79BA-9B038A89F7B6}"/>
              </a:ext>
            </a:extLst>
          </p:cNvPr>
          <p:cNvSpPr/>
          <p:nvPr/>
        </p:nvSpPr>
        <p:spPr>
          <a:xfrm>
            <a:off x="11176001" y="53010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lowchart: Connector 26">
            <a:extLst>
              <a:ext uri="{FF2B5EF4-FFF2-40B4-BE49-F238E27FC236}">
                <a16:creationId xmlns:a16="http://schemas.microsoft.com/office/drawing/2014/main" id="{665CC30C-C837-67FC-51D9-67D4875AA3F0}"/>
              </a:ext>
            </a:extLst>
          </p:cNvPr>
          <p:cNvSpPr/>
          <p:nvPr/>
        </p:nvSpPr>
        <p:spPr>
          <a:xfrm>
            <a:off x="11180536" y="3737090"/>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Connector 27">
            <a:extLst>
              <a:ext uri="{FF2B5EF4-FFF2-40B4-BE49-F238E27FC236}">
                <a16:creationId xmlns:a16="http://schemas.microsoft.com/office/drawing/2014/main" id="{FD8F25AE-EF66-5FB5-9545-DCAC5EDE86AD}"/>
              </a:ext>
            </a:extLst>
          </p:cNvPr>
          <p:cNvSpPr/>
          <p:nvPr/>
        </p:nvSpPr>
        <p:spPr>
          <a:xfrm>
            <a:off x="11262747" y="4174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Connector 28">
            <a:extLst>
              <a:ext uri="{FF2B5EF4-FFF2-40B4-BE49-F238E27FC236}">
                <a16:creationId xmlns:a16="http://schemas.microsoft.com/office/drawing/2014/main" id="{5FB6CE7E-AA4D-EF5E-FFB9-F237C6F48B60}"/>
              </a:ext>
            </a:extLst>
          </p:cNvPr>
          <p:cNvSpPr/>
          <p:nvPr/>
        </p:nvSpPr>
        <p:spPr>
          <a:xfrm>
            <a:off x="11262747" y="43971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Connector 29">
            <a:extLst>
              <a:ext uri="{FF2B5EF4-FFF2-40B4-BE49-F238E27FC236}">
                <a16:creationId xmlns:a16="http://schemas.microsoft.com/office/drawing/2014/main" id="{DD9AD94E-D84D-8CA8-6BEB-B4E03DD909FA}"/>
              </a:ext>
            </a:extLst>
          </p:cNvPr>
          <p:cNvSpPr/>
          <p:nvPr/>
        </p:nvSpPr>
        <p:spPr>
          <a:xfrm>
            <a:off x="11262747" y="46257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Connector 30">
            <a:extLst>
              <a:ext uri="{FF2B5EF4-FFF2-40B4-BE49-F238E27FC236}">
                <a16:creationId xmlns:a16="http://schemas.microsoft.com/office/drawing/2014/main" id="{37D75AFE-97F9-1BB4-3949-8C4958CB3CF9}"/>
              </a:ext>
            </a:extLst>
          </p:cNvPr>
          <p:cNvSpPr/>
          <p:nvPr/>
        </p:nvSpPr>
        <p:spPr>
          <a:xfrm>
            <a:off x="11262747" y="48543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lowchart: Connector 31">
            <a:extLst>
              <a:ext uri="{FF2B5EF4-FFF2-40B4-BE49-F238E27FC236}">
                <a16:creationId xmlns:a16="http://schemas.microsoft.com/office/drawing/2014/main" id="{28F36778-F773-41F9-9329-29F0561B9E92}"/>
              </a:ext>
            </a:extLst>
          </p:cNvPr>
          <p:cNvSpPr/>
          <p:nvPr/>
        </p:nvSpPr>
        <p:spPr>
          <a:xfrm>
            <a:off x="11262747" y="50765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10">
            <a:extLst>
              <a:ext uri="{FF2B5EF4-FFF2-40B4-BE49-F238E27FC236}">
                <a16:creationId xmlns:a16="http://schemas.microsoft.com/office/drawing/2014/main" id="{C128F0CB-9B4D-02E8-5233-C7D4835309B0}"/>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sp>
        <p:nvSpPr>
          <p:cNvPr id="6" name="Content Placeholder 2">
            <a:extLst>
              <a:ext uri="{FF2B5EF4-FFF2-40B4-BE49-F238E27FC236}">
                <a16:creationId xmlns:a16="http://schemas.microsoft.com/office/drawing/2014/main" id="{A2047636-70F4-C74C-62B3-575E051A52A7}"/>
              </a:ext>
            </a:extLst>
          </p:cNvPr>
          <p:cNvSpPr txBox="1">
            <a:spLocks/>
          </p:cNvSpPr>
          <p:nvPr/>
        </p:nvSpPr>
        <p:spPr>
          <a:xfrm>
            <a:off x="508974" y="3997841"/>
            <a:ext cx="5470970" cy="2279986"/>
          </a:xfrm>
          <a:prstGeom prst="rect">
            <a:avLst/>
          </a:prstGeom>
        </p:spPr>
        <p:txBody>
          <a:bodyPr vert="horz" lIns="91440" tIns="45720" rIns="91440" bIns="45720" numCol="1" spcCol="288000" rtlCol="0">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00"/>
              </a:spcBef>
              <a:buNone/>
            </a:pPr>
            <a:r>
              <a:rPr lang="en-GB" sz="1400" b="1" dirty="0">
                <a:latin typeface="Candara" panose="020E0502030303020204" pitchFamily="34" charset="0"/>
                <a:ea typeface="Times New Roman" panose="02020603050405020304" pitchFamily="18" charset="0"/>
              </a:rPr>
              <a:t>Sheppard: </a:t>
            </a:r>
            <a:r>
              <a:rPr lang="en-GB" sz="1400" dirty="0">
                <a:latin typeface="Candara" panose="020E0502030303020204" pitchFamily="34" charset="0"/>
                <a:ea typeface="Times New Roman" panose="02020603050405020304" pitchFamily="18" charset="0"/>
              </a:rPr>
              <a:t>Scatter plot of pairwise distances.</a:t>
            </a:r>
          </a:p>
          <a:p>
            <a:pPr marL="0" indent="0">
              <a:spcBef>
                <a:spcPts val="100"/>
              </a:spcBef>
              <a:buNone/>
            </a:pPr>
            <a:r>
              <a:rPr lang="en-GB" sz="1400" b="1" dirty="0">
                <a:latin typeface="Candara" panose="020E0502030303020204" pitchFamily="34" charset="0"/>
                <a:ea typeface="Times New Roman" panose="02020603050405020304" pitchFamily="18" charset="0"/>
              </a:rPr>
              <a:t>Pearson: </a:t>
            </a:r>
            <a:r>
              <a:rPr lang="en-GB" sz="1400" dirty="0">
                <a:latin typeface="Candara" panose="020E0502030303020204" pitchFamily="34" charset="0"/>
                <a:ea typeface="Times New Roman" panose="02020603050405020304" pitchFamily="18" charset="0"/>
              </a:rPr>
              <a:t>Linear correlation to verify if </a:t>
            </a:r>
            <a:r>
              <a:rPr lang="en-GB" sz="1400" b="1" dirty="0">
                <a:solidFill>
                  <a:schemeClr val="accent2">
                    <a:lumMod val="75000"/>
                  </a:schemeClr>
                </a:solidFill>
                <a:latin typeface="Candara" panose="020E0502030303020204" pitchFamily="34" charset="0"/>
                <a:ea typeface="Times New Roman" panose="02020603050405020304" pitchFamily="18" charset="0"/>
              </a:rPr>
              <a:t>distances are preserved.</a:t>
            </a:r>
            <a:endParaRPr lang="en-GB" sz="1400" dirty="0">
              <a:latin typeface="Candara" panose="020E0502030303020204" pitchFamily="34" charset="0"/>
              <a:ea typeface="Times New Roman" panose="02020603050405020304" pitchFamily="18" charset="0"/>
            </a:endParaRPr>
          </a:p>
          <a:p>
            <a:pPr marL="0" indent="0">
              <a:spcBef>
                <a:spcPts val="100"/>
              </a:spcBef>
              <a:buNone/>
            </a:pPr>
            <a:r>
              <a:rPr lang="en-GB" sz="1400" b="1" dirty="0">
                <a:latin typeface="Candara" panose="020E0502030303020204" pitchFamily="34" charset="0"/>
                <a:ea typeface="Times New Roman" panose="02020603050405020304" pitchFamily="18" charset="0"/>
              </a:rPr>
              <a:t>Spearman: </a:t>
            </a:r>
            <a:r>
              <a:rPr lang="en-GB" sz="1400" dirty="0">
                <a:latin typeface="Candara" panose="020E0502030303020204" pitchFamily="34" charset="0"/>
                <a:ea typeface="Times New Roman" panose="02020603050405020304" pitchFamily="18" charset="0"/>
              </a:rPr>
              <a:t>Dependence between rankings, for similarity retrieval.</a:t>
            </a:r>
          </a:p>
          <a:p>
            <a:pPr marL="0" indent="0">
              <a:spcBef>
                <a:spcPts val="100"/>
              </a:spcBef>
              <a:buNone/>
            </a:pPr>
            <a:r>
              <a:rPr lang="en-GB" sz="1400" b="1" dirty="0">
                <a:latin typeface="Candara" panose="020E0502030303020204" pitchFamily="34" charset="0"/>
                <a:ea typeface="Times New Roman" panose="02020603050405020304" pitchFamily="18" charset="0"/>
              </a:rPr>
              <a:t>Procrustes: </a:t>
            </a:r>
            <a:r>
              <a:rPr lang="en-GB" sz="1400" dirty="0">
                <a:latin typeface="Candara" panose="020E0502030303020204" pitchFamily="34" charset="0"/>
                <a:ea typeface="Times New Roman" panose="02020603050405020304" pitchFamily="18" charset="0"/>
              </a:rPr>
              <a:t>Compare shape of two objects through superimposition from original to reduced spaces and measures </a:t>
            </a:r>
            <a:r>
              <a:rPr lang="en-GB" sz="1400" b="1" dirty="0">
                <a:solidFill>
                  <a:schemeClr val="accent2">
                    <a:lumMod val="75000"/>
                  </a:schemeClr>
                </a:solidFill>
                <a:latin typeface="Candara" panose="020E0502030303020204" pitchFamily="34" charset="0"/>
                <a:ea typeface="Times New Roman" panose="02020603050405020304" pitchFamily="18" charset="0"/>
              </a:rPr>
              <a:t>information loss</a:t>
            </a:r>
            <a:r>
              <a:rPr lang="en-GB" sz="1400" dirty="0">
                <a:latin typeface="Candara" panose="020E0502030303020204" pitchFamily="34" charset="0"/>
                <a:ea typeface="Times New Roman" panose="02020603050405020304" pitchFamily="18" charset="0"/>
              </a:rPr>
              <a:t>.</a:t>
            </a:r>
          </a:p>
          <a:p>
            <a:pPr marL="0" indent="0">
              <a:spcBef>
                <a:spcPts val="100"/>
              </a:spcBef>
              <a:buNone/>
            </a:pPr>
            <a:r>
              <a:rPr lang="en-GB" sz="1400" b="1" dirty="0">
                <a:latin typeface="Candara" panose="020E0502030303020204" pitchFamily="34" charset="0"/>
                <a:ea typeface="Times New Roman" panose="02020603050405020304" pitchFamily="18" charset="0"/>
              </a:rPr>
              <a:t>GMM: </a:t>
            </a:r>
            <a:r>
              <a:rPr lang="en-GB" sz="1400" dirty="0">
                <a:latin typeface="Candara" panose="020E0502030303020204" pitchFamily="34" charset="0"/>
                <a:ea typeface="Times New Roman" panose="02020603050405020304" pitchFamily="18" charset="0"/>
              </a:rPr>
              <a:t>Overlapping area within classes. It is more robust to outliers than convex/concave hull ratio.</a:t>
            </a:r>
          </a:p>
          <a:p>
            <a:endParaRPr lang="en-US" sz="1400" dirty="0"/>
          </a:p>
          <a:p>
            <a:pPr>
              <a:spcBef>
                <a:spcPts val="100"/>
              </a:spcBef>
            </a:pPr>
            <a:endParaRPr lang="en-US" sz="1400" dirty="0"/>
          </a:p>
        </p:txBody>
      </p:sp>
      <p:pic>
        <p:nvPicPr>
          <p:cNvPr id="1026" name="Picture 2" descr="Fig. 2">
            <a:extLst>
              <a:ext uri="{FF2B5EF4-FFF2-40B4-BE49-F238E27FC236}">
                <a16:creationId xmlns:a16="http://schemas.microsoft.com/office/drawing/2014/main" id="{DB671887-5925-97C8-B314-F716D7F4C0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4826" y="1512061"/>
            <a:ext cx="1759769" cy="15187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82BDAAD-AF81-2DF9-0121-1732CE62C5AE}"/>
              </a:ext>
            </a:extLst>
          </p:cNvPr>
          <p:cNvSpPr txBox="1"/>
          <p:nvPr/>
        </p:nvSpPr>
        <p:spPr>
          <a:xfrm>
            <a:off x="6340148" y="1244517"/>
            <a:ext cx="1268826" cy="276999"/>
          </a:xfrm>
          <a:prstGeom prst="rect">
            <a:avLst/>
          </a:prstGeom>
          <a:noFill/>
        </p:spPr>
        <p:txBody>
          <a:bodyPr wrap="square" rtlCol="0">
            <a:spAutoFit/>
          </a:bodyPr>
          <a:lstStyle/>
          <a:p>
            <a:r>
              <a:rPr lang="en-US" sz="1200" dirty="0">
                <a:latin typeface="Candara" panose="020E0502030303020204" pitchFamily="34" charset="0"/>
              </a:rPr>
              <a:t>Procrustes</a:t>
            </a:r>
          </a:p>
        </p:txBody>
      </p:sp>
      <p:pic>
        <p:nvPicPr>
          <p:cNvPr id="17" name="Picture 16">
            <a:extLst>
              <a:ext uri="{FF2B5EF4-FFF2-40B4-BE49-F238E27FC236}">
                <a16:creationId xmlns:a16="http://schemas.microsoft.com/office/drawing/2014/main" id="{999D35C2-371E-74E7-C21D-E9A04E040387}"/>
              </a:ext>
            </a:extLst>
          </p:cNvPr>
          <p:cNvPicPr>
            <a:picLocks noChangeAspect="1"/>
          </p:cNvPicPr>
          <p:nvPr/>
        </p:nvPicPr>
        <p:blipFill>
          <a:blip r:embed="rId6"/>
          <a:stretch>
            <a:fillRect/>
          </a:stretch>
        </p:blipFill>
        <p:spPr>
          <a:xfrm>
            <a:off x="3851263" y="1471331"/>
            <a:ext cx="2370015" cy="1771973"/>
          </a:xfrm>
          <a:prstGeom prst="rect">
            <a:avLst/>
          </a:prstGeom>
        </p:spPr>
      </p:pic>
      <p:sp>
        <p:nvSpPr>
          <p:cNvPr id="18" name="TextBox 17">
            <a:extLst>
              <a:ext uri="{FF2B5EF4-FFF2-40B4-BE49-F238E27FC236}">
                <a16:creationId xmlns:a16="http://schemas.microsoft.com/office/drawing/2014/main" id="{B9D165A6-D4ED-A4A2-75D0-D969AC4F3EF7}"/>
              </a:ext>
            </a:extLst>
          </p:cNvPr>
          <p:cNvSpPr txBox="1"/>
          <p:nvPr/>
        </p:nvSpPr>
        <p:spPr>
          <a:xfrm>
            <a:off x="4556736" y="1260314"/>
            <a:ext cx="1268826" cy="276999"/>
          </a:xfrm>
          <a:prstGeom prst="rect">
            <a:avLst/>
          </a:prstGeom>
          <a:noFill/>
        </p:spPr>
        <p:txBody>
          <a:bodyPr wrap="square" rtlCol="0">
            <a:spAutoFit/>
          </a:bodyPr>
          <a:lstStyle/>
          <a:p>
            <a:r>
              <a:rPr lang="en-US" sz="1200" dirty="0">
                <a:latin typeface="Candara" panose="020E0502030303020204" pitchFamily="34" charset="0"/>
              </a:rPr>
              <a:t>Sheppard</a:t>
            </a:r>
          </a:p>
        </p:txBody>
      </p:sp>
      <p:sp>
        <p:nvSpPr>
          <p:cNvPr id="9" name="TextBox 12">
            <a:extLst>
              <a:ext uri="{FF2B5EF4-FFF2-40B4-BE49-F238E27FC236}">
                <a16:creationId xmlns:a16="http://schemas.microsoft.com/office/drawing/2014/main" id="{9E8152C0-F482-4919-AE4F-354F64695B6B}"/>
              </a:ext>
            </a:extLst>
          </p:cNvPr>
          <p:cNvSpPr txBox="1"/>
          <p:nvPr/>
        </p:nvSpPr>
        <p:spPr>
          <a:xfrm>
            <a:off x="6832780" y="4723544"/>
            <a:ext cx="836573"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100" dirty="0">
                <a:latin typeface="Candara" panose="020E0502030303020204" pitchFamily="34" charset="0"/>
              </a:rPr>
              <a:t>GMM ratio</a:t>
            </a:r>
          </a:p>
        </p:txBody>
      </p:sp>
      <p:grpSp>
        <p:nvGrpSpPr>
          <p:cNvPr id="38" name="Group 37">
            <a:extLst>
              <a:ext uri="{FF2B5EF4-FFF2-40B4-BE49-F238E27FC236}">
                <a16:creationId xmlns:a16="http://schemas.microsoft.com/office/drawing/2014/main" id="{7C74995E-DCBE-9A26-0AA8-4B2CDD428C9B}"/>
              </a:ext>
            </a:extLst>
          </p:cNvPr>
          <p:cNvGrpSpPr/>
          <p:nvPr/>
        </p:nvGrpSpPr>
        <p:grpSpPr>
          <a:xfrm>
            <a:off x="6379785" y="3113335"/>
            <a:ext cx="1693661" cy="1518750"/>
            <a:chOff x="6331861" y="2977183"/>
            <a:chExt cx="1693661" cy="1518750"/>
          </a:xfrm>
        </p:grpSpPr>
        <p:grpSp>
          <p:nvGrpSpPr>
            <p:cNvPr id="34" name="Group 33">
              <a:extLst>
                <a:ext uri="{FF2B5EF4-FFF2-40B4-BE49-F238E27FC236}">
                  <a16:creationId xmlns:a16="http://schemas.microsoft.com/office/drawing/2014/main" id="{E95C8F62-36C1-64AA-86B0-50552EB2C37C}"/>
                </a:ext>
              </a:extLst>
            </p:cNvPr>
            <p:cNvGrpSpPr/>
            <p:nvPr/>
          </p:nvGrpSpPr>
          <p:grpSpPr>
            <a:xfrm>
              <a:off x="6379568" y="3166420"/>
              <a:ext cx="1323406" cy="1302730"/>
              <a:chOff x="6379568" y="3166420"/>
              <a:chExt cx="1323406" cy="1302730"/>
            </a:xfrm>
          </p:grpSpPr>
          <p:pic>
            <p:nvPicPr>
              <p:cNvPr id="1028" name="Picture 4" descr="Sustainability 13 05003 g007 550">
                <a:extLst>
                  <a:ext uri="{FF2B5EF4-FFF2-40B4-BE49-F238E27FC236}">
                    <a16:creationId xmlns:a16="http://schemas.microsoft.com/office/drawing/2014/main" id="{4363A496-DE90-5065-A93A-0FCBB1A939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3330" b="8255"/>
              <a:stretch/>
            </p:blipFill>
            <p:spPr bwMode="auto">
              <a:xfrm>
                <a:off x="6379568" y="3166420"/>
                <a:ext cx="1287058" cy="13027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D11D581-9301-2C85-926C-1B5E5D094474}"/>
                  </a:ext>
                </a:extLst>
              </p:cNvPr>
              <p:cNvSpPr/>
              <p:nvPr/>
            </p:nvSpPr>
            <p:spPr>
              <a:xfrm>
                <a:off x="7475854" y="4246899"/>
                <a:ext cx="227120" cy="17410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4" descr="Sustainability 13 05003 g007 550">
              <a:extLst>
                <a:ext uri="{FF2B5EF4-FFF2-40B4-BE49-F238E27FC236}">
                  <a16:creationId xmlns:a16="http://schemas.microsoft.com/office/drawing/2014/main" id="{00F1FD41-F45E-F61E-5EA9-C894AF3C8C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7648" t="85738"/>
            <a:stretch/>
          </p:blipFill>
          <p:spPr bwMode="auto">
            <a:xfrm>
              <a:off x="7388063" y="4193351"/>
              <a:ext cx="543092" cy="2025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0436EF53-1DF4-BA82-8425-2E500C49024B}"/>
                </a:ext>
              </a:extLst>
            </p:cNvPr>
            <p:cNvSpPr/>
            <p:nvPr/>
          </p:nvSpPr>
          <p:spPr>
            <a:xfrm>
              <a:off x="6331861" y="2977183"/>
              <a:ext cx="1693661" cy="1518750"/>
            </a:xfrm>
            <a:prstGeom prst="rect">
              <a:avLst/>
            </a:prstGeom>
            <a:solidFill>
              <a:schemeClr val="accent1">
                <a:alpha val="0"/>
              </a:schemeClr>
            </a:solidFill>
            <a:ln w="952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12">
            <a:extLst>
              <a:ext uri="{FF2B5EF4-FFF2-40B4-BE49-F238E27FC236}">
                <a16:creationId xmlns:a16="http://schemas.microsoft.com/office/drawing/2014/main" id="{7CB087A3-B738-B8BE-8233-2A629F04488F}"/>
              </a:ext>
            </a:extLst>
          </p:cNvPr>
          <p:cNvSpPr txBox="1"/>
          <p:nvPr/>
        </p:nvSpPr>
        <p:spPr>
          <a:xfrm>
            <a:off x="6860391" y="3100479"/>
            <a:ext cx="836573"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100" dirty="0">
                <a:latin typeface="Candara" panose="020E0502030303020204" pitchFamily="34" charset="0"/>
              </a:rPr>
              <a:t>Hull ratio</a:t>
            </a:r>
          </a:p>
        </p:txBody>
      </p:sp>
    </p:spTree>
    <p:extLst>
      <p:ext uri="{BB962C8B-B14F-4D97-AF65-F5344CB8AC3E}">
        <p14:creationId xmlns:p14="http://schemas.microsoft.com/office/powerpoint/2010/main" val="782359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37AF1E2D-20BD-F28E-B298-4CC15D9012F0}"/>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83925EB-AD91-0B70-27B1-0B4BBEF66794}"/>
              </a:ext>
            </a:extLst>
          </p:cNvPr>
          <p:cNvSpPr>
            <a:spLocks noGrp="1"/>
          </p:cNvSpPr>
          <p:nvPr>
            <p:ph type="sldNum" sz="quarter" idx="12"/>
          </p:nvPr>
        </p:nvSpPr>
        <p:spPr/>
        <p:txBody>
          <a:bodyPr/>
          <a:lstStyle/>
          <a:p>
            <a:fld id="{AABFF9DA-2577-3447-9DFE-17137E505E19}" type="slidenum">
              <a:rPr lang="en-US" smtClean="0"/>
              <a:t>15</a:t>
            </a:fld>
            <a:endParaRPr lang="en-US"/>
          </a:p>
        </p:txBody>
      </p:sp>
      <p:cxnSp>
        <p:nvCxnSpPr>
          <p:cNvPr id="7" name="Straight Connector 6">
            <a:extLst>
              <a:ext uri="{FF2B5EF4-FFF2-40B4-BE49-F238E27FC236}">
                <a16:creationId xmlns:a16="http://schemas.microsoft.com/office/drawing/2014/main" id="{3163F590-AA6B-DBB0-5F71-B5E24C322AAB}"/>
              </a:ext>
            </a:extLst>
          </p:cNvPr>
          <p:cNvCxnSpPr>
            <a:cxnSpLocks/>
            <a:endCxn id="31" idx="0"/>
          </p:cNvCxnSpPr>
          <p:nvPr/>
        </p:nvCxnSpPr>
        <p:spPr>
          <a:xfrm>
            <a:off x="11295285" y="1785257"/>
            <a:ext cx="1365" cy="195183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8394F1EE-960B-A1A9-EDD5-B5492A510BD5}"/>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3D8073CA-7037-B165-F5F3-CEB4326170F4}"/>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Connector 10">
            <a:extLst>
              <a:ext uri="{FF2B5EF4-FFF2-40B4-BE49-F238E27FC236}">
                <a16:creationId xmlns:a16="http://schemas.microsoft.com/office/drawing/2014/main" id="{5006E508-C42A-3448-8BD6-544C106F9830}"/>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lowchart: Connector 12">
            <a:extLst>
              <a:ext uri="{FF2B5EF4-FFF2-40B4-BE49-F238E27FC236}">
                <a16:creationId xmlns:a16="http://schemas.microsoft.com/office/drawing/2014/main" id="{21FE131E-D88E-E351-E3FC-1E2C6E4A7709}"/>
              </a:ext>
            </a:extLst>
          </p:cNvPr>
          <p:cNvSpPr/>
          <p:nvPr/>
        </p:nvSpPr>
        <p:spPr>
          <a:xfrm>
            <a:off x="11258937" y="281345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DB2B4AE-F651-9927-F8EA-894FF10E37E4}"/>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Feature selection</a:t>
            </a:r>
          </a:p>
        </p:txBody>
      </p:sp>
      <p:sp>
        <p:nvSpPr>
          <p:cNvPr id="20" name="TextBox 19">
            <a:extLst>
              <a:ext uri="{FF2B5EF4-FFF2-40B4-BE49-F238E27FC236}">
                <a16:creationId xmlns:a16="http://schemas.microsoft.com/office/drawing/2014/main" id="{42B0BBCB-7C9F-42B1-C4E1-0EDDC3482C20}"/>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Algorithm selection</a:t>
            </a:r>
          </a:p>
        </p:txBody>
      </p:sp>
      <p:sp>
        <p:nvSpPr>
          <p:cNvPr id="21" name="TextBox 20">
            <a:extLst>
              <a:ext uri="{FF2B5EF4-FFF2-40B4-BE49-F238E27FC236}">
                <a16:creationId xmlns:a16="http://schemas.microsoft.com/office/drawing/2014/main" id="{94040603-4785-5CD6-6951-2F269DEF67F8}"/>
              </a:ext>
            </a:extLst>
          </p:cNvPr>
          <p:cNvSpPr txBox="1"/>
          <p:nvPr/>
        </p:nvSpPr>
        <p:spPr>
          <a:xfrm>
            <a:off x="9392386" y="2711893"/>
            <a:ext cx="1772063" cy="261610"/>
          </a:xfrm>
          <a:prstGeom prst="rect">
            <a:avLst/>
          </a:prstGeom>
          <a:noFill/>
        </p:spPr>
        <p:txBody>
          <a:bodyPr wrap="square">
            <a:spAutoFit/>
          </a:bodyPr>
          <a:lstStyle/>
          <a:p>
            <a:pPr algn="r"/>
            <a:r>
              <a:rPr lang="en-GB" sz="1100" dirty="0">
                <a:latin typeface="Candara" panose="020E0502030303020204" pitchFamily="34" charset="0"/>
              </a:rPr>
              <a:t>Autoencoder</a:t>
            </a:r>
          </a:p>
        </p:txBody>
      </p:sp>
      <p:sp>
        <p:nvSpPr>
          <p:cNvPr id="22" name="TextBox 21">
            <a:extLst>
              <a:ext uri="{FF2B5EF4-FFF2-40B4-BE49-F238E27FC236}">
                <a16:creationId xmlns:a16="http://schemas.microsoft.com/office/drawing/2014/main" id="{52335DE8-6F0E-9261-FD3E-0D966E59821E}"/>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Evaluation</a:t>
            </a:r>
          </a:p>
        </p:txBody>
      </p:sp>
      <p:sp>
        <p:nvSpPr>
          <p:cNvPr id="25" name="TextBox 24">
            <a:extLst>
              <a:ext uri="{FF2B5EF4-FFF2-40B4-BE49-F238E27FC236}">
                <a16:creationId xmlns:a16="http://schemas.microsoft.com/office/drawing/2014/main" id="{7157D08B-4CB5-8EB4-018E-E93505CE2706}"/>
              </a:ext>
            </a:extLst>
          </p:cNvPr>
          <p:cNvSpPr txBox="1"/>
          <p:nvPr/>
        </p:nvSpPr>
        <p:spPr>
          <a:xfrm>
            <a:off x="9392386" y="4064569"/>
            <a:ext cx="1772063" cy="261610"/>
          </a:xfrm>
          <a:prstGeom prst="rect">
            <a:avLst/>
          </a:prstGeom>
          <a:noFill/>
        </p:spPr>
        <p:txBody>
          <a:bodyPr wrap="square">
            <a:spAutoFit/>
          </a:bodyPr>
          <a:lstStyle/>
          <a:p>
            <a:pPr algn="r"/>
            <a:r>
              <a:rPr lang="en-GB" sz="1100" dirty="0">
                <a:latin typeface="Candara" panose="020E0502030303020204" pitchFamily="34" charset="0"/>
              </a:rPr>
              <a:t>Cleaning</a:t>
            </a:r>
          </a:p>
        </p:txBody>
      </p:sp>
      <p:sp>
        <p:nvSpPr>
          <p:cNvPr id="26" name="TextBox 25">
            <a:extLst>
              <a:ext uri="{FF2B5EF4-FFF2-40B4-BE49-F238E27FC236}">
                <a16:creationId xmlns:a16="http://schemas.microsoft.com/office/drawing/2014/main" id="{35386F6E-8C6F-3252-3DDE-68D5764A1516}"/>
              </a:ext>
            </a:extLst>
          </p:cNvPr>
          <p:cNvSpPr txBox="1"/>
          <p:nvPr/>
        </p:nvSpPr>
        <p:spPr>
          <a:xfrm>
            <a:off x="9390904" y="4291931"/>
            <a:ext cx="1772063" cy="261610"/>
          </a:xfrm>
          <a:prstGeom prst="rect">
            <a:avLst/>
          </a:prstGeom>
          <a:noFill/>
        </p:spPr>
        <p:txBody>
          <a:bodyPr wrap="square">
            <a:spAutoFit/>
          </a:bodyPr>
          <a:lstStyle/>
          <a:p>
            <a:pPr algn="r"/>
            <a:r>
              <a:rPr lang="en-GB" sz="1100" dirty="0">
                <a:latin typeface="Candara" panose="020E0502030303020204" pitchFamily="34" charset="0"/>
              </a:rPr>
              <a:t>Imbalance</a:t>
            </a:r>
          </a:p>
        </p:txBody>
      </p:sp>
      <p:sp>
        <p:nvSpPr>
          <p:cNvPr id="27" name="TextBox 26">
            <a:extLst>
              <a:ext uri="{FF2B5EF4-FFF2-40B4-BE49-F238E27FC236}">
                <a16:creationId xmlns:a16="http://schemas.microsoft.com/office/drawing/2014/main" id="{05A7953F-033C-0EC4-2FE6-45C857FC1459}"/>
              </a:ext>
            </a:extLst>
          </p:cNvPr>
          <p:cNvSpPr txBox="1"/>
          <p:nvPr/>
        </p:nvSpPr>
        <p:spPr>
          <a:xfrm>
            <a:off x="9401911" y="4507246"/>
            <a:ext cx="1772063" cy="261610"/>
          </a:xfrm>
          <a:prstGeom prst="rect">
            <a:avLst/>
          </a:prstGeom>
          <a:noFill/>
        </p:spPr>
        <p:txBody>
          <a:bodyPr wrap="square">
            <a:spAutoFit/>
          </a:bodyPr>
          <a:lstStyle/>
          <a:p>
            <a:pPr algn="r"/>
            <a:r>
              <a:rPr lang="en-GB" sz="1100" dirty="0">
                <a:latin typeface="Candara" panose="020E0502030303020204" pitchFamily="34" charset="0"/>
              </a:rPr>
              <a:t>Imputation</a:t>
            </a:r>
          </a:p>
        </p:txBody>
      </p:sp>
      <p:sp>
        <p:nvSpPr>
          <p:cNvPr id="28" name="TextBox 27">
            <a:extLst>
              <a:ext uri="{FF2B5EF4-FFF2-40B4-BE49-F238E27FC236}">
                <a16:creationId xmlns:a16="http://schemas.microsoft.com/office/drawing/2014/main" id="{A2CA40FB-25D9-9ED7-70AD-742A9A9C2F6F}"/>
              </a:ext>
            </a:extLst>
          </p:cNvPr>
          <p:cNvSpPr txBox="1"/>
          <p:nvPr/>
        </p:nvSpPr>
        <p:spPr>
          <a:xfrm>
            <a:off x="9392386" y="4749642"/>
            <a:ext cx="1772063" cy="261610"/>
          </a:xfrm>
          <a:prstGeom prst="rect">
            <a:avLst/>
          </a:prstGeom>
          <a:noFill/>
        </p:spPr>
        <p:txBody>
          <a:bodyPr wrap="square">
            <a:spAutoFit/>
          </a:bodyPr>
          <a:lstStyle/>
          <a:p>
            <a:pPr algn="r"/>
            <a:r>
              <a:rPr lang="en-GB" sz="1100" dirty="0">
                <a:latin typeface="Candara" panose="020E0502030303020204" pitchFamily="34" charset="0"/>
              </a:rPr>
              <a:t>Scaling</a:t>
            </a:r>
          </a:p>
        </p:txBody>
      </p:sp>
      <p:sp>
        <p:nvSpPr>
          <p:cNvPr id="29" name="TextBox 28">
            <a:extLst>
              <a:ext uri="{FF2B5EF4-FFF2-40B4-BE49-F238E27FC236}">
                <a16:creationId xmlns:a16="http://schemas.microsoft.com/office/drawing/2014/main" id="{2B210FB9-9D90-BCD4-EB7D-4BED2251E08B}"/>
              </a:ext>
            </a:extLst>
          </p:cNvPr>
          <p:cNvSpPr txBox="1"/>
          <p:nvPr/>
        </p:nvSpPr>
        <p:spPr>
          <a:xfrm>
            <a:off x="9392386" y="4978358"/>
            <a:ext cx="1772063" cy="261610"/>
          </a:xfrm>
          <a:prstGeom prst="rect">
            <a:avLst/>
          </a:prstGeom>
          <a:noFill/>
        </p:spPr>
        <p:txBody>
          <a:bodyPr wrap="square">
            <a:spAutoFit/>
          </a:bodyPr>
          <a:lstStyle/>
          <a:p>
            <a:pPr algn="r"/>
            <a:r>
              <a:rPr lang="en-GB" sz="1100" dirty="0">
                <a:latin typeface="Candara" panose="020E0502030303020204" pitchFamily="34" charset="0"/>
              </a:rPr>
              <a:t>Feature Engineering</a:t>
            </a:r>
          </a:p>
        </p:txBody>
      </p:sp>
      <p:sp>
        <p:nvSpPr>
          <p:cNvPr id="30" name="Flowchart: Connector 29">
            <a:extLst>
              <a:ext uri="{FF2B5EF4-FFF2-40B4-BE49-F238E27FC236}">
                <a16:creationId xmlns:a16="http://schemas.microsoft.com/office/drawing/2014/main" id="{FB25207E-2718-71CB-10EA-ED362A77D1BB}"/>
              </a:ext>
            </a:extLst>
          </p:cNvPr>
          <p:cNvSpPr/>
          <p:nvPr/>
        </p:nvSpPr>
        <p:spPr>
          <a:xfrm>
            <a:off x="11176001" y="53010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Connector 30">
            <a:extLst>
              <a:ext uri="{FF2B5EF4-FFF2-40B4-BE49-F238E27FC236}">
                <a16:creationId xmlns:a16="http://schemas.microsoft.com/office/drawing/2014/main" id="{48E70D5F-90D0-0808-91A4-0A2210563766}"/>
              </a:ext>
            </a:extLst>
          </p:cNvPr>
          <p:cNvSpPr/>
          <p:nvPr/>
        </p:nvSpPr>
        <p:spPr>
          <a:xfrm>
            <a:off x="11180536" y="3737090"/>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lowchart: Connector 31">
            <a:extLst>
              <a:ext uri="{FF2B5EF4-FFF2-40B4-BE49-F238E27FC236}">
                <a16:creationId xmlns:a16="http://schemas.microsoft.com/office/drawing/2014/main" id="{46F0B04E-F8F0-0F26-E622-1FA63A005EB4}"/>
              </a:ext>
            </a:extLst>
          </p:cNvPr>
          <p:cNvSpPr/>
          <p:nvPr/>
        </p:nvSpPr>
        <p:spPr>
          <a:xfrm>
            <a:off x="11262747" y="4174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lowchart: Connector 32">
            <a:extLst>
              <a:ext uri="{FF2B5EF4-FFF2-40B4-BE49-F238E27FC236}">
                <a16:creationId xmlns:a16="http://schemas.microsoft.com/office/drawing/2014/main" id="{E1912D1C-6F3B-00DD-F5B2-DBC2864F5CE2}"/>
              </a:ext>
            </a:extLst>
          </p:cNvPr>
          <p:cNvSpPr/>
          <p:nvPr/>
        </p:nvSpPr>
        <p:spPr>
          <a:xfrm>
            <a:off x="11262747" y="43971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lowchart: Connector 33">
            <a:extLst>
              <a:ext uri="{FF2B5EF4-FFF2-40B4-BE49-F238E27FC236}">
                <a16:creationId xmlns:a16="http://schemas.microsoft.com/office/drawing/2014/main" id="{EAF58015-FE6C-2F99-8485-46742743ED3D}"/>
              </a:ext>
            </a:extLst>
          </p:cNvPr>
          <p:cNvSpPr/>
          <p:nvPr/>
        </p:nvSpPr>
        <p:spPr>
          <a:xfrm>
            <a:off x="11262747" y="46257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lowchart: Connector 34">
            <a:extLst>
              <a:ext uri="{FF2B5EF4-FFF2-40B4-BE49-F238E27FC236}">
                <a16:creationId xmlns:a16="http://schemas.microsoft.com/office/drawing/2014/main" id="{9222A5CA-F0FC-7C76-839F-20ED02FFFEF0}"/>
              </a:ext>
            </a:extLst>
          </p:cNvPr>
          <p:cNvSpPr/>
          <p:nvPr/>
        </p:nvSpPr>
        <p:spPr>
          <a:xfrm>
            <a:off x="11262747" y="48543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lowchart: Connector 35">
            <a:extLst>
              <a:ext uri="{FF2B5EF4-FFF2-40B4-BE49-F238E27FC236}">
                <a16:creationId xmlns:a16="http://schemas.microsoft.com/office/drawing/2014/main" id="{C32553A6-BCBD-CD7F-CB89-7D4BD9A803F9}"/>
              </a:ext>
            </a:extLst>
          </p:cNvPr>
          <p:cNvSpPr/>
          <p:nvPr/>
        </p:nvSpPr>
        <p:spPr>
          <a:xfrm>
            <a:off x="11262747" y="50765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57519D14-A8BA-BF19-DE31-B0CCA7C1367B}"/>
              </a:ext>
            </a:extLst>
          </p:cNvPr>
          <p:cNvSpPr txBox="1"/>
          <p:nvPr/>
        </p:nvSpPr>
        <p:spPr>
          <a:xfrm>
            <a:off x="9392386" y="3691401"/>
            <a:ext cx="1772063" cy="307777"/>
          </a:xfrm>
          <a:prstGeom prst="rect">
            <a:avLst/>
          </a:prstGeom>
          <a:noFill/>
        </p:spPr>
        <p:txBody>
          <a:bodyPr wrap="square">
            <a:spAutoFit/>
          </a:bodyPr>
          <a:lstStyle/>
          <a:p>
            <a:pPr algn="r"/>
            <a:r>
              <a:rPr lang="en-GB" sz="1400" b="1" dirty="0">
                <a:solidFill>
                  <a:schemeClr val="accent2">
                    <a:lumMod val="75000"/>
                  </a:schemeClr>
                </a:solidFill>
                <a:latin typeface="Candara" panose="020E0502030303020204" pitchFamily="34" charset="0"/>
              </a:rPr>
              <a:t>Processing</a:t>
            </a:r>
          </a:p>
        </p:txBody>
      </p:sp>
      <p:sp>
        <p:nvSpPr>
          <p:cNvPr id="41" name="TextBox 10">
            <a:extLst>
              <a:ext uri="{FF2B5EF4-FFF2-40B4-BE49-F238E27FC236}">
                <a16:creationId xmlns:a16="http://schemas.microsoft.com/office/drawing/2014/main" id="{26BD4728-3FE5-625F-D805-E9236EFD8893}"/>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sp>
        <p:nvSpPr>
          <p:cNvPr id="2" name="Content Placeholder 2">
            <a:extLst>
              <a:ext uri="{FF2B5EF4-FFF2-40B4-BE49-F238E27FC236}">
                <a16:creationId xmlns:a16="http://schemas.microsoft.com/office/drawing/2014/main" id="{EAE346E4-C925-47D0-FFB8-A9849E412964}"/>
              </a:ext>
            </a:extLst>
          </p:cNvPr>
          <p:cNvSpPr txBox="1">
            <a:spLocks/>
          </p:cNvSpPr>
          <p:nvPr/>
        </p:nvSpPr>
        <p:spPr>
          <a:xfrm>
            <a:off x="659419" y="1395471"/>
            <a:ext cx="4780350" cy="4706946"/>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Candara" panose="020E0502030303020204" pitchFamily="34" charset="0"/>
              </a:rPr>
              <a:t>Cleaning </a:t>
            </a:r>
          </a:p>
          <a:p>
            <a:pPr marL="0" indent="0">
              <a:buNone/>
            </a:pPr>
            <a:r>
              <a:rPr lang="en-GB" sz="1500" dirty="0">
                <a:latin typeface="Candara" panose="020E0502030303020204" pitchFamily="34" charset="0"/>
                <a:ea typeface="Times New Roman" panose="02020603050405020304" pitchFamily="18" charset="0"/>
              </a:rPr>
              <a:t>Unit alignment, spelling and typos, variable names, duplicate data, outlier removal, inconsistent values, format date and time inputs, …</a:t>
            </a:r>
          </a:p>
          <a:p>
            <a:pPr marL="0" indent="0">
              <a:spcBef>
                <a:spcPts val="100"/>
              </a:spcBef>
              <a:buNone/>
            </a:pPr>
            <a:endParaRPr lang="en-GB" sz="1800" dirty="0">
              <a:latin typeface="Candara" panose="020E0502030303020204" pitchFamily="34" charset="0"/>
              <a:ea typeface="Times New Roman" panose="02020603050405020304" pitchFamily="18" charset="0"/>
            </a:endParaRPr>
          </a:p>
          <a:p>
            <a:pPr marL="0" indent="0">
              <a:spcBef>
                <a:spcPts val="100"/>
              </a:spcBef>
              <a:buNone/>
            </a:pPr>
            <a:r>
              <a:rPr lang="en-GB" sz="1800" b="1" dirty="0">
                <a:latin typeface="Candara" panose="020E0502030303020204" pitchFamily="34" charset="0"/>
                <a:ea typeface="Times New Roman" panose="02020603050405020304" pitchFamily="18" charset="0"/>
              </a:rPr>
              <a:t>Imbalance</a:t>
            </a:r>
          </a:p>
          <a:p>
            <a:pPr marL="0" indent="0">
              <a:spcBef>
                <a:spcPts val="100"/>
              </a:spcBef>
              <a:buNone/>
            </a:pPr>
            <a:r>
              <a:rPr lang="en-GB" sz="1500" dirty="0">
                <a:latin typeface="Candara" panose="020E0502030303020204" pitchFamily="34" charset="0"/>
                <a:ea typeface="Times New Roman" panose="02020603050405020304" pitchFamily="18" charset="0"/>
              </a:rPr>
              <a:t>There are </a:t>
            </a:r>
            <a:r>
              <a:rPr lang="en-GB" sz="1500" b="1" dirty="0">
                <a:solidFill>
                  <a:schemeClr val="accent2">
                    <a:lumMod val="75000"/>
                  </a:schemeClr>
                </a:solidFill>
                <a:latin typeface="Candara" panose="020E0502030303020204" pitchFamily="34" charset="0"/>
                <a:ea typeface="Times New Roman" panose="02020603050405020304" pitchFamily="18" charset="0"/>
              </a:rPr>
              <a:t>37.7% </a:t>
            </a:r>
            <a:r>
              <a:rPr lang="en-GB" sz="1500" dirty="0">
                <a:latin typeface="Candara" panose="020E0502030303020204" pitchFamily="34" charset="0"/>
                <a:ea typeface="Times New Roman" panose="02020603050405020304" pitchFamily="18" charset="0"/>
              </a:rPr>
              <a:t>of cases diagnose with dengue.</a:t>
            </a:r>
          </a:p>
          <a:p>
            <a:pPr marL="0" indent="0">
              <a:spcBef>
                <a:spcPts val="100"/>
              </a:spcBef>
              <a:buNone/>
            </a:pPr>
            <a:r>
              <a:rPr lang="en-GB" sz="1500" dirty="0">
                <a:latin typeface="Candara" panose="020E0502030303020204" pitchFamily="34" charset="0"/>
                <a:ea typeface="Times New Roman" panose="02020603050405020304" pitchFamily="18" charset="0"/>
              </a:rPr>
              <a:t>Note we are not doing detection.</a:t>
            </a:r>
          </a:p>
          <a:p>
            <a:pPr marL="0" indent="0">
              <a:spcBef>
                <a:spcPts val="100"/>
              </a:spcBef>
              <a:buNone/>
            </a:pPr>
            <a:endParaRPr lang="en-GB" sz="1800" dirty="0">
              <a:latin typeface="Candara" panose="020E0502030303020204" pitchFamily="34" charset="0"/>
              <a:ea typeface="Times New Roman" panose="02020603050405020304" pitchFamily="18" charset="0"/>
            </a:endParaRPr>
          </a:p>
          <a:p>
            <a:pPr marL="0" indent="0">
              <a:buNone/>
            </a:pPr>
            <a:r>
              <a:rPr lang="en-US" sz="1800" b="1" dirty="0">
                <a:latin typeface="Candara" panose="020E0502030303020204" pitchFamily="34" charset="0"/>
              </a:rPr>
              <a:t>Scaling</a:t>
            </a:r>
          </a:p>
          <a:p>
            <a:pPr marL="0" indent="0">
              <a:buNone/>
            </a:pPr>
            <a:r>
              <a:rPr lang="en-US" sz="1500" dirty="0">
                <a:latin typeface="Candara" panose="020E0502030303020204" pitchFamily="34" charset="0"/>
              </a:rPr>
              <a:t>Used </a:t>
            </a:r>
            <a:r>
              <a:rPr lang="en-US" sz="1500" b="1" dirty="0">
                <a:solidFill>
                  <a:schemeClr val="accent2">
                    <a:lumMod val="75000"/>
                  </a:schemeClr>
                </a:solidFill>
                <a:latin typeface="Candara" panose="020E0502030303020204" pitchFamily="34" charset="0"/>
              </a:rPr>
              <a:t>standard scaling </a:t>
            </a:r>
            <a:r>
              <a:rPr lang="en-US" sz="1500" dirty="0">
                <a:latin typeface="Candara" panose="020E0502030303020204" pitchFamily="34" charset="0"/>
              </a:rPr>
              <a:t>to help algorithm to converge faster.</a:t>
            </a:r>
            <a:br>
              <a:rPr lang="en-US" sz="1600" dirty="0">
                <a:latin typeface="Candara" panose="020E0502030303020204" pitchFamily="34" charset="0"/>
              </a:rPr>
            </a:br>
            <a:endParaRPr lang="en-US" sz="1600" dirty="0">
              <a:latin typeface="Candara" panose="020E0502030303020204" pitchFamily="34" charset="0"/>
            </a:endParaRPr>
          </a:p>
          <a:p>
            <a:pPr marL="0" indent="0">
              <a:buNone/>
            </a:pPr>
            <a:r>
              <a:rPr lang="en-US" sz="1800" b="1" dirty="0">
                <a:latin typeface="Candara" panose="020E0502030303020204" pitchFamily="34" charset="0"/>
              </a:rPr>
              <a:t>Feature engineering</a:t>
            </a:r>
          </a:p>
          <a:p>
            <a:pPr marL="0" indent="0">
              <a:buNone/>
            </a:pPr>
            <a:r>
              <a:rPr lang="en-US" sz="1500" dirty="0">
                <a:latin typeface="Candara" panose="020E0502030303020204" pitchFamily="34" charset="0"/>
              </a:rPr>
              <a:t>Age – First</a:t>
            </a:r>
          </a:p>
          <a:p>
            <a:pPr marL="0" indent="0">
              <a:buNone/>
            </a:pPr>
            <a:r>
              <a:rPr lang="en-US" sz="1500" dirty="0">
                <a:latin typeface="Candara" panose="020E0502030303020204" pitchFamily="34" charset="0"/>
              </a:rPr>
              <a:t>Weight – Mean</a:t>
            </a:r>
          </a:p>
          <a:p>
            <a:pPr marL="0" indent="0">
              <a:buNone/>
            </a:pPr>
            <a:r>
              <a:rPr lang="en-US" sz="1500" dirty="0">
                <a:latin typeface="Candara" panose="020E0502030303020204" pitchFamily="34" charset="0"/>
              </a:rPr>
              <a:t>Body Temperature – Max</a:t>
            </a:r>
          </a:p>
          <a:p>
            <a:pPr marL="0" indent="0">
              <a:buNone/>
            </a:pPr>
            <a:r>
              <a:rPr lang="en-US" sz="1500" dirty="0">
                <a:latin typeface="Candara" panose="020E0502030303020204" pitchFamily="34" charset="0"/>
              </a:rPr>
              <a:t>Platelets – Min</a:t>
            </a:r>
          </a:p>
          <a:p>
            <a:pPr marL="0" indent="0">
              <a:buNone/>
            </a:pPr>
            <a:r>
              <a:rPr lang="en-US" sz="1500" dirty="0">
                <a:latin typeface="Candara" panose="020E0502030303020204" pitchFamily="34" charset="0"/>
              </a:rPr>
              <a:t>Hematocrit – Max</a:t>
            </a:r>
          </a:p>
          <a:p>
            <a:pPr marL="0" indent="0">
              <a:buNone/>
            </a:pPr>
            <a:endParaRPr lang="en-US" sz="1500" dirty="0">
              <a:latin typeface="Candara" panose="020E0502030303020204" pitchFamily="34" charset="0"/>
            </a:endParaRPr>
          </a:p>
          <a:p>
            <a:pPr marL="0" indent="0">
              <a:buNone/>
            </a:pPr>
            <a:r>
              <a:rPr lang="en-US" sz="1500" dirty="0">
                <a:latin typeface="Candara" panose="020E0502030303020204" pitchFamily="34" charset="0"/>
              </a:rPr>
              <a:t>Progression of dengue illness follows a </a:t>
            </a:r>
            <a:r>
              <a:rPr lang="en-US" sz="1500" b="1" dirty="0">
                <a:solidFill>
                  <a:schemeClr val="accent2">
                    <a:lumMod val="75000"/>
                  </a:schemeClr>
                </a:solidFill>
                <a:latin typeface="Candara" panose="020E0502030303020204" pitchFamily="34" charset="0"/>
              </a:rPr>
              <a:t>clearly defined </a:t>
            </a:r>
            <a:r>
              <a:rPr lang="en-US" sz="1500" dirty="0">
                <a:latin typeface="Candara" panose="020E0502030303020204" pitchFamily="34" charset="0"/>
              </a:rPr>
              <a:t>course.</a:t>
            </a:r>
          </a:p>
          <a:p>
            <a:pPr marL="0" indent="0">
              <a:buNone/>
            </a:pPr>
            <a:r>
              <a:rPr lang="en-US" sz="1500" dirty="0">
                <a:latin typeface="Candara" panose="020E0502030303020204" pitchFamily="34" charset="0"/>
              </a:rPr>
              <a:t>Ability to provide support </a:t>
            </a:r>
            <a:r>
              <a:rPr lang="en-US" sz="1500" b="1" dirty="0">
                <a:solidFill>
                  <a:schemeClr val="accent2">
                    <a:lumMod val="75000"/>
                  </a:schemeClr>
                </a:solidFill>
                <a:latin typeface="Candara" panose="020E0502030303020204" pitchFamily="34" charset="0"/>
              </a:rPr>
              <a:t>from admission</a:t>
            </a:r>
            <a:r>
              <a:rPr lang="en-US" sz="1500" dirty="0">
                <a:latin typeface="Candara" panose="020E0502030303020204" pitchFamily="34" charset="0"/>
              </a:rPr>
              <a:t>.</a:t>
            </a:r>
          </a:p>
          <a:p>
            <a:pPr marL="0" indent="0">
              <a:buNone/>
            </a:pPr>
            <a:r>
              <a:rPr lang="en-US" sz="1500" dirty="0">
                <a:latin typeface="Candara" panose="020E0502030303020204" pitchFamily="34" charset="0"/>
              </a:rPr>
              <a:t>Ability to recalculate and </a:t>
            </a:r>
            <a:r>
              <a:rPr lang="en-US" sz="1500" b="1" dirty="0">
                <a:solidFill>
                  <a:schemeClr val="accent2">
                    <a:lumMod val="75000"/>
                  </a:schemeClr>
                </a:solidFill>
                <a:latin typeface="Candara" panose="020E0502030303020204" pitchFamily="34" charset="0"/>
              </a:rPr>
              <a:t>update on every new input</a:t>
            </a:r>
            <a:r>
              <a:rPr lang="en-US" sz="1500" dirty="0">
                <a:latin typeface="Candara" panose="020E0502030303020204" pitchFamily="34" charset="0"/>
              </a:rPr>
              <a:t>.</a:t>
            </a:r>
          </a:p>
          <a:p>
            <a:pPr marL="0" indent="0">
              <a:buNone/>
            </a:pPr>
            <a:endParaRPr lang="en-US" sz="1800" b="1" dirty="0">
              <a:latin typeface="Candara" panose="020E0502030303020204" pitchFamily="34" charset="0"/>
            </a:endParaRPr>
          </a:p>
        </p:txBody>
      </p:sp>
      <p:grpSp>
        <p:nvGrpSpPr>
          <p:cNvPr id="3" name="Group 2">
            <a:extLst>
              <a:ext uri="{FF2B5EF4-FFF2-40B4-BE49-F238E27FC236}">
                <a16:creationId xmlns:a16="http://schemas.microsoft.com/office/drawing/2014/main" id="{F0FF55FC-B5C3-3C26-3307-642DDAC0A759}"/>
              </a:ext>
            </a:extLst>
          </p:cNvPr>
          <p:cNvGrpSpPr/>
          <p:nvPr/>
        </p:nvGrpSpPr>
        <p:grpSpPr>
          <a:xfrm>
            <a:off x="5441250" y="2921112"/>
            <a:ext cx="3292251" cy="2536412"/>
            <a:chOff x="1492033" y="2613368"/>
            <a:chExt cx="4150182" cy="3412748"/>
          </a:xfrm>
        </p:grpSpPr>
        <p:sp>
          <p:nvSpPr>
            <p:cNvPr id="4" name="TextBox 3">
              <a:extLst>
                <a:ext uri="{FF2B5EF4-FFF2-40B4-BE49-F238E27FC236}">
                  <a16:creationId xmlns:a16="http://schemas.microsoft.com/office/drawing/2014/main" id="{527C19A0-970C-7908-4495-1AA84D1837FB}"/>
                </a:ext>
              </a:extLst>
            </p:cNvPr>
            <p:cNvSpPr txBox="1"/>
            <p:nvPr/>
          </p:nvSpPr>
          <p:spPr>
            <a:xfrm>
              <a:off x="1492033" y="5379785"/>
              <a:ext cx="4150182" cy="646331"/>
            </a:xfrm>
            <a:prstGeom prst="rect">
              <a:avLst/>
            </a:prstGeom>
            <a:noFill/>
          </p:spPr>
          <p:txBody>
            <a:bodyPr wrap="square" rtlCol="0">
              <a:spAutoFit/>
            </a:bodyPr>
            <a:lstStyle/>
            <a:p>
              <a:pPr algn="just"/>
              <a:r>
                <a:rPr lang="en-GB" sz="1200" b="1" dirty="0">
                  <a:latin typeface="Constantia" panose="02030602050306030303" pitchFamily="18" charset="0"/>
                </a:rPr>
                <a:t>Figure 1. The course of dengue illness diagram</a:t>
              </a:r>
              <a:r>
                <a:rPr lang="en-GB" sz="1200" dirty="0">
                  <a:latin typeface="Constantia" panose="02030602050306030303" pitchFamily="18" charset="0"/>
                </a:rPr>
                <a:t>. The figure, which has been adapted from WCL Yip, et all 1980 [28], presents phases, lab results, and associated problems.</a:t>
              </a:r>
            </a:p>
          </p:txBody>
        </p:sp>
        <p:pic>
          <p:nvPicPr>
            <p:cNvPr id="6" name="Picture 5" descr="Diagram, schematic&#10;&#10;Description automatically generated">
              <a:extLst>
                <a:ext uri="{FF2B5EF4-FFF2-40B4-BE49-F238E27FC236}">
                  <a16:creationId xmlns:a16="http://schemas.microsoft.com/office/drawing/2014/main" id="{4DA17B3C-4183-4CC4-49A6-F5FF9917634C}"/>
                </a:ext>
              </a:extLst>
            </p:cNvPr>
            <p:cNvPicPr>
              <a:picLocks noChangeAspect="1"/>
            </p:cNvPicPr>
            <p:nvPr/>
          </p:nvPicPr>
          <p:blipFill>
            <a:blip r:embed="rId3"/>
            <a:stretch>
              <a:fillRect/>
            </a:stretch>
          </p:blipFill>
          <p:spPr>
            <a:xfrm>
              <a:off x="1492034" y="2613368"/>
              <a:ext cx="4150181" cy="2824211"/>
            </a:xfrm>
            <a:prstGeom prst="rect">
              <a:avLst/>
            </a:prstGeom>
          </p:spPr>
        </p:pic>
      </p:grpSp>
      <p:sp>
        <p:nvSpPr>
          <p:cNvPr id="12" name="TextBox 11">
            <a:extLst>
              <a:ext uri="{FF2B5EF4-FFF2-40B4-BE49-F238E27FC236}">
                <a16:creationId xmlns:a16="http://schemas.microsoft.com/office/drawing/2014/main" id="{E756DD6F-A619-ED17-9D0A-C64EB4B9207A}"/>
              </a:ext>
            </a:extLst>
          </p:cNvPr>
          <p:cNvSpPr txBox="1"/>
          <p:nvPr/>
        </p:nvSpPr>
        <p:spPr>
          <a:xfrm>
            <a:off x="5931256" y="1806184"/>
            <a:ext cx="2509492" cy="1077218"/>
          </a:xfrm>
          <a:prstGeom prst="rect">
            <a:avLst/>
          </a:prstGeom>
          <a:noFill/>
        </p:spPr>
        <p:txBody>
          <a:bodyPr wrap="square" rtlCol="0">
            <a:spAutoFit/>
          </a:bodyPr>
          <a:lstStyle/>
          <a:p>
            <a:r>
              <a:rPr lang="en-US" sz="1600" dirty="0">
                <a:latin typeface="Candara" panose="020E0502030303020204" pitchFamily="34" charset="0"/>
              </a:rPr>
              <a:t>12884 patients</a:t>
            </a:r>
          </a:p>
          <a:p>
            <a:r>
              <a:rPr lang="en-US" sz="1600" dirty="0">
                <a:latin typeface="Candara" panose="020E0502030303020204" pitchFamily="34" charset="0"/>
              </a:rPr>
              <a:t>19516 daily profiles</a:t>
            </a:r>
          </a:p>
          <a:p>
            <a:r>
              <a:rPr lang="en-US" sz="1600" dirty="0">
                <a:latin typeface="Candara" panose="020E0502030303020204" pitchFamily="34" charset="0"/>
              </a:rPr>
              <a:t>Admission on day 2-3...?</a:t>
            </a:r>
          </a:p>
          <a:p>
            <a:r>
              <a:rPr lang="en-US" sz="1600" dirty="0">
                <a:latin typeface="Candara" panose="020E0502030303020204" pitchFamily="34" charset="0"/>
              </a:rPr>
              <a:t>Data collection till 7-8…?</a:t>
            </a:r>
          </a:p>
        </p:txBody>
      </p:sp>
      <p:sp>
        <p:nvSpPr>
          <p:cNvPr id="14" name="Title 1">
            <a:extLst>
              <a:ext uri="{FF2B5EF4-FFF2-40B4-BE49-F238E27FC236}">
                <a16:creationId xmlns:a16="http://schemas.microsoft.com/office/drawing/2014/main" id="{2CAD42F2-6C92-07FD-DD9E-E5DACCD07C47}"/>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Experimental setup</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587798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37AF1E2D-20BD-F28E-B298-4CC15D9012F0}"/>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83925EB-AD91-0B70-27B1-0B4BBEF66794}"/>
              </a:ext>
            </a:extLst>
          </p:cNvPr>
          <p:cNvSpPr>
            <a:spLocks noGrp="1"/>
          </p:cNvSpPr>
          <p:nvPr>
            <p:ph type="sldNum" sz="quarter" idx="12"/>
          </p:nvPr>
        </p:nvSpPr>
        <p:spPr/>
        <p:txBody>
          <a:bodyPr/>
          <a:lstStyle/>
          <a:p>
            <a:fld id="{AABFF9DA-2577-3447-9DFE-17137E505E19}" type="slidenum">
              <a:rPr lang="en-US" smtClean="0"/>
              <a:t>16</a:t>
            </a:fld>
            <a:endParaRPr lang="en-US"/>
          </a:p>
        </p:txBody>
      </p:sp>
      <p:cxnSp>
        <p:nvCxnSpPr>
          <p:cNvPr id="7" name="Straight Connector 6">
            <a:extLst>
              <a:ext uri="{FF2B5EF4-FFF2-40B4-BE49-F238E27FC236}">
                <a16:creationId xmlns:a16="http://schemas.microsoft.com/office/drawing/2014/main" id="{3163F590-AA6B-DBB0-5F71-B5E24C322AAB}"/>
              </a:ext>
            </a:extLst>
          </p:cNvPr>
          <p:cNvCxnSpPr>
            <a:cxnSpLocks/>
          </p:cNvCxnSpPr>
          <p:nvPr/>
        </p:nvCxnSpPr>
        <p:spPr>
          <a:xfrm flipH="1">
            <a:off x="11297514" y="1785257"/>
            <a:ext cx="3170" cy="351575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8394F1EE-960B-A1A9-EDD5-B5492A510BD5}"/>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3D8073CA-7037-B165-F5F3-CEB4326170F4}"/>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Connector 10">
            <a:extLst>
              <a:ext uri="{FF2B5EF4-FFF2-40B4-BE49-F238E27FC236}">
                <a16:creationId xmlns:a16="http://schemas.microsoft.com/office/drawing/2014/main" id="{5006E508-C42A-3448-8BD6-544C106F9830}"/>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lowchart: Connector 12">
            <a:extLst>
              <a:ext uri="{FF2B5EF4-FFF2-40B4-BE49-F238E27FC236}">
                <a16:creationId xmlns:a16="http://schemas.microsoft.com/office/drawing/2014/main" id="{21FE131E-D88E-E351-E3FC-1E2C6E4A7709}"/>
              </a:ext>
            </a:extLst>
          </p:cNvPr>
          <p:cNvSpPr/>
          <p:nvPr/>
        </p:nvSpPr>
        <p:spPr>
          <a:xfrm>
            <a:off x="11258937" y="281345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DB2B4AE-F651-9927-F8EA-894FF10E37E4}"/>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Feature selection</a:t>
            </a:r>
          </a:p>
        </p:txBody>
      </p:sp>
      <p:sp>
        <p:nvSpPr>
          <p:cNvPr id="20" name="TextBox 19">
            <a:extLst>
              <a:ext uri="{FF2B5EF4-FFF2-40B4-BE49-F238E27FC236}">
                <a16:creationId xmlns:a16="http://schemas.microsoft.com/office/drawing/2014/main" id="{42B0BBCB-7C9F-42B1-C4E1-0EDDC3482C20}"/>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Algorithm selection</a:t>
            </a:r>
          </a:p>
        </p:txBody>
      </p:sp>
      <p:sp>
        <p:nvSpPr>
          <p:cNvPr id="21" name="TextBox 20">
            <a:extLst>
              <a:ext uri="{FF2B5EF4-FFF2-40B4-BE49-F238E27FC236}">
                <a16:creationId xmlns:a16="http://schemas.microsoft.com/office/drawing/2014/main" id="{94040603-4785-5CD6-6951-2F269DEF67F8}"/>
              </a:ext>
            </a:extLst>
          </p:cNvPr>
          <p:cNvSpPr txBox="1"/>
          <p:nvPr/>
        </p:nvSpPr>
        <p:spPr>
          <a:xfrm>
            <a:off x="9392386" y="2711893"/>
            <a:ext cx="1772063" cy="261610"/>
          </a:xfrm>
          <a:prstGeom prst="rect">
            <a:avLst/>
          </a:prstGeom>
          <a:noFill/>
        </p:spPr>
        <p:txBody>
          <a:bodyPr wrap="square">
            <a:spAutoFit/>
          </a:bodyPr>
          <a:lstStyle/>
          <a:p>
            <a:pPr algn="r"/>
            <a:r>
              <a:rPr lang="en-GB" sz="1100" dirty="0">
                <a:latin typeface="Candara" panose="020E0502030303020204" pitchFamily="34" charset="0"/>
              </a:rPr>
              <a:t>Autoencoder</a:t>
            </a:r>
          </a:p>
        </p:txBody>
      </p:sp>
      <p:sp>
        <p:nvSpPr>
          <p:cNvPr id="22" name="TextBox 21">
            <a:extLst>
              <a:ext uri="{FF2B5EF4-FFF2-40B4-BE49-F238E27FC236}">
                <a16:creationId xmlns:a16="http://schemas.microsoft.com/office/drawing/2014/main" id="{52335DE8-6F0E-9261-FD3E-0D966E59821E}"/>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Evaluation</a:t>
            </a:r>
          </a:p>
        </p:txBody>
      </p:sp>
      <p:sp>
        <p:nvSpPr>
          <p:cNvPr id="25" name="TextBox 24">
            <a:extLst>
              <a:ext uri="{FF2B5EF4-FFF2-40B4-BE49-F238E27FC236}">
                <a16:creationId xmlns:a16="http://schemas.microsoft.com/office/drawing/2014/main" id="{7157D08B-4CB5-8EB4-018E-E93505CE2706}"/>
              </a:ext>
            </a:extLst>
          </p:cNvPr>
          <p:cNvSpPr txBox="1"/>
          <p:nvPr/>
        </p:nvSpPr>
        <p:spPr>
          <a:xfrm>
            <a:off x="9392386" y="4064569"/>
            <a:ext cx="1772063" cy="261610"/>
          </a:xfrm>
          <a:prstGeom prst="rect">
            <a:avLst/>
          </a:prstGeom>
          <a:noFill/>
        </p:spPr>
        <p:txBody>
          <a:bodyPr wrap="square">
            <a:spAutoFit/>
          </a:bodyPr>
          <a:lstStyle/>
          <a:p>
            <a:pPr algn="r"/>
            <a:r>
              <a:rPr lang="en-GB" sz="1100" dirty="0">
                <a:latin typeface="Candara" panose="020E0502030303020204" pitchFamily="34" charset="0"/>
              </a:rPr>
              <a:t>Cleaning</a:t>
            </a:r>
          </a:p>
        </p:txBody>
      </p:sp>
      <p:sp>
        <p:nvSpPr>
          <p:cNvPr id="26" name="TextBox 25">
            <a:extLst>
              <a:ext uri="{FF2B5EF4-FFF2-40B4-BE49-F238E27FC236}">
                <a16:creationId xmlns:a16="http://schemas.microsoft.com/office/drawing/2014/main" id="{35386F6E-8C6F-3252-3DDE-68D5764A1516}"/>
              </a:ext>
            </a:extLst>
          </p:cNvPr>
          <p:cNvSpPr txBox="1"/>
          <p:nvPr/>
        </p:nvSpPr>
        <p:spPr>
          <a:xfrm>
            <a:off x="9390904" y="4291931"/>
            <a:ext cx="1772063" cy="261610"/>
          </a:xfrm>
          <a:prstGeom prst="rect">
            <a:avLst/>
          </a:prstGeom>
          <a:noFill/>
        </p:spPr>
        <p:txBody>
          <a:bodyPr wrap="square">
            <a:spAutoFit/>
          </a:bodyPr>
          <a:lstStyle/>
          <a:p>
            <a:pPr algn="r"/>
            <a:r>
              <a:rPr lang="en-GB" sz="1100" dirty="0">
                <a:latin typeface="Candara" panose="020E0502030303020204" pitchFamily="34" charset="0"/>
              </a:rPr>
              <a:t>Imbalance</a:t>
            </a:r>
          </a:p>
        </p:txBody>
      </p:sp>
      <p:sp>
        <p:nvSpPr>
          <p:cNvPr id="27" name="TextBox 26">
            <a:extLst>
              <a:ext uri="{FF2B5EF4-FFF2-40B4-BE49-F238E27FC236}">
                <a16:creationId xmlns:a16="http://schemas.microsoft.com/office/drawing/2014/main" id="{05A7953F-033C-0EC4-2FE6-45C857FC1459}"/>
              </a:ext>
            </a:extLst>
          </p:cNvPr>
          <p:cNvSpPr txBox="1"/>
          <p:nvPr/>
        </p:nvSpPr>
        <p:spPr>
          <a:xfrm>
            <a:off x="9401911" y="4507246"/>
            <a:ext cx="1772063" cy="261610"/>
          </a:xfrm>
          <a:prstGeom prst="rect">
            <a:avLst/>
          </a:prstGeom>
          <a:noFill/>
        </p:spPr>
        <p:txBody>
          <a:bodyPr wrap="square">
            <a:spAutoFit/>
          </a:bodyPr>
          <a:lstStyle/>
          <a:p>
            <a:pPr algn="r"/>
            <a:r>
              <a:rPr lang="en-GB" sz="1100" dirty="0">
                <a:latin typeface="Candara" panose="020E0502030303020204" pitchFamily="34" charset="0"/>
              </a:rPr>
              <a:t>Imputation</a:t>
            </a:r>
          </a:p>
        </p:txBody>
      </p:sp>
      <p:sp>
        <p:nvSpPr>
          <p:cNvPr id="28" name="TextBox 27">
            <a:extLst>
              <a:ext uri="{FF2B5EF4-FFF2-40B4-BE49-F238E27FC236}">
                <a16:creationId xmlns:a16="http://schemas.microsoft.com/office/drawing/2014/main" id="{A2CA40FB-25D9-9ED7-70AD-742A9A9C2F6F}"/>
              </a:ext>
            </a:extLst>
          </p:cNvPr>
          <p:cNvSpPr txBox="1"/>
          <p:nvPr/>
        </p:nvSpPr>
        <p:spPr>
          <a:xfrm>
            <a:off x="9392386" y="4749642"/>
            <a:ext cx="1772063" cy="261610"/>
          </a:xfrm>
          <a:prstGeom prst="rect">
            <a:avLst/>
          </a:prstGeom>
          <a:noFill/>
        </p:spPr>
        <p:txBody>
          <a:bodyPr wrap="square">
            <a:spAutoFit/>
          </a:bodyPr>
          <a:lstStyle/>
          <a:p>
            <a:pPr algn="r"/>
            <a:r>
              <a:rPr lang="en-GB" sz="1100" dirty="0">
                <a:latin typeface="Candara" panose="020E0502030303020204" pitchFamily="34" charset="0"/>
              </a:rPr>
              <a:t>Scaling</a:t>
            </a:r>
          </a:p>
        </p:txBody>
      </p:sp>
      <p:sp>
        <p:nvSpPr>
          <p:cNvPr id="29" name="TextBox 28">
            <a:extLst>
              <a:ext uri="{FF2B5EF4-FFF2-40B4-BE49-F238E27FC236}">
                <a16:creationId xmlns:a16="http://schemas.microsoft.com/office/drawing/2014/main" id="{2B210FB9-9D90-BCD4-EB7D-4BED2251E08B}"/>
              </a:ext>
            </a:extLst>
          </p:cNvPr>
          <p:cNvSpPr txBox="1"/>
          <p:nvPr/>
        </p:nvSpPr>
        <p:spPr>
          <a:xfrm>
            <a:off x="9392386" y="4978358"/>
            <a:ext cx="1772063" cy="261610"/>
          </a:xfrm>
          <a:prstGeom prst="rect">
            <a:avLst/>
          </a:prstGeom>
          <a:noFill/>
        </p:spPr>
        <p:txBody>
          <a:bodyPr wrap="square">
            <a:spAutoFit/>
          </a:bodyPr>
          <a:lstStyle/>
          <a:p>
            <a:pPr algn="r"/>
            <a:r>
              <a:rPr lang="en-GB" sz="1100" dirty="0">
                <a:latin typeface="Candara" panose="020E0502030303020204" pitchFamily="34" charset="0"/>
              </a:rPr>
              <a:t>Feature Engineering</a:t>
            </a:r>
          </a:p>
        </p:txBody>
      </p:sp>
      <p:sp>
        <p:nvSpPr>
          <p:cNvPr id="30" name="Flowchart: Connector 29">
            <a:extLst>
              <a:ext uri="{FF2B5EF4-FFF2-40B4-BE49-F238E27FC236}">
                <a16:creationId xmlns:a16="http://schemas.microsoft.com/office/drawing/2014/main" id="{FB25207E-2718-71CB-10EA-ED362A77D1BB}"/>
              </a:ext>
            </a:extLst>
          </p:cNvPr>
          <p:cNvSpPr/>
          <p:nvPr/>
        </p:nvSpPr>
        <p:spPr>
          <a:xfrm>
            <a:off x="11176001" y="5301014"/>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Connector 30">
            <a:extLst>
              <a:ext uri="{FF2B5EF4-FFF2-40B4-BE49-F238E27FC236}">
                <a16:creationId xmlns:a16="http://schemas.microsoft.com/office/drawing/2014/main" id="{48E70D5F-90D0-0808-91A4-0A2210563766}"/>
              </a:ext>
            </a:extLst>
          </p:cNvPr>
          <p:cNvSpPr/>
          <p:nvPr/>
        </p:nvSpPr>
        <p:spPr>
          <a:xfrm>
            <a:off x="11180536" y="373709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lowchart: Connector 31">
            <a:extLst>
              <a:ext uri="{FF2B5EF4-FFF2-40B4-BE49-F238E27FC236}">
                <a16:creationId xmlns:a16="http://schemas.microsoft.com/office/drawing/2014/main" id="{46F0B04E-F8F0-0F26-E622-1FA63A005EB4}"/>
              </a:ext>
            </a:extLst>
          </p:cNvPr>
          <p:cNvSpPr/>
          <p:nvPr/>
        </p:nvSpPr>
        <p:spPr>
          <a:xfrm>
            <a:off x="11262747" y="41748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lowchart: Connector 32">
            <a:extLst>
              <a:ext uri="{FF2B5EF4-FFF2-40B4-BE49-F238E27FC236}">
                <a16:creationId xmlns:a16="http://schemas.microsoft.com/office/drawing/2014/main" id="{E1912D1C-6F3B-00DD-F5B2-DBC2864F5CE2}"/>
              </a:ext>
            </a:extLst>
          </p:cNvPr>
          <p:cNvSpPr/>
          <p:nvPr/>
        </p:nvSpPr>
        <p:spPr>
          <a:xfrm>
            <a:off x="11262747" y="43971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lowchart: Connector 33">
            <a:extLst>
              <a:ext uri="{FF2B5EF4-FFF2-40B4-BE49-F238E27FC236}">
                <a16:creationId xmlns:a16="http://schemas.microsoft.com/office/drawing/2014/main" id="{EAF58015-FE6C-2F99-8485-46742743ED3D}"/>
              </a:ext>
            </a:extLst>
          </p:cNvPr>
          <p:cNvSpPr/>
          <p:nvPr/>
        </p:nvSpPr>
        <p:spPr>
          <a:xfrm>
            <a:off x="11262747" y="46257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lowchart: Connector 34">
            <a:extLst>
              <a:ext uri="{FF2B5EF4-FFF2-40B4-BE49-F238E27FC236}">
                <a16:creationId xmlns:a16="http://schemas.microsoft.com/office/drawing/2014/main" id="{9222A5CA-F0FC-7C76-839F-20ED02FFFEF0}"/>
              </a:ext>
            </a:extLst>
          </p:cNvPr>
          <p:cNvSpPr/>
          <p:nvPr/>
        </p:nvSpPr>
        <p:spPr>
          <a:xfrm>
            <a:off x="11262747" y="48543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lowchart: Connector 35">
            <a:extLst>
              <a:ext uri="{FF2B5EF4-FFF2-40B4-BE49-F238E27FC236}">
                <a16:creationId xmlns:a16="http://schemas.microsoft.com/office/drawing/2014/main" id="{C32553A6-BCBD-CD7F-CB89-7D4BD9A803F9}"/>
              </a:ext>
            </a:extLst>
          </p:cNvPr>
          <p:cNvSpPr/>
          <p:nvPr/>
        </p:nvSpPr>
        <p:spPr>
          <a:xfrm>
            <a:off x="11262747" y="50765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57519D14-A8BA-BF19-DE31-B0CCA7C1367B}"/>
              </a:ext>
            </a:extLst>
          </p:cNvPr>
          <p:cNvSpPr txBox="1"/>
          <p:nvPr/>
        </p:nvSpPr>
        <p:spPr>
          <a:xfrm>
            <a:off x="9392386" y="3691401"/>
            <a:ext cx="1772063" cy="307777"/>
          </a:xfrm>
          <a:prstGeom prst="rect">
            <a:avLst/>
          </a:prstGeom>
          <a:noFill/>
        </p:spPr>
        <p:txBody>
          <a:bodyPr wrap="square">
            <a:spAutoFit/>
          </a:bodyPr>
          <a:lstStyle/>
          <a:p>
            <a:pPr algn="r"/>
            <a:r>
              <a:rPr lang="en-GB" sz="1400" dirty="0">
                <a:latin typeface="Candara" panose="020E0502030303020204" pitchFamily="34" charset="0"/>
              </a:rPr>
              <a:t>Processing</a:t>
            </a:r>
          </a:p>
        </p:txBody>
      </p:sp>
      <p:sp>
        <p:nvSpPr>
          <p:cNvPr id="40" name="TextBox 39">
            <a:extLst>
              <a:ext uri="{FF2B5EF4-FFF2-40B4-BE49-F238E27FC236}">
                <a16:creationId xmlns:a16="http://schemas.microsoft.com/office/drawing/2014/main" id="{A49A8E5B-9E08-2E9E-3D04-14137AD82F67}"/>
              </a:ext>
            </a:extLst>
          </p:cNvPr>
          <p:cNvSpPr txBox="1"/>
          <p:nvPr/>
        </p:nvSpPr>
        <p:spPr>
          <a:xfrm>
            <a:off x="9376239" y="5276924"/>
            <a:ext cx="1772063" cy="307777"/>
          </a:xfrm>
          <a:prstGeom prst="rect">
            <a:avLst/>
          </a:prstGeom>
          <a:noFill/>
        </p:spPr>
        <p:txBody>
          <a:bodyPr wrap="square">
            <a:spAutoFit/>
          </a:bodyPr>
          <a:lstStyle/>
          <a:p>
            <a:pPr algn="r"/>
            <a:r>
              <a:rPr lang="en-GB" sz="1400" b="1" dirty="0">
                <a:solidFill>
                  <a:schemeClr val="accent2">
                    <a:lumMod val="75000"/>
                  </a:schemeClr>
                </a:solidFill>
                <a:latin typeface="Candara" panose="020E0502030303020204" pitchFamily="34" charset="0"/>
              </a:rPr>
              <a:t>Hyperparameters</a:t>
            </a:r>
          </a:p>
        </p:txBody>
      </p:sp>
      <p:sp>
        <p:nvSpPr>
          <p:cNvPr id="2" name="TextBox 10">
            <a:extLst>
              <a:ext uri="{FF2B5EF4-FFF2-40B4-BE49-F238E27FC236}">
                <a16:creationId xmlns:a16="http://schemas.microsoft.com/office/drawing/2014/main" id="{99DCC9F3-408B-C9DA-664B-CA503B5D120E}"/>
              </a:ext>
            </a:extLst>
          </p:cNvPr>
          <p:cNvSpPr txBox="1"/>
          <p:nvPr/>
        </p:nvSpPr>
        <p:spPr>
          <a:xfrm>
            <a:off x="301688" y="6533266"/>
            <a:ext cx="9820520"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graphicFrame>
        <p:nvGraphicFramePr>
          <p:cNvPr id="8" name="Table 7">
            <a:extLst>
              <a:ext uri="{FF2B5EF4-FFF2-40B4-BE49-F238E27FC236}">
                <a16:creationId xmlns:a16="http://schemas.microsoft.com/office/drawing/2014/main" id="{C6FB3CDE-38D0-5086-B878-919B69A99921}"/>
              </a:ext>
            </a:extLst>
          </p:cNvPr>
          <p:cNvGraphicFramePr>
            <a:graphicFrameLocks noGrp="1"/>
          </p:cNvGraphicFramePr>
          <p:nvPr>
            <p:extLst>
              <p:ext uri="{D42A27DB-BD31-4B8C-83A1-F6EECF244321}">
                <p14:modId xmlns:p14="http://schemas.microsoft.com/office/powerpoint/2010/main" val="2925757270"/>
              </p:ext>
            </p:extLst>
          </p:nvPr>
        </p:nvGraphicFramePr>
        <p:xfrm>
          <a:off x="854396" y="1226138"/>
          <a:ext cx="5359971" cy="1651522"/>
        </p:xfrm>
        <a:graphic>
          <a:graphicData uri="http://schemas.openxmlformats.org/drawingml/2006/table">
            <a:tbl>
              <a:tblPr firstRow="1" bandRow="1">
                <a:solidFill>
                  <a:schemeClr val="bg1"/>
                </a:solidFill>
                <a:tableStyleId>{5C22544A-7EE6-4342-B048-85BDC9FD1C3A}</a:tableStyleId>
              </a:tblPr>
              <a:tblGrid>
                <a:gridCol w="1353742">
                  <a:extLst>
                    <a:ext uri="{9D8B030D-6E8A-4147-A177-3AD203B41FA5}">
                      <a16:colId xmlns:a16="http://schemas.microsoft.com/office/drawing/2014/main" val="2324438722"/>
                    </a:ext>
                  </a:extLst>
                </a:gridCol>
                <a:gridCol w="4006229">
                  <a:extLst>
                    <a:ext uri="{9D8B030D-6E8A-4147-A177-3AD203B41FA5}">
                      <a16:colId xmlns:a16="http://schemas.microsoft.com/office/drawing/2014/main" val="4017316117"/>
                    </a:ext>
                  </a:extLst>
                </a:gridCol>
              </a:tblGrid>
              <a:tr h="258490">
                <a:tc>
                  <a:txBody>
                    <a:bodyPr/>
                    <a:lstStyle/>
                    <a:p>
                      <a:pPr algn="ctr"/>
                      <a:r>
                        <a:rPr lang="en-GB" sz="1200" dirty="0">
                          <a:solidFill>
                            <a:schemeClr val="tx1"/>
                          </a:solidFill>
                          <a:latin typeface="Candara" panose="020E0502030303020204" pitchFamily="34" charset="0"/>
                        </a:rPr>
                        <a:t>Parameter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200" dirty="0">
                          <a:solidFill>
                            <a:schemeClr val="tx1"/>
                          </a:solidFill>
                          <a:latin typeface="Candara" panose="020E0502030303020204" pitchFamily="34" charset="0"/>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19311074"/>
                  </a:ext>
                </a:extLst>
              </a:tr>
              <a:tr h="258490">
                <a:tc>
                  <a:txBody>
                    <a:bodyPr/>
                    <a:lstStyle/>
                    <a:p>
                      <a:pPr algn="ctr"/>
                      <a:r>
                        <a:rPr lang="en-GB" sz="1200" dirty="0" err="1">
                          <a:solidFill>
                            <a:schemeClr val="tx1"/>
                          </a:solidFill>
                          <a:latin typeface="Candara" panose="020E0502030303020204" pitchFamily="34" charset="0"/>
                        </a:rPr>
                        <a:t>Layers</a:t>
                      </a:r>
                      <a:r>
                        <a:rPr lang="en-GB" sz="1200" baseline="30000" dirty="0" err="1">
                          <a:solidFill>
                            <a:schemeClr val="tx1"/>
                          </a:solidFill>
                          <a:latin typeface="Candara" panose="020E0502030303020204" pitchFamily="34" charset="0"/>
                        </a:rPr>
                        <a:t>a</a:t>
                      </a:r>
                      <a:endParaRPr lang="en-GB" sz="1200" baseline="30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dirty="0">
                          <a:solidFill>
                            <a:schemeClr val="tx1"/>
                          </a:solidFill>
                          <a:latin typeface="Candara" panose="020E0502030303020204" pitchFamily="34" charset="0"/>
                        </a:rPr>
                        <a:t>[]</a:t>
                      </a:r>
                      <a:r>
                        <a:rPr lang="en-GB" sz="1200" baseline="30000" dirty="0">
                          <a:solidFill>
                            <a:schemeClr val="tx1"/>
                          </a:solidFill>
                          <a:latin typeface="Candara" panose="020E0502030303020204" pitchFamily="34" charset="0"/>
                        </a:rPr>
                        <a:t> b </a:t>
                      </a:r>
                      <a:r>
                        <a:rPr lang="en-GB" sz="1200" dirty="0">
                          <a:solidFill>
                            <a:schemeClr val="tx1"/>
                          </a:solidFill>
                          <a:latin typeface="Candara" panose="020E0502030303020204" pitchFamily="34" charset="0"/>
                        </a:rPr>
                        <a:t>, [5], [4], [3], [5,4], [5,3], [4,3], [5,4,3], [4,4,3,3]</a:t>
                      </a:r>
                      <a:endParaRPr lang="en-GB" sz="1200" baseline="30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1138739"/>
                  </a:ext>
                </a:extLst>
              </a:tr>
              <a:tr h="279922">
                <a:tc>
                  <a:txBody>
                    <a:bodyPr/>
                    <a:lstStyle/>
                    <a:p>
                      <a:pPr algn="ctr"/>
                      <a:r>
                        <a:rPr lang="en-GB" sz="1200" dirty="0">
                          <a:solidFill>
                            <a:schemeClr val="tx1"/>
                          </a:solidFill>
                          <a:latin typeface="Candara" panose="020E0502030303020204" pitchFamily="34" charset="0"/>
                        </a:rPr>
                        <a:t>Activation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dirty="0">
                          <a:solidFill>
                            <a:schemeClr val="tx1"/>
                          </a:solidFill>
                          <a:latin typeface="Candara" panose="020E0502030303020204" pitchFamily="34" charset="0"/>
                        </a:rPr>
                        <a:t>“</a:t>
                      </a:r>
                      <a:r>
                        <a:rPr lang="en-GB" sz="1200" dirty="0" err="1">
                          <a:solidFill>
                            <a:schemeClr val="tx1"/>
                          </a:solidFill>
                          <a:latin typeface="Candara" panose="020E0502030303020204" pitchFamily="34" charset="0"/>
                        </a:rPr>
                        <a:t>ReLU</a:t>
                      </a:r>
                      <a:r>
                        <a:rPr lang="en-GB" sz="1200" dirty="0">
                          <a:solidFill>
                            <a:schemeClr val="tx1"/>
                          </a:solidFill>
                          <a:latin typeface="Candara" panose="020E0502030303020204" pitchFamily="34" charset="0"/>
                        </a:rPr>
                        <a:t>”, “Sigmoid”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8005656"/>
                  </a:ext>
                </a:extLst>
              </a:tr>
              <a:tr h="258490">
                <a:tc>
                  <a:txBody>
                    <a:bodyPr/>
                    <a:lstStyle/>
                    <a:p>
                      <a:pPr algn="ctr"/>
                      <a:r>
                        <a:rPr lang="en-GB" sz="1200" dirty="0">
                          <a:solidFill>
                            <a:schemeClr val="tx1"/>
                          </a:solidFill>
                          <a:latin typeface="Candara" panose="020E0502030303020204" pitchFamily="34" charset="0"/>
                        </a:rPr>
                        <a:t>Learning rate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dirty="0">
                          <a:solidFill>
                            <a:schemeClr val="tx1"/>
                          </a:solidFill>
                          <a:latin typeface="Candara" panose="020E0502030303020204" pitchFamily="34" charset="0"/>
                        </a:rPr>
                        <a:t>0.005, 0.001, 5x10</a:t>
                      </a:r>
                      <a:r>
                        <a:rPr lang="en-GB" sz="1200" baseline="30000" dirty="0">
                          <a:solidFill>
                            <a:schemeClr val="tx1"/>
                          </a:solidFill>
                          <a:latin typeface="Candara" panose="020E0502030303020204" pitchFamily="34" charset="0"/>
                        </a:rPr>
                        <a:t>-4</a:t>
                      </a:r>
                      <a:r>
                        <a:rPr lang="en-GB" sz="1200" dirty="0">
                          <a:solidFill>
                            <a:schemeClr val="tx1"/>
                          </a:solidFill>
                          <a:latin typeface="Candara" panose="020E0502030303020204" pitchFamily="34" charset="0"/>
                        </a:rPr>
                        <a:t>, 1x10</a:t>
                      </a:r>
                      <a:r>
                        <a:rPr lang="en-GB" sz="1200" baseline="30000" dirty="0">
                          <a:solidFill>
                            <a:schemeClr val="tx1"/>
                          </a:solidFill>
                          <a:latin typeface="Candara" panose="020E0502030303020204" pitchFamily="34" charset="0"/>
                        </a:rPr>
                        <a:t>-4</a:t>
                      </a:r>
                      <a:r>
                        <a:rPr lang="en-GB" sz="1200" dirty="0">
                          <a:solidFill>
                            <a:schemeClr val="tx1"/>
                          </a:solidFill>
                          <a:latin typeface="Candara" panose="020E0502030303020204" pitchFamily="34" charset="0"/>
                        </a:rPr>
                        <a:t>, 5x10</a:t>
                      </a:r>
                      <a:r>
                        <a:rPr lang="en-GB" sz="1200" baseline="30000" dirty="0">
                          <a:solidFill>
                            <a:schemeClr val="tx1"/>
                          </a:solidFill>
                          <a:latin typeface="Candara" panose="020E0502030303020204" pitchFamily="34" charset="0"/>
                        </a:rPr>
                        <a:t>-5</a:t>
                      </a:r>
                      <a:r>
                        <a:rPr lang="en-GB" sz="1200" dirty="0">
                          <a:solidFill>
                            <a:schemeClr val="tx1"/>
                          </a:solidFill>
                          <a:latin typeface="Candara" panose="020E0502030303020204" pitchFamily="34" charset="0"/>
                        </a:rPr>
                        <a:t>, 1x10</a:t>
                      </a:r>
                      <a:r>
                        <a:rPr lang="en-GB" sz="1200" baseline="30000" dirty="0">
                          <a:solidFill>
                            <a:schemeClr val="tx1"/>
                          </a:solidFill>
                          <a:latin typeface="Candara" panose="020E0502030303020204" pitchFamily="34" charset="0"/>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2287706"/>
                  </a:ext>
                </a:extLst>
              </a:tr>
              <a:tr h="258490">
                <a:tc>
                  <a:txBody>
                    <a:bodyPr/>
                    <a:lstStyle/>
                    <a:p>
                      <a:pPr algn="ctr"/>
                      <a:r>
                        <a:rPr lang="en-GB" sz="1200" dirty="0">
                          <a:solidFill>
                            <a:schemeClr val="tx1"/>
                          </a:solidFill>
                          <a:latin typeface="Candara" panose="020E0502030303020204" pitchFamily="34" charset="0"/>
                        </a:rPr>
                        <a:t>Epochs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dirty="0">
                          <a:solidFill>
                            <a:schemeClr val="tx1"/>
                          </a:solidFill>
                          <a:latin typeface="Candara" panose="020E0502030303020204" pitchFamily="34" charset="0"/>
                        </a:rPr>
                        <a:t>10, 30, 50, 100, 150, 250, 350, 500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8577807"/>
                  </a:ext>
                </a:extLst>
              </a:tr>
              <a:tr h="258490">
                <a:tc>
                  <a:txBody>
                    <a:bodyPr/>
                    <a:lstStyle/>
                    <a:p>
                      <a:pPr algn="ctr"/>
                      <a:r>
                        <a:rPr lang="en-GB" sz="1200" dirty="0">
                          <a:solidFill>
                            <a:schemeClr val="tx1"/>
                          </a:solidFill>
                          <a:latin typeface="Candara" panose="020E0502030303020204" pitchFamily="34" charset="0"/>
                        </a:rPr>
                        <a:t>Batch size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200" dirty="0">
                          <a:solidFill>
                            <a:schemeClr val="tx1"/>
                          </a:solidFill>
                          <a:latin typeface="Candara" panose="020E0502030303020204" pitchFamily="34" charset="0"/>
                        </a:rPr>
                        <a:t>16, 32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3506475"/>
                  </a:ext>
                </a:extLst>
              </a:tr>
            </a:tbl>
          </a:graphicData>
        </a:graphic>
      </p:graphicFrame>
      <p:sp>
        <p:nvSpPr>
          <p:cNvPr id="12" name="TextBox 14">
            <a:extLst>
              <a:ext uri="{FF2B5EF4-FFF2-40B4-BE49-F238E27FC236}">
                <a16:creationId xmlns:a16="http://schemas.microsoft.com/office/drawing/2014/main" id="{67102918-1056-9B81-1C85-1C721A70AB4F}"/>
              </a:ext>
            </a:extLst>
          </p:cNvPr>
          <p:cNvSpPr txBox="1"/>
          <p:nvPr/>
        </p:nvSpPr>
        <p:spPr>
          <a:xfrm>
            <a:off x="719124" y="2935262"/>
            <a:ext cx="5495243"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1100" b="1" dirty="0">
                <a:latin typeface="Candara" panose="020E0502030303020204" pitchFamily="34" charset="0"/>
              </a:rPr>
              <a:t>Table 2. Grid search hyperparameters. </a:t>
            </a:r>
          </a:p>
          <a:p>
            <a:pPr algn="just"/>
            <a:r>
              <a:rPr lang="en-GB" sz="1100" baseline="30000" dirty="0">
                <a:latin typeface="Candara" panose="020E0502030303020204" pitchFamily="34" charset="0"/>
              </a:rPr>
              <a:t>a</a:t>
            </a:r>
            <a:r>
              <a:rPr lang="en-GB" sz="1100" dirty="0">
                <a:latin typeface="Candara" panose="020E0502030303020204" pitchFamily="34" charset="0"/>
              </a:rPr>
              <a:t> Layers refers to the hidden layers used in the encoder. The input layer and latent layer are not included. The decoder layers are the mirror image of the encoder layers. </a:t>
            </a:r>
          </a:p>
          <a:p>
            <a:pPr algn="just"/>
            <a:r>
              <a:rPr lang="en-GB" sz="1100" baseline="30000" dirty="0">
                <a:latin typeface="Candara" panose="020E0502030303020204" pitchFamily="34" charset="0"/>
              </a:rPr>
              <a:t>b</a:t>
            </a:r>
            <a:r>
              <a:rPr lang="en-GB" sz="1100" dirty="0">
                <a:latin typeface="Candara" panose="020E0502030303020204" pitchFamily="34" charset="0"/>
              </a:rPr>
              <a:t> No hidden layers other than the latent dimension.</a:t>
            </a:r>
          </a:p>
        </p:txBody>
      </p:sp>
      <p:grpSp>
        <p:nvGrpSpPr>
          <p:cNvPr id="14" name="Group 13">
            <a:extLst>
              <a:ext uri="{FF2B5EF4-FFF2-40B4-BE49-F238E27FC236}">
                <a16:creationId xmlns:a16="http://schemas.microsoft.com/office/drawing/2014/main" id="{CACB3415-F357-816F-39C9-42FBA609D770}"/>
              </a:ext>
            </a:extLst>
          </p:cNvPr>
          <p:cNvGrpSpPr/>
          <p:nvPr/>
        </p:nvGrpSpPr>
        <p:grpSpPr>
          <a:xfrm>
            <a:off x="5101620" y="4070441"/>
            <a:ext cx="2926171" cy="2138847"/>
            <a:chOff x="6544848" y="2702210"/>
            <a:chExt cx="3702414" cy="2679917"/>
          </a:xfrm>
        </p:grpSpPr>
        <p:pic>
          <p:nvPicPr>
            <p:cNvPr id="15" name="Picture 14" descr="A picture containing icon&#10;&#10;Description automatically generated">
              <a:extLst>
                <a:ext uri="{FF2B5EF4-FFF2-40B4-BE49-F238E27FC236}">
                  <a16:creationId xmlns:a16="http://schemas.microsoft.com/office/drawing/2014/main" id="{5C30F2F6-3513-CF6F-E90B-9D676AFD5CA1}"/>
                </a:ext>
              </a:extLst>
            </p:cNvPr>
            <p:cNvPicPr>
              <a:picLocks noChangeAspect="1"/>
            </p:cNvPicPr>
            <p:nvPr/>
          </p:nvPicPr>
          <p:blipFill>
            <a:blip r:embed="rId2"/>
            <a:stretch>
              <a:fillRect/>
            </a:stretch>
          </p:blipFill>
          <p:spPr>
            <a:xfrm>
              <a:off x="6581310" y="2786465"/>
              <a:ext cx="3665952" cy="2477911"/>
            </a:xfrm>
            <a:prstGeom prst="rect">
              <a:avLst/>
            </a:prstGeom>
          </p:spPr>
        </p:pic>
        <p:sp>
          <p:nvSpPr>
            <p:cNvPr id="16" name="Rectangle 15">
              <a:extLst>
                <a:ext uri="{FF2B5EF4-FFF2-40B4-BE49-F238E27FC236}">
                  <a16:creationId xmlns:a16="http://schemas.microsoft.com/office/drawing/2014/main" id="{87C1A36D-010C-A48E-626D-BC8A6B134EC5}"/>
                </a:ext>
              </a:extLst>
            </p:cNvPr>
            <p:cNvSpPr/>
            <p:nvPr/>
          </p:nvSpPr>
          <p:spPr>
            <a:xfrm>
              <a:off x="6544848" y="2702210"/>
              <a:ext cx="3665952" cy="267991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grpSp>
      <p:pic>
        <p:nvPicPr>
          <p:cNvPr id="14338" name="Picture 2" descr="What are the differences between Tanh and ReLU? When would you use one over  the other? - Quora">
            <a:extLst>
              <a:ext uri="{FF2B5EF4-FFF2-40B4-BE49-F238E27FC236}">
                <a16:creationId xmlns:a16="http://schemas.microsoft.com/office/drawing/2014/main" id="{51F2D1E1-E621-F2FE-5106-CBE72456D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966" y="4079176"/>
            <a:ext cx="4249456" cy="2138846"/>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713956D-FD43-4C26-7831-B7D1D5831529}"/>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Experimental setup</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1381630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89C201-B628-A7F6-9F63-23A7EA9EAE5B}"/>
              </a:ext>
            </a:extLst>
          </p:cNvPr>
          <p:cNvSpPr>
            <a:spLocks noGrp="1"/>
          </p:cNvSpPr>
          <p:nvPr>
            <p:ph type="sldNum" sz="quarter" idx="12"/>
          </p:nvPr>
        </p:nvSpPr>
        <p:spPr/>
        <p:txBody>
          <a:bodyPr/>
          <a:lstStyle/>
          <a:p>
            <a:fld id="{AABFF9DA-2577-3447-9DFE-17137E505E19}" type="slidenum">
              <a:rPr lang="en-US" smtClean="0"/>
              <a:t>17</a:t>
            </a:fld>
            <a:endParaRPr lang="en-US"/>
          </a:p>
        </p:txBody>
      </p:sp>
      <p:pic>
        <p:nvPicPr>
          <p:cNvPr id="5" name="Picture 4">
            <a:extLst>
              <a:ext uri="{FF2B5EF4-FFF2-40B4-BE49-F238E27FC236}">
                <a16:creationId xmlns:a16="http://schemas.microsoft.com/office/drawing/2014/main" id="{B0F4DA26-997F-D353-5E7E-6375BAB560EE}"/>
              </a:ext>
            </a:extLst>
          </p:cNvPr>
          <p:cNvPicPr>
            <a:picLocks noChangeAspect="1"/>
          </p:cNvPicPr>
          <p:nvPr/>
        </p:nvPicPr>
        <p:blipFill>
          <a:blip r:embed="rId3"/>
          <a:stretch>
            <a:fillRect/>
          </a:stretch>
        </p:blipFill>
        <p:spPr>
          <a:xfrm>
            <a:off x="933809" y="1376269"/>
            <a:ext cx="6776362" cy="4894357"/>
          </a:xfrm>
          <a:prstGeom prst="rect">
            <a:avLst/>
          </a:prstGeom>
        </p:spPr>
      </p:pic>
      <p:sp>
        <p:nvSpPr>
          <p:cNvPr id="6" name="TextBox 10">
            <a:extLst>
              <a:ext uri="{FF2B5EF4-FFF2-40B4-BE49-F238E27FC236}">
                <a16:creationId xmlns:a16="http://schemas.microsoft.com/office/drawing/2014/main" id="{8084DF60-55C0-EFDD-043C-A925E47C5605}"/>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sp>
        <p:nvSpPr>
          <p:cNvPr id="10" name="TextBox 9">
            <a:extLst>
              <a:ext uri="{FF2B5EF4-FFF2-40B4-BE49-F238E27FC236}">
                <a16:creationId xmlns:a16="http://schemas.microsoft.com/office/drawing/2014/main" id="{4522AC82-17D3-B894-F422-C2EBAFABE140}"/>
              </a:ext>
            </a:extLst>
          </p:cNvPr>
          <p:cNvSpPr txBox="1"/>
          <p:nvPr/>
        </p:nvSpPr>
        <p:spPr>
          <a:xfrm>
            <a:off x="2596596" y="1731472"/>
            <a:ext cx="232964" cy="261610"/>
          </a:xfrm>
          <a:prstGeom prst="rect">
            <a:avLst/>
          </a:prstGeom>
          <a:noFill/>
        </p:spPr>
        <p:txBody>
          <a:bodyPr wrap="square">
            <a:spAutoFit/>
          </a:bodyPr>
          <a:lstStyle/>
          <a:p>
            <a:r>
              <a:rPr lang="en-GB" sz="1100" b="0" i="0" dirty="0">
                <a:effectLst/>
                <a:latin typeface="Candara" panose="020E0502030303020204" pitchFamily="34" charset="0"/>
              </a:rPr>
              <a:t>↑</a:t>
            </a:r>
            <a:endParaRPr lang="en-GB" sz="1100" dirty="0"/>
          </a:p>
        </p:txBody>
      </p:sp>
      <p:sp>
        <p:nvSpPr>
          <p:cNvPr id="12" name="TextBox 11">
            <a:extLst>
              <a:ext uri="{FF2B5EF4-FFF2-40B4-BE49-F238E27FC236}">
                <a16:creationId xmlns:a16="http://schemas.microsoft.com/office/drawing/2014/main" id="{C98CAD73-834D-2E33-9438-80FE9187D493}"/>
              </a:ext>
            </a:extLst>
          </p:cNvPr>
          <p:cNvSpPr txBox="1"/>
          <p:nvPr/>
        </p:nvSpPr>
        <p:spPr>
          <a:xfrm>
            <a:off x="3978910" y="1741911"/>
            <a:ext cx="232964" cy="261610"/>
          </a:xfrm>
          <a:prstGeom prst="rect">
            <a:avLst/>
          </a:prstGeom>
          <a:noFill/>
        </p:spPr>
        <p:txBody>
          <a:bodyPr wrap="square">
            <a:spAutoFit/>
          </a:bodyPr>
          <a:lstStyle/>
          <a:p>
            <a:r>
              <a:rPr lang="en-GB" sz="1100" b="0" i="0" dirty="0">
                <a:effectLst/>
                <a:latin typeface="Candara" panose="020E0502030303020204" pitchFamily="34" charset="0"/>
              </a:rPr>
              <a:t>↓</a:t>
            </a:r>
            <a:endParaRPr lang="en-GB" sz="1100" dirty="0"/>
          </a:p>
        </p:txBody>
      </p:sp>
      <p:sp>
        <p:nvSpPr>
          <p:cNvPr id="13" name="TextBox 12">
            <a:extLst>
              <a:ext uri="{FF2B5EF4-FFF2-40B4-BE49-F238E27FC236}">
                <a16:creationId xmlns:a16="http://schemas.microsoft.com/office/drawing/2014/main" id="{42D82D5D-DE12-235A-0807-2B97B5522FD2}"/>
              </a:ext>
            </a:extLst>
          </p:cNvPr>
          <p:cNvSpPr txBox="1"/>
          <p:nvPr/>
        </p:nvSpPr>
        <p:spPr>
          <a:xfrm>
            <a:off x="3271601" y="1737822"/>
            <a:ext cx="232964" cy="261610"/>
          </a:xfrm>
          <a:prstGeom prst="rect">
            <a:avLst/>
          </a:prstGeom>
          <a:noFill/>
        </p:spPr>
        <p:txBody>
          <a:bodyPr wrap="square">
            <a:spAutoFit/>
          </a:bodyPr>
          <a:lstStyle/>
          <a:p>
            <a:r>
              <a:rPr lang="en-GB" sz="1100" b="0" i="0" dirty="0">
                <a:effectLst/>
                <a:latin typeface="Candara" panose="020E0502030303020204" pitchFamily="34" charset="0"/>
              </a:rPr>
              <a:t>↑</a:t>
            </a:r>
            <a:endParaRPr lang="en-GB" sz="1100" dirty="0"/>
          </a:p>
        </p:txBody>
      </p:sp>
      <p:sp>
        <p:nvSpPr>
          <p:cNvPr id="14" name="TextBox 13">
            <a:extLst>
              <a:ext uri="{FF2B5EF4-FFF2-40B4-BE49-F238E27FC236}">
                <a16:creationId xmlns:a16="http://schemas.microsoft.com/office/drawing/2014/main" id="{3EE8DAA3-53C5-D6F0-2585-6A6D40CF741A}"/>
              </a:ext>
            </a:extLst>
          </p:cNvPr>
          <p:cNvSpPr txBox="1"/>
          <p:nvPr/>
        </p:nvSpPr>
        <p:spPr>
          <a:xfrm>
            <a:off x="4435913" y="1748266"/>
            <a:ext cx="232964" cy="261610"/>
          </a:xfrm>
          <a:prstGeom prst="rect">
            <a:avLst/>
          </a:prstGeom>
          <a:noFill/>
        </p:spPr>
        <p:txBody>
          <a:bodyPr wrap="square">
            <a:spAutoFit/>
          </a:bodyPr>
          <a:lstStyle/>
          <a:p>
            <a:r>
              <a:rPr lang="en-GB" sz="1100" b="0" i="0" dirty="0">
                <a:effectLst/>
                <a:latin typeface="Candara" panose="020E0502030303020204" pitchFamily="34" charset="0"/>
              </a:rPr>
              <a:t>↓</a:t>
            </a:r>
            <a:endParaRPr lang="en-GB" sz="1100" dirty="0"/>
          </a:p>
        </p:txBody>
      </p:sp>
      <p:cxnSp>
        <p:nvCxnSpPr>
          <p:cNvPr id="38" name="Straight Connector 37">
            <a:extLst>
              <a:ext uri="{FF2B5EF4-FFF2-40B4-BE49-F238E27FC236}">
                <a16:creationId xmlns:a16="http://schemas.microsoft.com/office/drawing/2014/main" id="{9E1EB311-3632-8FA4-175B-A1E829FDAC03}"/>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2705D9-C875-71B2-3AA3-17C2DEDB5649}"/>
              </a:ext>
            </a:extLst>
          </p:cNvPr>
          <p:cNvCxnSpPr>
            <a:cxnSpLocks/>
            <a:endCxn id="40" idx="4"/>
          </p:cNvCxnSpPr>
          <p:nvPr/>
        </p:nvCxnSpPr>
        <p:spPr>
          <a:xfrm flipH="1">
            <a:off x="11292115" y="1785257"/>
            <a:ext cx="3170" cy="46322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D2490C18-B4B2-10BA-BD15-7A64412ECE4B}"/>
              </a:ext>
            </a:extLst>
          </p:cNvPr>
          <p:cNvSpPr/>
          <p:nvPr/>
        </p:nvSpPr>
        <p:spPr>
          <a:xfrm>
            <a:off x="11176001" y="2016250"/>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Connector 40">
            <a:extLst>
              <a:ext uri="{FF2B5EF4-FFF2-40B4-BE49-F238E27FC236}">
                <a16:creationId xmlns:a16="http://schemas.microsoft.com/office/drawing/2014/main" id="{A01C8CE7-2BAE-536E-6F29-E63DCCF6B2E1}"/>
              </a:ext>
            </a:extLst>
          </p:cNvPr>
          <p:cNvSpPr/>
          <p:nvPr/>
        </p:nvSpPr>
        <p:spPr>
          <a:xfrm>
            <a:off x="11180536" y="3085153"/>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Connector 41">
            <a:extLst>
              <a:ext uri="{FF2B5EF4-FFF2-40B4-BE49-F238E27FC236}">
                <a16:creationId xmlns:a16="http://schemas.microsoft.com/office/drawing/2014/main" id="{7DED1505-8A26-F8D3-CC29-529101DA9EEA}"/>
              </a:ext>
            </a:extLst>
          </p:cNvPr>
          <p:cNvSpPr/>
          <p:nvPr/>
        </p:nvSpPr>
        <p:spPr>
          <a:xfrm>
            <a:off x="11176001" y="2473575"/>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56FC73B6-9AE0-2718-9AA1-E6720CA8222D}"/>
              </a:ext>
            </a:extLst>
          </p:cNvPr>
          <p:cNvSpPr txBox="1"/>
          <p:nvPr/>
        </p:nvSpPr>
        <p:spPr>
          <a:xfrm>
            <a:off x="9392388" y="1978475"/>
            <a:ext cx="1772063" cy="307777"/>
          </a:xfrm>
          <a:prstGeom prst="rect">
            <a:avLst/>
          </a:prstGeom>
          <a:noFill/>
        </p:spPr>
        <p:txBody>
          <a:bodyPr wrap="square">
            <a:spAutoFit/>
          </a:bodyPr>
          <a:lstStyle/>
          <a:p>
            <a:pPr algn="r"/>
            <a:r>
              <a:rPr lang="en-GB" sz="1400" b="1" dirty="0">
                <a:solidFill>
                  <a:schemeClr val="accent2">
                    <a:lumMod val="75000"/>
                  </a:schemeClr>
                </a:solidFill>
                <a:latin typeface="Candara" panose="020E0502030303020204" pitchFamily="34" charset="0"/>
              </a:rPr>
              <a:t>Performance</a:t>
            </a:r>
          </a:p>
        </p:txBody>
      </p:sp>
      <p:sp>
        <p:nvSpPr>
          <p:cNvPr id="51" name="Flowchart: Connector 50">
            <a:extLst>
              <a:ext uri="{FF2B5EF4-FFF2-40B4-BE49-F238E27FC236}">
                <a16:creationId xmlns:a16="http://schemas.microsoft.com/office/drawing/2014/main" id="{5AA6D82E-01ED-7E9B-0D5C-D2D1E4755DAF}"/>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lowchart: Connector 51">
            <a:extLst>
              <a:ext uri="{FF2B5EF4-FFF2-40B4-BE49-F238E27FC236}">
                <a16:creationId xmlns:a16="http://schemas.microsoft.com/office/drawing/2014/main" id="{44C52781-9009-2BFB-3288-B87770274665}"/>
              </a:ext>
            </a:extLst>
          </p:cNvPr>
          <p:cNvSpPr/>
          <p:nvPr/>
        </p:nvSpPr>
        <p:spPr>
          <a:xfrm>
            <a:off x="11262747" y="35271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lowchart: Connector 52">
            <a:extLst>
              <a:ext uri="{FF2B5EF4-FFF2-40B4-BE49-F238E27FC236}">
                <a16:creationId xmlns:a16="http://schemas.microsoft.com/office/drawing/2014/main" id="{BB70B33A-B23C-D331-98D4-5A0A63C77686}"/>
              </a:ext>
            </a:extLst>
          </p:cNvPr>
          <p:cNvSpPr/>
          <p:nvPr/>
        </p:nvSpPr>
        <p:spPr>
          <a:xfrm>
            <a:off x="11262747" y="37494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lowchart: Connector 53">
            <a:extLst>
              <a:ext uri="{FF2B5EF4-FFF2-40B4-BE49-F238E27FC236}">
                <a16:creationId xmlns:a16="http://schemas.microsoft.com/office/drawing/2014/main" id="{95E89B8E-8590-3E48-BD94-C5B52A910E97}"/>
              </a:ext>
            </a:extLst>
          </p:cNvPr>
          <p:cNvSpPr/>
          <p:nvPr/>
        </p:nvSpPr>
        <p:spPr>
          <a:xfrm>
            <a:off x="11262747" y="39780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lowchart: Connector 54">
            <a:extLst>
              <a:ext uri="{FF2B5EF4-FFF2-40B4-BE49-F238E27FC236}">
                <a16:creationId xmlns:a16="http://schemas.microsoft.com/office/drawing/2014/main" id="{8FCED54B-1DF7-B214-C82E-DC7C775D7CC9}"/>
              </a:ext>
            </a:extLst>
          </p:cNvPr>
          <p:cNvSpPr/>
          <p:nvPr/>
        </p:nvSpPr>
        <p:spPr>
          <a:xfrm>
            <a:off x="11262747" y="42066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lowchart: Connector 55">
            <a:extLst>
              <a:ext uri="{FF2B5EF4-FFF2-40B4-BE49-F238E27FC236}">
                <a16:creationId xmlns:a16="http://schemas.microsoft.com/office/drawing/2014/main" id="{8673ABF7-D0CC-961D-D611-922F5C228F27}"/>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lowchart: Connector 56">
            <a:extLst>
              <a:ext uri="{FF2B5EF4-FFF2-40B4-BE49-F238E27FC236}">
                <a16:creationId xmlns:a16="http://schemas.microsoft.com/office/drawing/2014/main" id="{AC4A99E0-656A-8693-57CF-894A07997D0F}"/>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itle 1">
            <a:extLst>
              <a:ext uri="{FF2B5EF4-FFF2-40B4-BE49-F238E27FC236}">
                <a16:creationId xmlns:a16="http://schemas.microsoft.com/office/drawing/2014/main" id="{7ACEB6F4-12FB-53B1-36A6-512349952D0A}"/>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2551343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41D30-1E5C-4E78-7957-7B1379B3E7BF}"/>
              </a:ext>
            </a:extLst>
          </p:cNvPr>
          <p:cNvSpPr>
            <a:spLocks noGrp="1"/>
          </p:cNvSpPr>
          <p:nvPr>
            <p:ph type="sldNum" sz="quarter" idx="12"/>
          </p:nvPr>
        </p:nvSpPr>
        <p:spPr/>
        <p:txBody>
          <a:bodyPr/>
          <a:lstStyle/>
          <a:p>
            <a:fld id="{AABFF9DA-2577-3447-9DFE-17137E505E19}" type="slidenum">
              <a:rPr lang="en-US" smtClean="0"/>
              <a:t>18</a:t>
            </a:fld>
            <a:endParaRPr lang="en-US"/>
          </a:p>
        </p:txBody>
      </p:sp>
      <p:pic>
        <p:nvPicPr>
          <p:cNvPr id="4" name="Picture 3">
            <a:extLst>
              <a:ext uri="{FF2B5EF4-FFF2-40B4-BE49-F238E27FC236}">
                <a16:creationId xmlns:a16="http://schemas.microsoft.com/office/drawing/2014/main" id="{3691F5D8-EF72-7446-8D88-AA2C2F5B0DF7}"/>
              </a:ext>
            </a:extLst>
          </p:cNvPr>
          <p:cNvPicPr>
            <a:picLocks noChangeAspect="1"/>
          </p:cNvPicPr>
          <p:nvPr/>
        </p:nvPicPr>
        <p:blipFill>
          <a:blip r:embed="rId3"/>
          <a:stretch>
            <a:fillRect/>
          </a:stretch>
        </p:blipFill>
        <p:spPr>
          <a:xfrm>
            <a:off x="2765289" y="1224601"/>
            <a:ext cx="5856406" cy="5131750"/>
          </a:xfrm>
          <a:prstGeom prst="rect">
            <a:avLst/>
          </a:prstGeom>
        </p:spPr>
      </p:pic>
      <p:pic>
        <p:nvPicPr>
          <p:cNvPr id="5" name="Picture 4">
            <a:extLst>
              <a:ext uri="{FF2B5EF4-FFF2-40B4-BE49-F238E27FC236}">
                <a16:creationId xmlns:a16="http://schemas.microsoft.com/office/drawing/2014/main" id="{F66851D7-4E5D-8744-B783-A88F38EFAE44}"/>
              </a:ext>
            </a:extLst>
          </p:cNvPr>
          <p:cNvPicPr>
            <a:picLocks noChangeAspect="1"/>
          </p:cNvPicPr>
          <p:nvPr/>
        </p:nvPicPr>
        <p:blipFill>
          <a:blip r:embed="rId4"/>
          <a:stretch>
            <a:fillRect/>
          </a:stretch>
        </p:blipFill>
        <p:spPr>
          <a:xfrm>
            <a:off x="537692" y="1481677"/>
            <a:ext cx="2175918" cy="1632856"/>
          </a:xfrm>
          <a:prstGeom prst="rect">
            <a:avLst/>
          </a:prstGeom>
        </p:spPr>
      </p:pic>
      <p:sp>
        <p:nvSpPr>
          <p:cNvPr id="18" name="TextBox 10">
            <a:extLst>
              <a:ext uri="{FF2B5EF4-FFF2-40B4-BE49-F238E27FC236}">
                <a16:creationId xmlns:a16="http://schemas.microsoft.com/office/drawing/2014/main" id="{DB6ED944-3571-8324-EE01-BEC5CA0CB32F}"/>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O.  Stiff– </a:t>
            </a:r>
            <a:r>
              <a:rPr lang="en-US" sz="1050" i="1" dirty="0">
                <a:latin typeface="Candara" panose="020E0502030303020204" pitchFamily="34" charset="0"/>
              </a:rPr>
              <a:t>Patient similarity retrieval based on laboratory data cluster analysis and visualization – M.Sc. thesis </a:t>
            </a:r>
            <a:r>
              <a:rPr lang="en-US" sz="1050" dirty="0">
                <a:latin typeface="Candara" panose="020E0502030303020204" pitchFamily="34" charset="0"/>
              </a:rPr>
              <a:t>(2022)</a:t>
            </a:r>
          </a:p>
          <a:p>
            <a:endParaRPr lang="en-US" sz="1050" dirty="0">
              <a:latin typeface="Candara" panose="020E0502030303020204" pitchFamily="34" charset="0"/>
            </a:endParaRPr>
          </a:p>
        </p:txBody>
      </p:sp>
      <p:cxnSp>
        <p:nvCxnSpPr>
          <p:cNvPr id="42" name="Straight Connector 41">
            <a:extLst>
              <a:ext uri="{FF2B5EF4-FFF2-40B4-BE49-F238E27FC236}">
                <a16:creationId xmlns:a16="http://schemas.microsoft.com/office/drawing/2014/main" id="{C326AD01-F44E-CF5A-E186-037E41938FE5}"/>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0180D39-D05E-F4BB-3899-7598E0A11592}"/>
              </a:ext>
            </a:extLst>
          </p:cNvPr>
          <p:cNvCxnSpPr>
            <a:cxnSpLocks/>
            <a:endCxn id="46" idx="4"/>
          </p:cNvCxnSpPr>
          <p:nvPr/>
        </p:nvCxnSpPr>
        <p:spPr>
          <a:xfrm flipH="1">
            <a:off x="11292115" y="1785257"/>
            <a:ext cx="3170" cy="92054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Flowchart: Connector 43">
            <a:extLst>
              <a:ext uri="{FF2B5EF4-FFF2-40B4-BE49-F238E27FC236}">
                <a16:creationId xmlns:a16="http://schemas.microsoft.com/office/drawing/2014/main" id="{AE2ED2BA-80E0-1DA3-8D3F-845102B4630A}"/>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lowchart: Connector 44">
            <a:extLst>
              <a:ext uri="{FF2B5EF4-FFF2-40B4-BE49-F238E27FC236}">
                <a16:creationId xmlns:a16="http://schemas.microsoft.com/office/drawing/2014/main" id="{6A96CF4E-65A6-B9EA-6DAC-22C0CBA79FD5}"/>
              </a:ext>
            </a:extLst>
          </p:cNvPr>
          <p:cNvSpPr/>
          <p:nvPr/>
        </p:nvSpPr>
        <p:spPr>
          <a:xfrm>
            <a:off x="11180536" y="3085153"/>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Connector 45">
            <a:extLst>
              <a:ext uri="{FF2B5EF4-FFF2-40B4-BE49-F238E27FC236}">
                <a16:creationId xmlns:a16="http://schemas.microsoft.com/office/drawing/2014/main" id="{7F89F909-8326-05B2-8358-C30C243C5C67}"/>
              </a:ext>
            </a:extLst>
          </p:cNvPr>
          <p:cNvSpPr/>
          <p:nvPr/>
        </p:nvSpPr>
        <p:spPr>
          <a:xfrm>
            <a:off x="11176001" y="2473575"/>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4D879A6F-EA5C-84E0-504C-604D09BB7D8B}"/>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48" name="TextBox 47">
            <a:extLst>
              <a:ext uri="{FF2B5EF4-FFF2-40B4-BE49-F238E27FC236}">
                <a16:creationId xmlns:a16="http://schemas.microsoft.com/office/drawing/2014/main" id="{BB847A54-6AB1-F83B-1A7A-89B844D9BB1C}"/>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55" name="Flowchart: Connector 54">
            <a:extLst>
              <a:ext uri="{FF2B5EF4-FFF2-40B4-BE49-F238E27FC236}">
                <a16:creationId xmlns:a16="http://schemas.microsoft.com/office/drawing/2014/main" id="{B2D227C2-4636-147E-C536-038C659C1968}"/>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lowchart: Connector 55">
            <a:extLst>
              <a:ext uri="{FF2B5EF4-FFF2-40B4-BE49-F238E27FC236}">
                <a16:creationId xmlns:a16="http://schemas.microsoft.com/office/drawing/2014/main" id="{99FF52CB-E489-7EBA-E6A6-395FBCD46616}"/>
              </a:ext>
            </a:extLst>
          </p:cNvPr>
          <p:cNvSpPr/>
          <p:nvPr/>
        </p:nvSpPr>
        <p:spPr>
          <a:xfrm>
            <a:off x="11262747" y="35271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lowchart: Connector 56">
            <a:extLst>
              <a:ext uri="{FF2B5EF4-FFF2-40B4-BE49-F238E27FC236}">
                <a16:creationId xmlns:a16="http://schemas.microsoft.com/office/drawing/2014/main" id="{091F5F69-5CA8-5A2E-53F4-01FFA07C8722}"/>
              </a:ext>
            </a:extLst>
          </p:cNvPr>
          <p:cNvSpPr/>
          <p:nvPr/>
        </p:nvSpPr>
        <p:spPr>
          <a:xfrm>
            <a:off x="11262747" y="37494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lowchart: Connector 57">
            <a:extLst>
              <a:ext uri="{FF2B5EF4-FFF2-40B4-BE49-F238E27FC236}">
                <a16:creationId xmlns:a16="http://schemas.microsoft.com/office/drawing/2014/main" id="{DE788B7A-86E9-D706-0EA6-52229460745F}"/>
              </a:ext>
            </a:extLst>
          </p:cNvPr>
          <p:cNvSpPr/>
          <p:nvPr/>
        </p:nvSpPr>
        <p:spPr>
          <a:xfrm>
            <a:off x="11262747" y="39780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lowchart: Connector 58">
            <a:extLst>
              <a:ext uri="{FF2B5EF4-FFF2-40B4-BE49-F238E27FC236}">
                <a16:creationId xmlns:a16="http://schemas.microsoft.com/office/drawing/2014/main" id="{BC1098A9-7CB5-57E8-0C5F-17579E45B89C}"/>
              </a:ext>
            </a:extLst>
          </p:cNvPr>
          <p:cNvSpPr/>
          <p:nvPr/>
        </p:nvSpPr>
        <p:spPr>
          <a:xfrm>
            <a:off x="11262747" y="42066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Flowchart: Connector 59">
            <a:extLst>
              <a:ext uri="{FF2B5EF4-FFF2-40B4-BE49-F238E27FC236}">
                <a16:creationId xmlns:a16="http://schemas.microsoft.com/office/drawing/2014/main" id="{3C45BFE3-9BB4-86AA-8E59-F7F7B5985659}"/>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lowchart: Connector 60">
            <a:extLst>
              <a:ext uri="{FF2B5EF4-FFF2-40B4-BE49-F238E27FC236}">
                <a16:creationId xmlns:a16="http://schemas.microsoft.com/office/drawing/2014/main" id="{9CD03E16-B9CF-1AA0-94FB-23A44C1273B1}"/>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itle 1">
            <a:extLst>
              <a:ext uri="{FF2B5EF4-FFF2-40B4-BE49-F238E27FC236}">
                <a16:creationId xmlns:a16="http://schemas.microsoft.com/office/drawing/2014/main" id="{A82E4110-F5DD-94CD-661A-2D8F8571F89D}"/>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2366884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icture 195">
            <a:extLst>
              <a:ext uri="{FF2B5EF4-FFF2-40B4-BE49-F238E27FC236}">
                <a16:creationId xmlns:a16="http://schemas.microsoft.com/office/drawing/2014/main" id="{A9036ACA-25FF-EC97-06F9-06DFDC4D5583}"/>
              </a:ext>
            </a:extLst>
          </p:cNvPr>
          <p:cNvPicPr>
            <a:picLocks noChangeAspect="1"/>
          </p:cNvPicPr>
          <p:nvPr/>
        </p:nvPicPr>
        <p:blipFill>
          <a:blip r:embed="rId3"/>
          <a:stretch>
            <a:fillRect/>
          </a:stretch>
        </p:blipFill>
        <p:spPr>
          <a:xfrm>
            <a:off x="4289781" y="2297037"/>
            <a:ext cx="62145" cy="161190"/>
          </a:xfrm>
          <a:prstGeom prst="rect">
            <a:avLst/>
          </a:prstGeom>
        </p:spPr>
      </p:pic>
      <p:pic>
        <p:nvPicPr>
          <p:cNvPr id="198" name="Picture 197">
            <a:extLst>
              <a:ext uri="{FF2B5EF4-FFF2-40B4-BE49-F238E27FC236}">
                <a16:creationId xmlns:a16="http://schemas.microsoft.com/office/drawing/2014/main" id="{D8213B22-133D-0D7A-9A96-F2BFF77C7CBE}"/>
              </a:ext>
            </a:extLst>
          </p:cNvPr>
          <p:cNvPicPr>
            <a:picLocks noChangeAspect="1"/>
          </p:cNvPicPr>
          <p:nvPr/>
        </p:nvPicPr>
        <p:blipFill>
          <a:blip r:embed="rId3"/>
          <a:stretch>
            <a:fillRect/>
          </a:stretch>
        </p:blipFill>
        <p:spPr>
          <a:xfrm>
            <a:off x="4063258" y="2335508"/>
            <a:ext cx="62145" cy="161190"/>
          </a:xfrm>
          <a:prstGeom prst="rect">
            <a:avLst/>
          </a:prstGeom>
        </p:spPr>
      </p:pic>
      <p:pic>
        <p:nvPicPr>
          <p:cNvPr id="186" name="Picture 185">
            <a:extLst>
              <a:ext uri="{FF2B5EF4-FFF2-40B4-BE49-F238E27FC236}">
                <a16:creationId xmlns:a16="http://schemas.microsoft.com/office/drawing/2014/main" id="{66956CBD-60FD-96DB-9508-A799FCC1DA3C}"/>
              </a:ext>
            </a:extLst>
          </p:cNvPr>
          <p:cNvPicPr>
            <a:picLocks noChangeAspect="1"/>
          </p:cNvPicPr>
          <p:nvPr/>
        </p:nvPicPr>
        <p:blipFill>
          <a:blip r:embed="rId4"/>
          <a:stretch>
            <a:fillRect/>
          </a:stretch>
        </p:blipFill>
        <p:spPr>
          <a:xfrm>
            <a:off x="4320692" y="2559892"/>
            <a:ext cx="181094" cy="344376"/>
          </a:xfrm>
          <a:prstGeom prst="rect">
            <a:avLst/>
          </a:prstGeom>
        </p:spPr>
      </p:pic>
      <p:sp>
        <p:nvSpPr>
          <p:cNvPr id="3" name="Slide Number Placeholder 2">
            <a:extLst>
              <a:ext uri="{FF2B5EF4-FFF2-40B4-BE49-F238E27FC236}">
                <a16:creationId xmlns:a16="http://schemas.microsoft.com/office/drawing/2014/main" id="{1A041F21-F7CF-3C56-31D5-9A18A01CC9AC}"/>
              </a:ext>
            </a:extLst>
          </p:cNvPr>
          <p:cNvSpPr>
            <a:spLocks noGrp="1"/>
          </p:cNvSpPr>
          <p:nvPr>
            <p:ph type="sldNum" sz="quarter" idx="12"/>
          </p:nvPr>
        </p:nvSpPr>
        <p:spPr/>
        <p:txBody>
          <a:bodyPr/>
          <a:lstStyle/>
          <a:p>
            <a:fld id="{AABFF9DA-2577-3447-9DFE-17137E505E19}" type="slidenum">
              <a:rPr lang="en-US" smtClean="0"/>
              <a:t>19</a:t>
            </a:fld>
            <a:endParaRPr lang="en-US" dirty="0"/>
          </a:p>
        </p:txBody>
      </p:sp>
      <p:sp>
        <p:nvSpPr>
          <p:cNvPr id="19" name="TextBox 10">
            <a:extLst>
              <a:ext uri="{FF2B5EF4-FFF2-40B4-BE49-F238E27FC236}">
                <a16:creationId xmlns:a16="http://schemas.microsoft.com/office/drawing/2014/main" id="{A90E6458-C46A-CA66-15ED-6BD09431614C}"/>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cxnSp>
        <p:nvCxnSpPr>
          <p:cNvPr id="20" name="Straight Connector 19">
            <a:extLst>
              <a:ext uri="{FF2B5EF4-FFF2-40B4-BE49-F238E27FC236}">
                <a16:creationId xmlns:a16="http://schemas.microsoft.com/office/drawing/2014/main" id="{09841966-926A-CB31-B7B9-5E03698C6B42}"/>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E0B45D5-D32C-D99F-86C6-A36F73E043F8}"/>
              </a:ext>
            </a:extLst>
          </p:cNvPr>
          <p:cNvCxnSpPr>
            <a:cxnSpLocks/>
            <a:endCxn id="23" idx="4"/>
          </p:cNvCxnSpPr>
          <p:nvPr/>
        </p:nvCxnSpPr>
        <p:spPr>
          <a:xfrm>
            <a:off x="11295285" y="1785257"/>
            <a:ext cx="1365" cy="153212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Flowchart: Connector 21">
            <a:extLst>
              <a:ext uri="{FF2B5EF4-FFF2-40B4-BE49-F238E27FC236}">
                <a16:creationId xmlns:a16="http://schemas.microsoft.com/office/drawing/2014/main" id="{378AA2BF-7470-EF5B-9C4F-DF5C7F4A155E}"/>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Connector 22">
            <a:extLst>
              <a:ext uri="{FF2B5EF4-FFF2-40B4-BE49-F238E27FC236}">
                <a16:creationId xmlns:a16="http://schemas.microsoft.com/office/drawing/2014/main" id="{7BA7B906-AA1E-8688-F832-14440DF629B6}"/>
              </a:ext>
            </a:extLst>
          </p:cNvPr>
          <p:cNvSpPr/>
          <p:nvPr/>
        </p:nvSpPr>
        <p:spPr>
          <a:xfrm>
            <a:off x="11180536" y="3085153"/>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Connector 23">
            <a:extLst>
              <a:ext uri="{FF2B5EF4-FFF2-40B4-BE49-F238E27FC236}">
                <a16:creationId xmlns:a16="http://schemas.microsoft.com/office/drawing/2014/main" id="{46BF26DF-A5FE-C160-5FF8-DAB0F46A6BF4}"/>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A51677E-A652-3FC0-F718-6032C056BB10}"/>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27" name="TextBox 26">
            <a:extLst>
              <a:ext uri="{FF2B5EF4-FFF2-40B4-BE49-F238E27FC236}">
                <a16:creationId xmlns:a16="http://schemas.microsoft.com/office/drawing/2014/main" id="{EF400A05-7BF4-30BB-1ACB-E7545C07ED66}"/>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29" name="TextBox 28">
            <a:extLst>
              <a:ext uri="{FF2B5EF4-FFF2-40B4-BE49-F238E27FC236}">
                <a16:creationId xmlns:a16="http://schemas.microsoft.com/office/drawing/2014/main" id="{3A9A6EA6-C9C0-A65B-9834-54DC96110B89}"/>
              </a:ext>
            </a:extLst>
          </p:cNvPr>
          <p:cNvSpPr txBox="1"/>
          <p:nvPr/>
        </p:nvSpPr>
        <p:spPr>
          <a:xfrm>
            <a:off x="9392386" y="3045268"/>
            <a:ext cx="1772063" cy="307777"/>
          </a:xfrm>
          <a:prstGeom prst="rect">
            <a:avLst/>
          </a:prstGeom>
          <a:noFill/>
        </p:spPr>
        <p:txBody>
          <a:bodyPr wrap="square">
            <a:spAutoFit/>
          </a:bodyPr>
          <a:lstStyle/>
          <a:p>
            <a:pPr algn="r"/>
            <a:r>
              <a:rPr lang="en-GB" sz="1400" b="1" dirty="0">
                <a:solidFill>
                  <a:schemeClr val="accent2">
                    <a:lumMod val="75000"/>
                  </a:schemeClr>
                </a:solidFill>
                <a:latin typeface="Candara" panose="020E0502030303020204" pitchFamily="34" charset="0"/>
              </a:rPr>
              <a:t>Further analysis</a:t>
            </a:r>
          </a:p>
        </p:txBody>
      </p:sp>
      <p:sp>
        <p:nvSpPr>
          <p:cNvPr id="35" name="Flowchart: Connector 34">
            <a:extLst>
              <a:ext uri="{FF2B5EF4-FFF2-40B4-BE49-F238E27FC236}">
                <a16:creationId xmlns:a16="http://schemas.microsoft.com/office/drawing/2014/main" id="{2638D13D-F7A9-614E-924D-5CC629DE84E4}"/>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lowchart: Connector 36">
            <a:extLst>
              <a:ext uri="{FF2B5EF4-FFF2-40B4-BE49-F238E27FC236}">
                <a16:creationId xmlns:a16="http://schemas.microsoft.com/office/drawing/2014/main" id="{1B734C98-D7FC-47CC-D95B-BBA015A85254}"/>
              </a:ext>
            </a:extLst>
          </p:cNvPr>
          <p:cNvSpPr/>
          <p:nvPr/>
        </p:nvSpPr>
        <p:spPr>
          <a:xfrm>
            <a:off x="11262747" y="35271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Connector 37">
            <a:extLst>
              <a:ext uri="{FF2B5EF4-FFF2-40B4-BE49-F238E27FC236}">
                <a16:creationId xmlns:a16="http://schemas.microsoft.com/office/drawing/2014/main" id="{D88D335A-477A-8C3F-8827-407747E0D982}"/>
              </a:ext>
            </a:extLst>
          </p:cNvPr>
          <p:cNvSpPr/>
          <p:nvPr/>
        </p:nvSpPr>
        <p:spPr>
          <a:xfrm>
            <a:off x="11262747" y="37494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Connector 38">
            <a:extLst>
              <a:ext uri="{FF2B5EF4-FFF2-40B4-BE49-F238E27FC236}">
                <a16:creationId xmlns:a16="http://schemas.microsoft.com/office/drawing/2014/main" id="{511454F5-01C2-628C-84BC-D5D52C262D00}"/>
              </a:ext>
            </a:extLst>
          </p:cNvPr>
          <p:cNvSpPr/>
          <p:nvPr/>
        </p:nvSpPr>
        <p:spPr>
          <a:xfrm>
            <a:off x="11262747" y="39780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Connector 39">
            <a:extLst>
              <a:ext uri="{FF2B5EF4-FFF2-40B4-BE49-F238E27FC236}">
                <a16:creationId xmlns:a16="http://schemas.microsoft.com/office/drawing/2014/main" id="{61DBC7BC-FA52-DAE1-F33F-013710F891D9}"/>
              </a:ext>
            </a:extLst>
          </p:cNvPr>
          <p:cNvSpPr/>
          <p:nvPr/>
        </p:nvSpPr>
        <p:spPr>
          <a:xfrm>
            <a:off x="11262747" y="42066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Connector 40">
            <a:extLst>
              <a:ext uri="{FF2B5EF4-FFF2-40B4-BE49-F238E27FC236}">
                <a16:creationId xmlns:a16="http://schemas.microsoft.com/office/drawing/2014/main" id="{E134D227-DB8C-710B-DA7E-0414A33B7738}"/>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Connector 42">
            <a:extLst>
              <a:ext uri="{FF2B5EF4-FFF2-40B4-BE49-F238E27FC236}">
                <a16:creationId xmlns:a16="http://schemas.microsoft.com/office/drawing/2014/main" id="{1ECABF19-A8CF-06C0-C230-B33042B827D3}"/>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itle 1">
            <a:extLst>
              <a:ext uri="{FF2B5EF4-FFF2-40B4-BE49-F238E27FC236}">
                <a16:creationId xmlns:a16="http://schemas.microsoft.com/office/drawing/2014/main" id="{1CC87432-19D6-AE6A-87DB-A974F4AEF139}"/>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pic>
        <p:nvPicPr>
          <p:cNvPr id="53" name="Picture 52">
            <a:extLst>
              <a:ext uri="{FF2B5EF4-FFF2-40B4-BE49-F238E27FC236}">
                <a16:creationId xmlns:a16="http://schemas.microsoft.com/office/drawing/2014/main" id="{47D22379-E2E7-A4B8-D4AC-7977344B15EF}"/>
              </a:ext>
            </a:extLst>
          </p:cNvPr>
          <p:cNvPicPr>
            <a:picLocks noChangeAspect="1"/>
          </p:cNvPicPr>
          <p:nvPr/>
        </p:nvPicPr>
        <p:blipFill>
          <a:blip r:embed="rId5"/>
          <a:stretch>
            <a:fillRect/>
          </a:stretch>
        </p:blipFill>
        <p:spPr>
          <a:xfrm>
            <a:off x="646200" y="2918460"/>
            <a:ext cx="333375" cy="623734"/>
          </a:xfrm>
          <a:prstGeom prst="rect">
            <a:avLst/>
          </a:prstGeom>
        </p:spPr>
      </p:pic>
      <p:pic>
        <p:nvPicPr>
          <p:cNvPr id="57" name="Picture 56">
            <a:extLst>
              <a:ext uri="{FF2B5EF4-FFF2-40B4-BE49-F238E27FC236}">
                <a16:creationId xmlns:a16="http://schemas.microsoft.com/office/drawing/2014/main" id="{CAE61804-6E65-8D3C-D3B3-83049A240F3A}"/>
              </a:ext>
            </a:extLst>
          </p:cNvPr>
          <p:cNvPicPr>
            <a:picLocks noChangeAspect="1"/>
          </p:cNvPicPr>
          <p:nvPr/>
        </p:nvPicPr>
        <p:blipFill>
          <a:blip r:embed="rId6"/>
          <a:stretch>
            <a:fillRect/>
          </a:stretch>
        </p:blipFill>
        <p:spPr>
          <a:xfrm>
            <a:off x="3232412" y="4773500"/>
            <a:ext cx="178453" cy="392597"/>
          </a:xfrm>
          <a:prstGeom prst="rect">
            <a:avLst/>
          </a:prstGeom>
        </p:spPr>
      </p:pic>
      <p:pic>
        <p:nvPicPr>
          <p:cNvPr id="63" name="Picture 62">
            <a:extLst>
              <a:ext uri="{FF2B5EF4-FFF2-40B4-BE49-F238E27FC236}">
                <a16:creationId xmlns:a16="http://schemas.microsoft.com/office/drawing/2014/main" id="{33B19440-771F-65BE-E171-F6D44C9B787F}"/>
              </a:ext>
            </a:extLst>
          </p:cNvPr>
          <p:cNvPicPr>
            <a:picLocks noChangeAspect="1"/>
          </p:cNvPicPr>
          <p:nvPr/>
        </p:nvPicPr>
        <p:blipFill>
          <a:blip r:embed="rId7"/>
          <a:stretch>
            <a:fillRect/>
          </a:stretch>
        </p:blipFill>
        <p:spPr>
          <a:xfrm>
            <a:off x="995844" y="3122151"/>
            <a:ext cx="333375" cy="688258"/>
          </a:xfrm>
          <a:prstGeom prst="rect">
            <a:avLst/>
          </a:prstGeom>
        </p:spPr>
      </p:pic>
      <p:pic>
        <p:nvPicPr>
          <p:cNvPr id="65" name="Picture 64">
            <a:extLst>
              <a:ext uri="{FF2B5EF4-FFF2-40B4-BE49-F238E27FC236}">
                <a16:creationId xmlns:a16="http://schemas.microsoft.com/office/drawing/2014/main" id="{B958DD8A-DAB9-D140-D27E-4CC43FCBD452}"/>
              </a:ext>
            </a:extLst>
          </p:cNvPr>
          <p:cNvPicPr>
            <a:picLocks noChangeAspect="1"/>
          </p:cNvPicPr>
          <p:nvPr/>
        </p:nvPicPr>
        <p:blipFill>
          <a:blip r:embed="rId8"/>
          <a:stretch>
            <a:fillRect/>
          </a:stretch>
        </p:blipFill>
        <p:spPr>
          <a:xfrm>
            <a:off x="2592443" y="4178022"/>
            <a:ext cx="304801" cy="588938"/>
          </a:xfrm>
          <a:prstGeom prst="rect">
            <a:avLst/>
          </a:prstGeom>
        </p:spPr>
      </p:pic>
      <p:pic>
        <p:nvPicPr>
          <p:cNvPr id="67" name="Picture 66">
            <a:extLst>
              <a:ext uri="{FF2B5EF4-FFF2-40B4-BE49-F238E27FC236}">
                <a16:creationId xmlns:a16="http://schemas.microsoft.com/office/drawing/2014/main" id="{D3223836-A984-B8E5-C660-BB7963FAA973}"/>
              </a:ext>
            </a:extLst>
          </p:cNvPr>
          <p:cNvPicPr>
            <a:picLocks noChangeAspect="1"/>
          </p:cNvPicPr>
          <p:nvPr/>
        </p:nvPicPr>
        <p:blipFill>
          <a:blip r:embed="rId9"/>
          <a:stretch>
            <a:fillRect/>
          </a:stretch>
        </p:blipFill>
        <p:spPr>
          <a:xfrm>
            <a:off x="962466" y="1959133"/>
            <a:ext cx="388078" cy="776156"/>
          </a:xfrm>
          <a:prstGeom prst="rect">
            <a:avLst/>
          </a:prstGeom>
        </p:spPr>
      </p:pic>
      <p:pic>
        <p:nvPicPr>
          <p:cNvPr id="73" name="Picture 72">
            <a:extLst>
              <a:ext uri="{FF2B5EF4-FFF2-40B4-BE49-F238E27FC236}">
                <a16:creationId xmlns:a16="http://schemas.microsoft.com/office/drawing/2014/main" id="{F0E9FBFC-E665-52C9-EFC2-1CDB95ED4EE3}"/>
              </a:ext>
            </a:extLst>
          </p:cNvPr>
          <p:cNvPicPr>
            <a:picLocks noChangeAspect="1"/>
          </p:cNvPicPr>
          <p:nvPr/>
        </p:nvPicPr>
        <p:blipFill>
          <a:blip r:embed="rId3"/>
          <a:stretch>
            <a:fillRect/>
          </a:stretch>
        </p:blipFill>
        <p:spPr>
          <a:xfrm>
            <a:off x="2640161" y="3594790"/>
            <a:ext cx="194019" cy="503237"/>
          </a:xfrm>
          <a:prstGeom prst="rect">
            <a:avLst/>
          </a:prstGeom>
        </p:spPr>
      </p:pic>
      <p:pic>
        <p:nvPicPr>
          <p:cNvPr id="77" name="Picture 76">
            <a:extLst>
              <a:ext uri="{FF2B5EF4-FFF2-40B4-BE49-F238E27FC236}">
                <a16:creationId xmlns:a16="http://schemas.microsoft.com/office/drawing/2014/main" id="{CE240B26-77B9-8548-CB68-D55A65350F05}"/>
              </a:ext>
            </a:extLst>
          </p:cNvPr>
          <p:cNvPicPr>
            <a:picLocks noChangeAspect="1"/>
          </p:cNvPicPr>
          <p:nvPr/>
        </p:nvPicPr>
        <p:blipFill>
          <a:blip r:embed="rId10"/>
          <a:stretch>
            <a:fillRect/>
          </a:stretch>
        </p:blipFill>
        <p:spPr>
          <a:xfrm>
            <a:off x="1410126" y="1976969"/>
            <a:ext cx="364271" cy="740485"/>
          </a:xfrm>
          <a:prstGeom prst="rect">
            <a:avLst/>
          </a:prstGeom>
        </p:spPr>
      </p:pic>
      <p:pic>
        <p:nvPicPr>
          <p:cNvPr id="87" name="Picture 86">
            <a:extLst>
              <a:ext uri="{FF2B5EF4-FFF2-40B4-BE49-F238E27FC236}">
                <a16:creationId xmlns:a16="http://schemas.microsoft.com/office/drawing/2014/main" id="{94A00DB1-9FA8-71F9-35C6-87AA4044C9D0}"/>
              </a:ext>
            </a:extLst>
          </p:cNvPr>
          <p:cNvPicPr>
            <a:picLocks noChangeAspect="1"/>
          </p:cNvPicPr>
          <p:nvPr/>
        </p:nvPicPr>
        <p:blipFill>
          <a:blip r:embed="rId11"/>
          <a:stretch>
            <a:fillRect/>
          </a:stretch>
        </p:blipFill>
        <p:spPr>
          <a:xfrm>
            <a:off x="846061" y="3977151"/>
            <a:ext cx="240734" cy="590893"/>
          </a:xfrm>
          <a:prstGeom prst="rect">
            <a:avLst/>
          </a:prstGeom>
        </p:spPr>
      </p:pic>
      <p:pic>
        <p:nvPicPr>
          <p:cNvPr id="88" name="Picture 87">
            <a:extLst>
              <a:ext uri="{FF2B5EF4-FFF2-40B4-BE49-F238E27FC236}">
                <a16:creationId xmlns:a16="http://schemas.microsoft.com/office/drawing/2014/main" id="{B6FE5580-EA70-38DB-DBF9-AE59643D96C5}"/>
              </a:ext>
            </a:extLst>
          </p:cNvPr>
          <p:cNvPicPr>
            <a:picLocks noChangeAspect="1"/>
          </p:cNvPicPr>
          <p:nvPr/>
        </p:nvPicPr>
        <p:blipFill>
          <a:blip r:embed="rId11"/>
          <a:stretch>
            <a:fillRect/>
          </a:stretch>
        </p:blipFill>
        <p:spPr>
          <a:xfrm>
            <a:off x="1256397" y="3832681"/>
            <a:ext cx="240734" cy="590893"/>
          </a:xfrm>
          <a:prstGeom prst="rect">
            <a:avLst/>
          </a:prstGeom>
        </p:spPr>
      </p:pic>
      <p:pic>
        <p:nvPicPr>
          <p:cNvPr id="89" name="Picture 88">
            <a:extLst>
              <a:ext uri="{FF2B5EF4-FFF2-40B4-BE49-F238E27FC236}">
                <a16:creationId xmlns:a16="http://schemas.microsoft.com/office/drawing/2014/main" id="{C7FFC67C-6482-B0FF-D8B9-F9A95E4437D4}"/>
              </a:ext>
            </a:extLst>
          </p:cNvPr>
          <p:cNvPicPr>
            <a:picLocks noChangeAspect="1"/>
          </p:cNvPicPr>
          <p:nvPr/>
        </p:nvPicPr>
        <p:blipFill>
          <a:blip r:embed="rId11"/>
          <a:stretch>
            <a:fillRect/>
          </a:stretch>
        </p:blipFill>
        <p:spPr>
          <a:xfrm>
            <a:off x="1600176" y="3484811"/>
            <a:ext cx="240734" cy="590893"/>
          </a:xfrm>
          <a:prstGeom prst="rect">
            <a:avLst/>
          </a:prstGeom>
        </p:spPr>
      </p:pic>
      <p:pic>
        <p:nvPicPr>
          <p:cNvPr id="90" name="Picture 89">
            <a:extLst>
              <a:ext uri="{FF2B5EF4-FFF2-40B4-BE49-F238E27FC236}">
                <a16:creationId xmlns:a16="http://schemas.microsoft.com/office/drawing/2014/main" id="{CA4906CD-7A5A-5412-F2F0-14B3AD07FA66}"/>
              </a:ext>
            </a:extLst>
          </p:cNvPr>
          <p:cNvPicPr>
            <a:picLocks noChangeAspect="1"/>
          </p:cNvPicPr>
          <p:nvPr/>
        </p:nvPicPr>
        <p:blipFill>
          <a:blip r:embed="rId11"/>
          <a:stretch>
            <a:fillRect/>
          </a:stretch>
        </p:blipFill>
        <p:spPr>
          <a:xfrm>
            <a:off x="1703469" y="4065391"/>
            <a:ext cx="240734" cy="590893"/>
          </a:xfrm>
          <a:prstGeom prst="rect">
            <a:avLst/>
          </a:prstGeom>
        </p:spPr>
      </p:pic>
      <p:pic>
        <p:nvPicPr>
          <p:cNvPr id="91" name="Picture 90">
            <a:extLst>
              <a:ext uri="{FF2B5EF4-FFF2-40B4-BE49-F238E27FC236}">
                <a16:creationId xmlns:a16="http://schemas.microsoft.com/office/drawing/2014/main" id="{BFFBFE07-F449-0211-BC22-3CCCDEDEA979}"/>
              </a:ext>
            </a:extLst>
          </p:cNvPr>
          <p:cNvPicPr>
            <a:picLocks noChangeAspect="1"/>
          </p:cNvPicPr>
          <p:nvPr/>
        </p:nvPicPr>
        <p:blipFill>
          <a:blip r:embed="rId11"/>
          <a:stretch>
            <a:fillRect/>
          </a:stretch>
        </p:blipFill>
        <p:spPr>
          <a:xfrm>
            <a:off x="2088218" y="3528033"/>
            <a:ext cx="240734" cy="590893"/>
          </a:xfrm>
          <a:prstGeom prst="rect">
            <a:avLst/>
          </a:prstGeom>
        </p:spPr>
      </p:pic>
      <p:pic>
        <p:nvPicPr>
          <p:cNvPr id="92" name="Picture 91">
            <a:extLst>
              <a:ext uri="{FF2B5EF4-FFF2-40B4-BE49-F238E27FC236}">
                <a16:creationId xmlns:a16="http://schemas.microsoft.com/office/drawing/2014/main" id="{F8F6A9BC-B842-C611-7CB6-DA1E0734B195}"/>
              </a:ext>
            </a:extLst>
          </p:cNvPr>
          <p:cNvPicPr>
            <a:picLocks noChangeAspect="1"/>
          </p:cNvPicPr>
          <p:nvPr/>
        </p:nvPicPr>
        <p:blipFill>
          <a:blip r:embed="rId6"/>
          <a:stretch>
            <a:fillRect/>
          </a:stretch>
        </p:blipFill>
        <p:spPr>
          <a:xfrm>
            <a:off x="3641609" y="4106561"/>
            <a:ext cx="178453" cy="392597"/>
          </a:xfrm>
          <a:prstGeom prst="rect">
            <a:avLst/>
          </a:prstGeom>
        </p:spPr>
      </p:pic>
      <p:pic>
        <p:nvPicPr>
          <p:cNvPr id="93" name="Picture 92">
            <a:extLst>
              <a:ext uri="{FF2B5EF4-FFF2-40B4-BE49-F238E27FC236}">
                <a16:creationId xmlns:a16="http://schemas.microsoft.com/office/drawing/2014/main" id="{3AA7175A-68D4-8A82-40B0-0DDAF09A6F94}"/>
              </a:ext>
            </a:extLst>
          </p:cNvPr>
          <p:cNvPicPr>
            <a:picLocks noChangeAspect="1"/>
          </p:cNvPicPr>
          <p:nvPr/>
        </p:nvPicPr>
        <p:blipFill>
          <a:blip r:embed="rId6"/>
          <a:stretch>
            <a:fillRect/>
          </a:stretch>
        </p:blipFill>
        <p:spPr>
          <a:xfrm>
            <a:off x="4308477" y="4368670"/>
            <a:ext cx="178453" cy="392597"/>
          </a:xfrm>
          <a:prstGeom prst="rect">
            <a:avLst/>
          </a:prstGeom>
        </p:spPr>
      </p:pic>
      <p:pic>
        <p:nvPicPr>
          <p:cNvPr id="94" name="Picture 93">
            <a:extLst>
              <a:ext uri="{FF2B5EF4-FFF2-40B4-BE49-F238E27FC236}">
                <a16:creationId xmlns:a16="http://schemas.microsoft.com/office/drawing/2014/main" id="{F628BF86-7572-9E09-219F-E3342B23F690}"/>
              </a:ext>
            </a:extLst>
          </p:cNvPr>
          <p:cNvPicPr>
            <a:picLocks noChangeAspect="1"/>
          </p:cNvPicPr>
          <p:nvPr/>
        </p:nvPicPr>
        <p:blipFill>
          <a:blip r:embed="rId6"/>
          <a:stretch>
            <a:fillRect/>
          </a:stretch>
        </p:blipFill>
        <p:spPr>
          <a:xfrm>
            <a:off x="3924680" y="2496079"/>
            <a:ext cx="178453" cy="392597"/>
          </a:xfrm>
          <a:prstGeom prst="rect">
            <a:avLst/>
          </a:prstGeom>
        </p:spPr>
      </p:pic>
      <p:pic>
        <p:nvPicPr>
          <p:cNvPr id="95" name="Picture 94">
            <a:extLst>
              <a:ext uri="{FF2B5EF4-FFF2-40B4-BE49-F238E27FC236}">
                <a16:creationId xmlns:a16="http://schemas.microsoft.com/office/drawing/2014/main" id="{F7D4E61A-A251-0DED-DA7C-F1E957B3547C}"/>
              </a:ext>
            </a:extLst>
          </p:cNvPr>
          <p:cNvPicPr>
            <a:picLocks noChangeAspect="1"/>
          </p:cNvPicPr>
          <p:nvPr/>
        </p:nvPicPr>
        <p:blipFill>
          <a:blip r:embed="rId6"/>
          <a:stretch>
            <a:fillRect/>
          </a:stretch>
        </p:blipFill>
        <p:spPr>
          <a:xfrm>
            <a:off x="2866153" y="2298459"/>
            <a:ext cx="178453" cy="392597"/>
          </a:xfrm>
          <a:prstGeom prst="rect">
            <a:avLst/>
          </a:prstGeom>
        </p:spPr>
      </p:pic>
      <p:pic>
        <p:nvPicPr>
          <p:cNvPr id="96" name="Picture 95">
            <a:extLst>
              <a:ext uri="{FF2B5EF4-FFF2-40B4-BE49-F238E27FC236}">
                <a16:creationId xmlns:a16="http://schemas.microsoft.com/office/drawing/2014/main" id="{18D712B9-DD14-1C83-1D97-D37956CB7E03}"/>
              </a:ext>
            </a:extLst>
          </p:cNvPr>
          <p:cNvPicPr>
            <a:picLocks noChangeAspect="1"/>
          </p:cNvPicPr>
          <p:nvPr/>
        </p:nvPicPr>
        <p:blipFill>
          <a:blip r:embed="rId11"/>
          <a:stretch>
            <a:fillRect/>
          </a:stretch>
        </p:blipFill>
        <p:spPr>
          <a:xfrm flipH="1">
            <a:off x="1860542" y="3337295"/>
            <a:ext cx="181094" cy="444503"/>
          </a:xfrm>
          <a:prstGeom prst="rect">
            <a:avLst/>
          </a:prstGeom>
        </p:spPr>
      </p:pic>
      <p:pic>
        <p:nvPicPr>
          <p:cNvPr id="97" name="Picture 96">
            <a:extLst>
              <a:ext uri="{FF2B5EF4-FFF2-40B4-BE49-F238E27FC236}">
                <a16:creationId xmlns:a16="http://schemas.microsoft.com/office/drawing/2014/main" id="{34322F63-DB86-7296-79A9-01CFB00ECCF3}"/>
              </a:ext>
            </a:extLst>
          </p:cNvPr>
          <p:cNvPicPr>
            <a:picLocks noChangeAspect="1"/>
          </p:cNvPicPr>
          <p:nvPr/>
        </p:nvPicPr>
        <p:blipFill>
          <a:blip r:embed="rId11"/>
          <a:stretch>
            <a:fillRect/>
          </a:stretch>
        </p:blipFill>
        <p:spPr>
          <a:xfrm flipH="1">
            <a:off x="3324656" y="4166930"/>
            <a:ext cx="181094" cy="444503"/>
          </a:xfrm>
          <a:prstGeom prst="rect">
            <a:avLst/>
          </a:prstGeom>
        </p:spPr>
      </p:pic>
      <p:pic>
        <p:nvPicPr>
          <p:cNvPr id="98" name="Picture 97">
            <a:extLst>
              <a:ext uri="{FF2B5EF4-FFF2-40B4-BE49-F238E27FC236}">
                <a16:creationId xmlns:a16="http://schemas.microsoft.com/office/drawing/2014/main" id="{DA1B6FB8-EE4F-A3F0-74AF-70A923DC3CE1}"/>
              </a:ext>
            </a:extLst>
          </p:cNvPr>
          <p:cNvPicPr>
            <a:picLocks noChangeAspect="1"/>
          </p:cNvPicPr>
          <p:nvPr/>
        </p:nvPicPr>
        <p:blipFill>
          <a:blip r:embed="rId11"/>
          <a:stretch>
            <a:fillRect/>
          </a:stretch>
        </p:blipFill>
        <p:spPr>
          <a:xfrm flipH="1">
            <a:off x="4004731" y="4155990"/>
            <a:ext cx="181094" cy="444503"/>
          </a:xfrm>
          <a:prstGeom prst="rect">
            <a:avLst/>
          </a:prstGeom>
        </p:spPr>
      </p:pic>
      <p:pic>
        <p:nvPicPr>
          <p:cNvPr id="99" name="Picture 98">
            <a:extLst>
              <a:ext uri="{FF2B5EF4-FFF2-40B4-BE49-F238E27FC236}">
                <a16:creationId xmlns:a16="http://schemas.microsoft.com/office/drawing/2014/main" id="{6A1124B1-F5DC-34CB-79F3-3B2FB488041F}"/>
              </a:ext>
            </a:extLst>
          </p:cNvPr>
          <p:cNvPicPr>
            <a:picLocks noChangeAspect="1"/>
          </p:cNvPicPr>
          <p:nvPr/>
        </p:nvPicPr>
        <p:blipFill>
          <a:blip r:embed="rId11"/>
          <a:stretch>
            <a:fillRect/>
          </a:stretch>
        </p:blipFill>
        <p:spPr>
          <a:xfrm flipH="1">
            <a:off x="4611373" y="4176272"/>
            <a:ext cx="181094" cy="444503"/>
          </a:xfrm>
          <a:prstGeom prst="rect">
            <a:avLst/>
          </a:prstGeom>
        </p:spPr>
      </p:pic>
      <p:pic>
        <p:nvPicPr>
          <p:cNvPr id="100" name="Picture 99">
            <a:extLst>
              <a:ext uri="{FF2B5EF4-FFF2-40B4-BE49-F238E27FC236}">
                <a16:creationId xmlns:a16="http://schemas.microsoft.com/office/drawing/2014/main" id="{6CF5ABF4-33E6-570A-11FD-BB247C79BDF2}"/>
              </a:ext>
            </a:extLst>
          </p:cNvPr>
          <p:cNvPicPr>
            <a:picLocks noChangeAspect="1"/>
          </p:cNvPicPr>
          <p:nvPr/>
        </p:nvPicPr>
        <p:blipFill>
          <a:blip r:embed="rId11"/>
          <a:stretch>
            <a:fillRect/>
          </a:stretch>
        </p:blipFill>
        <p:spPr>
          <a:xfrm flipH="1">
            <a:off x="3031983" y="3966121"/>
            <a:ext cx="181094" cy="444503"/>
          </a:xfrm>
          <a:prstGeom prst="rect">
            <a:avLst/>
          </a:prstGeom>
        </p:spPr>
      </p:pic>
      <p:pic>
        <p:nvPicPr>
          <p:cNvPr id="101" name="Picture 100">
            <a:extLst>
              <a:ext uri="{FF2B5EF4-FFF2-40B4-BE49-F238E27FC236}">
                <a16:creationId xmlns:a16="http://schemas.microsoft.com/office/drawing/2014/main" id="{F6FADB05-3121-8B78-CA14-32CECDD9FD7F}"/>
              </a:ext>
            </a:extLst>
          </p:cNvPr>
          <p:cNvPicPr>
            <a:picLocks noChangeAspect="1"/>
          </p:cNvPicPr>
          <p:nvPr/>
        </p:nvPicPr>
        <p:blipFill>
          <a:blip r:embed="rId8"/>
          <a:stretch>
            <a:fillRect/>
          </a:stretch>
        </p:blipFill>
        <p:spPr>
          <a:xfrm>
            <a:off x="3095471" y="4426358"/>
            <a:ext cx="178453" cy="344808"/>
          </a:xfrm>
          <a:prstGeom prst="rect">
            <a:avLst/>
          </a:prstGeom>
        </p:spPr>
      </p:pic>
      <p:pic>
        <p:nvPicPr>
          <p:cNvPr id="102" name="Picture 101">
            <a:extLst>
              <a:ext uri="{FF2B5EF4-FFF2-40B4-BE49-F238E27FC236}">
                <a16:creationId xmlns:a16="http://schemas.microsoft.com/office/drawing/2014/main" id="{9C4E8C5A-4E9A-6E02-7329-4BC50B08E149}"/>
              </a:ext>
            </a:extLst>
          </p:cNvPr>
          <p:cNvPicPr>
            <a:picLocks noChangeAspect="1"/>
          </p:cNvPicPr>
          <p:nvPr/>
        </p:nvPicPr>
        <p:blipFill>
          <a:blip r:embed="rId8"/>
          <a:stretch>
            <a:fillRect/>
          </a:stretch>
        </p:blipFill>
        <p:spPr>
          <a:xfrm>
            <a:off x="2163911" y="4291428"/>
            <a:ext cx="304801" cy="588938"/>
          </a:xfrm>
          <a:prstGeom prst="rect">
            <a:avLst/>
          </a:prstGeom>
        </p:spPr>
      </p:pic>
      <p:pic>
        <p:nvPicPr>
          <p:cNvPr id="103" name="Picture 102">
            <a:extLst>
              <a:ext uri="{FF2B5EF4-FFF2-40B4-BE49-F238E27FC236}">
                <a16:creationId xmlns:a16="http://schemas.microsoft.com/office/drawing/2014/main" id="{62E4F3FA-FE6D-558D-47EC-E313D5FF6297}"/>
              </a:ext>
            </a:extLst>
          </p:cNvPr>
          <p:cNvPicPr>
            <a:picLocks noChangeAspect="1"/>
          </p:cNvPicPr>
          <p:nvPr/>
        </p:nvPicPr>
        <p:blipFill>
          <a:blip r:embed="rId8"/>
          <a:stretch>
            <a:fillRect/>
          </a:stretch>
        </p:blipFill>
        <p:spPr>
          <a:xfrm>
            <a:off x="1353608" y="4473737"/>
            <a:ext cx="304801" cy="588938"/>
          </a:xfrm>
          <a:prstGeom prst="rect">
            <a:avLst/>
          </a:prstGeom>
        </p:spPr>
      </p:pic>
      <p:pic>
        <p:nvPicPr>
          <p:cNvPr id="104" name="Picture 103">
            <a:extLst>
              <a:ext uri="{FF2B5EF4-FFF2-40B4-BE49-F238E27FC236}">
                <a16:creationId xmlns:a16="http://schemas.microsoft.com/office/drawing/2014/main" id="{5825D06A-0422-516F-F10C-05BD955348FB}"/>
              </a:ext>
            </a:extLst>
          </p:cNvPr>
          <p:cNvPicPr>
            <a:picLocks noChangeAspect="1"/>
          </p:cNvPicPr>
          <p:nvPr/>
        </p:nvPicPr>
        <p:blipFill>
          <a:blip r:embed="rId12"/>
          <a:stretch>
            <a:fillRect/>
          </a:stretch>
        </p:blipFill>
        <p:spPr>
          <a:xfrm>
            <a:off x="5079804" y="2137588"/>
            <a:ext cx="164130" cy="391015"/>
          </a:xfrm>
          <a:prstGeom prst="rect">
            <a:avLst/>
          </a:prstGeom>
        </p:spPr>
      </p:pic>
      <p:pic>
        <p:nvPicPr>
          <p:cNvPr id="105" name="Picture 104">
            <a:extLst>
              <a:ext uri="{FF2B5EF4-FFF2-40B4-BE49-F238E27FC236}">
                <a16:creationId xmlns:a16="http://schemas.microsoft.com/office/drawing/2014/main" id="{CB828C07-41DA-121C-A4D3-44B9391CD5F9}"/>
              </a:ext>
            </a:extLst>
          </p:cNvPr>
          <p:cNvPicPr>
            <a:picLocks noChangeAspect="1"/>
          </p:cNvPicPr>
          <p:nvPr/>
        </p:nvPicPr>
        <p:blipFill>
          <a:blip r:embed="rId12"/>
          <a:stretch>
            <a:fillRect/>
          </a:stretch>
        </p:blipFill>
        <p:spPr>
          <a:xfrm>
            <a:off x="4686622" y="2918460"/>
            <a:ext cx="164130" cy="391015"/>
          </a:xfrm>
          <a:prstGeom prst="rect">
            <a:avLst/>
          </a:prstGeom>
        </p:spPr>
      </p:pic>
      <p:pic>
        <p:nvPicPr>
          <p:cNvPr id="106" name="Picture 105">
            <a:extLst>
              <a:ext uri="{FF2B5EF4-FFF2-40B4-BE49-F238E27FC236}">
                <a16:creationId xmlns:a16="http://schemas.microsoft.com/office/drawing/2014/main" id="{B62420CC-E597-BD4D-B2A2-E750BBBE0119}"/>
              </a:ext>
            </a:extLst>
          </p:cNvPr>
          <p:cNvPicPr>
            <a:picLocks noChangeAspect="1"/>
          </p:cNvPicPr>
          <p:nvPr/>
        </p:nvPicPr>
        <p:blipFill>
          <a:blip r:embed="rId12"/>
          <a:stretch>
            <a:fillRect/>
          </a:stretch>
        </p:blipFill>
        <p:spPr>
          <a:xfrm>
            <a:off x="4755417" y="2022322"/>
            <a:ext cx="164130" cy="391015"/>
          </a:xfrm>
          <a:prstGeom prst="rect">
            <a:avLst/>
          </a:prstGeom>
        </p:spPr>
      </p:pic>
      <p:pic>
        <p:nvPicPr>
          <p:cNvPr id="107" name="Picture 106">
            <a:extLst>
              <a:ext uri="{FF2B5EF4-FFF2-40B4-BE49-F238E27FC236}">
                <a16:creationId xmlns:a16="http://schemas.microsoft.com/office/drawing/2014/main" id="{A82599FD-1DF4-958F-BCBC-DC975B105C3C}"/>
              </a:ext>
            </a:extLst>
          </p:cNvPr>
          <p:cNvPicPr>
            <a:picLocks noChangeAspect="1"/>
          </p:cNvPicPr>
          <p:nvPr/>
        </p:nvPicPr>
        <p:blipFill>
          <a:blip r:embed="rId12"/>
          <a:stretch>
            <a:fillRect/>
          </a:stretch>
        </p:blipFill>
        <p:spPr>
          <a:xfrm>
            <a:off x="4537790" y="2388956"/>
            <a:ext cx="164130" cy="391015"/>
          </a:xfrm>
          <a:prstGeom prst="rect">
            <a:avLst/>
          </a:prstGeom>
        </p:spPr>
      </p:pic>
      <p:pic>
        <p:nvPicPr>
          <p:cNvPr id="108" name="Picture 107">
            <a:extLst>
              <a:ext uri="{FF2B5EF4-FFF2-40B4-BE49-F238E27FC236}">
                <a16:creationId xmlns:a16="http://schemas.microsoft.com/office/drawing/2014/main" id="{BBB983A2-EFB5-E58B-DD01-6DBF2173D973}"/>
              </a:ext>
            </a:extLst>
          </p:cNvPr>
          <p:cNvPicPr>
            <a:picLocks noChangeAspect="1"/>
          </p:cNvPicPr>
          <p:nvPr/>
        </p:nvPicPr>
        <p:blipFill>
          <a:blip r:embed="rId3"/>
          <a:stretch>
            <a:fillRect/>
          </a:stretch>
        </p:blipFill>
        <p:spPr>
          <a:xfrm>
            <a:off x="2187335" y="2319459"/>
            <a:ext cx="194019" cy="503237"/>
          </a:xfrm>
          <a:prstGeom prst="rect">
            <a:avLst/>
          </a:prstGeom>
        </p:spPr>
      </p:pic>
      <p:pic>
        <p:nvPicPr>
          <p:cNvPr id="109" name="Picture 108">
            <a:extLst>
              <a:ext uri="{FF2B5EF4-FFF2-40B4-BE49-F238E27FC236}">
                <a16:creationId xmlns:a16="http://schemas.microsoft.com/office/drawing/2014/main" id="{FD5A0790-D841-C7E1-CFA7-6DBCBD5A898E}"/>
              </a:ext>
            </a:extLst>
          </p:cNvPr>
          <p:cNvPicPr>
            <a:picLocks noChangeAspect="1"/>
          </p:cNvPicPr>
          <p:nvPr/>
        </p:nvPicPr>
        <p:blipFill>
          <a:blip r:embed="rId3"/>
          <a:stretch>
            <a:fillRect/>
          </a:stretch>
        </p:blipFill>
        <p:spPr>
          <a:xfrm>
            <a:off x="3172708" y="2321487"/>
            <a:ext cx="194019" cy="503237"/>
          </a:xfrm>
          <a:prstGeom prst="rect">
            <a:avLst/>
          </a:prstGeom>
        </p:spPr>
      </p:pic>
      <p:pic>
        <p:nvPicPr>
          <p:cNvPr id="110" name="Picture 109">
            <a:extLst>
              <a:ext uri="{FF2B5EF4-FFF2-40B4-BE49-F238E27FC236}">
                <a16:creationId xmlns:a16="http://schemas.microsoft.com/office/drawing/2014/main" id="{9CEF2F1A-E60E-E669-1781-BB54DBEA7E75}"/>
              </a:ext>
            </a:extLst>
          </p:cNvPr>
          <p:cNvPicPr>
            <a:picLocks noChangeAspect="1"/>
          </p:cNvPicPr>
          <p:nvPr/>
        </p:nvPicPr>
        <p:blipFill>
          <a:blip r:embed="rId3"/>
          <a:stretch>
            <a:fillRect/>
          </a:stretch>
        </p:blipFill>
        <p:spPr>
          <a:xfrm>
            <a:off x="2697815" y="2719499"/>
            <a:ext cx="194019" cy="503237"/>
          </a:xfrm>
          <a:prstGeom prst="rect">
            <a:avLst/>
          </a:prstGeom>
        </p:spPr>
      </p:pic>
      <p:pic>
        <p:nvPicPr>
          <p:cNvPr id="111" name="Picture 110">
            <a:extLst>
              <a:ext uri="{FF2B5EF4-FFF2-40B4-BE49-F238E27FC236}">
                <a16:creationId xmlns:a16="http://schemas.microsoft.com/office/drawing/2014/main" id="{16645A0E-672C-E2B9-E1D5-19E5FF1DF6CC}"/>
              </a:ext>
            </a:extLst>
          </p:cNvPr>
          <p:cNvPicPr>
            <a:picLocks noChangeAspect="1"/>
          </p:cNvPicPr>
          <p:nvPr/>
        </p:nvPicPr>
        <p:blipFill>
          <a:blip r:embed="rId3"/>
          <a:stretch>
            <a:fillRect/>
          </a:stretch>
        </p:blipFill>
        <p:spPr>
          <a:xfrm>
            <a:off x="3241478" y="3049261"/>
            <a:ext cx="194019" cy="503237"/>
          </a:xfrm>
          <a:prstGeom prst="rect">
            <a:avLst/>
          </a:prstGeom>
        </p:spPr>
      </p:pic>
      <p:pic>
        <p:nvPicPr>
          <p:cNvPr id="112" name="Picture 111">
            <a:extLst>
              <a:ext uri="{FF2B5EF4-FFF2-40B4-BE49-F238E27FC236}">
                <a16:creationId xmlns:a16="http://schemas.microsoft.com/office/drawing/2014/main" id="{DE8FA0CD-00CB-4098-2406-9CCFCC4EB483}"/>
              </a:ext>
            </a:extLst>
          </p:cNvPr>
          <p:cNvPicPr>
            <a:picLocks noChangeAspect="1"/>
          </p:cNvPicPr>
          <p:nvPr/>
        </p:nvPicPr>
        <p:blipFill>
          <a:blip r:embed="rId12"/>
          <a:stretch>
            <a:fillRect/>
          </a:stretch>
        </p:blipFill>
        <p:spPr>
          <a:xfrm>
            <a:off x="1940763" y="1959133"/>
            <a:ext cx="235021" cy="559904"/>
          </a:xfrm>
          <a:prstGeom prst="rect">
            <a:avLst/>
          </a:prstGeom>
        </p:spPr>
      </p:pic>
      <p:pic>
        <p:nvPicPr>
          <p:cNvPr id="113" name="Picture 112">
            <a:extLst>
              <a:ext uri="{FF2B5EF4-FFF2-40B4-BE49-F238E27FC236}">
                <a16:creationId xmlns:a16="http://schemas.microsoft.com/office/drawing/2014/main" id="{169D62C7-E433-DE9A-1C1D-363B191CB0F5}"/>
              </a:ext>
            </a:extLst>
          </p:cNvPr>
          <p:cNvPicPr>
            <a:picLocks noChangeAspect="1"/>
          </p:cNvPicPr>
          <p:nvPr/>
        </p:nvPicPr>
        <p:blipFill>
          <a:blip r:embed="rId12"/>
          <a:stretch>
            <a:fillRect/>
          </a:stretch>
        </p:blipFill>
        <p:spPr>
          <a:xfrm>
            <a:off x="1367818" y="2803642"/>
            <a:ext cx="235021" cy="559904"/>
          </a:xfrm>
          <a:prstGeom prst="rect">
            <a:avLst/>
          </a:prstGeom>
        </p:spPr>
      </p:pic>
      <p:pic>
        <p:nvPicPr>
          <p:cNvPr id="114" name="Picture 113">
            <a:extLst>
              <a:ext uri="{FF2B5EF4-FFF2-40B4-BE49-F238E27FC236}">
                <a16:creationId xmlns:a16="http://schemas.microsoft.com/office/drawing/2014/main" id="{101CEEE9-992E-BFA6-09C7-CA610400B50D}"/>
              </a:ext>
            </a:extLst>
          </p:cNvPr>
          <p:cNvPicPr>
            <a:picLocks noChangeAspect="1"/>
          </p:cNvPicPr>
          <p:nvPr/>
        </p:nvPicPr>
        <p:blipFill>
          <a:blip r:embed="rId12"/>
          <a:stretch>
            <a:fillRect/>
          </a:stretch>
        </p:blipFill>
        <p:spPr>
          <a:xfrm>
            <a:off x="1840910" y="2800150"/>
            <a:ext cx="235021" cy="559904"/>
          </a:xfrm>
          <a:prstGeom prst="rect">
            <a:avLst/>
          </a:prstGeom>
        </p:spPr>
      </p:pic>
      <p:pic>
        <p:nvPicPr>
          <p:cNvPr id="115" name="Picture 114">
            <a:extLst>
              <a:ext uri="{FF2B5EF4-FFF2-40B4-BE49-F238E27FC236}">
                <a16:creationId xmlns:a16="http://schemas.microsoft.com/office/drawing/2014/main" id="{10A645B0-B5AB-0D24-8ECF-7EA95BFA39D6}"/>
              </a:ext>
            </a:extLst>
          </p:cNvPr>
          <p:cNvPicPr>
            <a:picLocks noChangeAspect="1"/>
          </p:cNvPicPr>
          <p:nvPr/>
        </p:nvPicPr>
        <p:blipFill>
          <a:blip r:embed="rId6"/>
          <a:stretch>
            <a:fillRect/>
          </a:stretch>
        </p:blipFill>
        <p:spPr>
          <a:xfrm>
            <a:off x="3641609" y="2754282"/>
            <a:ext cx="178453" cy="392597"/>
          </a:xfrm>
          <a:prstGeom prst="rect">
            <a:avLst/>
          </a:prstGeom>
        </p:spPr>
      </p:pic>
      <p:pic>
        <p:nvPicPr>
          <p:cNvPr id="116" name="Picture 115">
            <a:extLst>
              <a:ext uri="{FF2B5EF4-FFF2-40B4-BE49-F238E27FC236}">
                <a16:creationId xmlns:a16="http://schemas.microsoft.com/office/drawing/2014/main" id="{61589EEA-584E-CD08-2E93-A277222EC6DF}"/>
              </a:ext>
            </a:extLst>
          </p:cNvPr>
          <p:cNvPicPr>
            <a:picLocks noChangeAspect="1"/>
          </p:cNvPicPr>
          <p:nvPr/>
        </p:nvPicPr>
        <p:blipFill>
          <a:blip r:embed="rId6"/>
          <a:stretch>
            <a:fillRect/>
          </a:stretch>
        </p:blipFill>
        <p:spPr>
          <a:xfrm>
            <a:off x="3869894" y="4707264"/>
            <a:ext cx="178453" cy="392597"/>
          </a:xfrm>
          <a:prstGeom prst="rect">
            <a:avLst/>
          </a:prstGeom>
        </p:spPr>
      </p:pic>
      <p:pic>
        <p:nvPicPr>
          <p:cNvPr id="117" name="Picture 116">
            <a:extLst>
              <a:ext uri="{FF2B5EF4-FFF2-40B4-BE49-F238E27FC236}">
                <a16:creationId xmlns:a16="http://schemas.microsoft.com/office/drawing/2014/main" id="{7951AE1C-C286-8655-574B-CF8F2510F488}"/>
              </a:ext>
            </a:extLst>
          </p:cNvPr>
          <p:cNvPicPr>
            <a:picLocks noChangeAspect="1"/>
          </p:cNvPicPr>
          <p:nvPr/>
        </p:nvPicPr>
        <p:blipFill>
          <a:blip r:embed="rId6"/>
          <a:stretch>
            <a:fillRect/>
          </a:stretch>
        </p:blipFill>
        <p:spPr>
          <a:xfrm>
            <a:off x="4319627" y="3069382"/>
            <a:ext cx="178453" cy="392597"/>
          </a:xfrm>
          <a:prstGeom prst="rect">
            <a:avLst/>
          </a:prstGeom>
        </p:spPr>
      </p:pic>
      <p:pic>
        <p:nvPicPr>
          <p:cNvPr id="118" name="Picture 117">
            <a:extLst>
              <a:ext uri="{FF2B5EF4-FFF2-40B4-BE49-F238E27FC236}">
                <a16:creationId xmlns:a16="http://schemas.microsoft.com/office/drawing/2014/main" id="{72A5C76C-8DDD-F08C-69FB-3EEAF2EE7FF5}"/>
              </a:ext>
            </a:extLst>
          </p:cNvPr>
          <p:cNvPicPr>
            <a:picLocks noChangeAspect="1"/>
          </p:cNvPicPr>
          <p:nvPr/>
        </p:nvPicPr>
        <p:blipFill>
          <a:blip r:embed="rId6"/>
          <a:stretch>
            <a:fillRect/>
          </a:stretch>
        </p:blipFill>
        <p:spPr>
          <a:xfrm>
            <a:off x="4004731" y="3163755"/>
            <a:ext cx="178453" cy="392597"/>
          </a:xfrm>
          <a:prstGeom prst="rect">
            <a:avLst/>
          </a:prstGeom>
        </p:spPr>
      </p:pic>
      <p:pic>
        <p:nvPicPr>
          <p:cNvPr id="119" name="Picture 118">
            <a:extLst>
              <a:ext uri="{FF2B5EF4-FFF2-40B4-BE49-F238E27FC236}">
                <a16:creationId xmlns:a16="http://schemas.microsoft.com/office/drawing/2014/main" id="{331BBA6F-F2CF-1759-4F78-9C4E72DC6F86}"/>
              </a:ext>
            </a:extLst>
          </p:cNvPr>
          <p:cNvPicPr>
            <a:picLocks noChangeAspect="1"/>
          </p:cNvPicPr>
          <p:nvPr/>
        </p:nvPicPr>
        <p:blipFill>
          <a:blip r:embed="rId6"/>
          <a:stretch>
            <a:fillRect/>
          </a:stretch>
        </p:blipFill>
        <p:spPr>
          <a:xfrm>
            <a:off x="4746549" y="2446748"/>
            <a:ext cx="178453" cy="392597"/>
          </a:xfrm>
          <a:prstGeom prst="rect">
            <a:avLst/>
          </a:prstGeom>
        </p:spPr>
      </p:pic>
      <p:pic>
        <p:nvPicPr>
          <p:cNvPr id="120" name="Picture 119">
            <a:extLst>
              <a:ext uri="{FF2B5EF4-FFF2-40B4-BE49-F238E27FC236}">
                <a16:creationId xmlns:a16="http://schemas.microsoft.com/office/drawing/2014/main" id="{C0E3114D-E84A-6811-B528-09DBA36587B8}"/>
              </a:ext>
            </a:extLst>
          </p:cNvPr>
          <p:cNvPicPr>
            <a:picLocks noChangeAspect="1"/>
          </p:cNvPicPr>
          <p:nvPr/>
        </p:nvPicPr>
        <p:blipFill>
          <a:blip r:embed="rId6"/>
          <a:stretch>
            <a:fillRect/>
          </a:stretch>
        </p:blipFill>
        <p:spPr>
          <a:xfrm>
            <a:off x="3641609" y="3201521"/>
            <a:ext cx="178453" cy="392597"/>
          </a:xfrm>
          <a:prstGeom prst="rect">
            <a:avLst/>
          </a:prstGeom>
        </p:spPr>
      </p:pic>
      <p:pic>
        <p:nvPicPr>
          <p:cNvPr id="121" name="Picture 120">
            <a:extLst>
              <a:ext uri="{FF2B5EF4-FFF2-40B4-BE49-F238E27FC236}">
                <a16:creationId xmlns:a16="http://schemas.microsoft.com/office/drawing/2014/main" id="{068E2BAC-87A8-F602-99FC-19C2B8F7B654}"/>
              </a:ext>
            </a:extLst>
          </p:cNvPr>
          <p:cNvPicPr>
            <a:picLocks noChangeAspect="1"/>
          </p:cNvPicPr>
          <p:nvPr/>
        </p:nvPicPr>
        <p:blipFill>
          <a:blip r:embed="rId6"/>
          <a:stretch>
            <a:fillRect/>
          </a:stretch>
        </p:blipFill>
        <p:spPr>
          <a:xfrm>
            <a:off x="4117751" y="2790654"/>
            <a:ext cx="178453" cy="392597"/>
          </a:xfrm>
          <a:prstGeom prst="rect">
            <a:avLst/>
          </a:prstGeom>
        </p:spPr>
      </p:pic>
      <p:pic>
        <p:nvPicPr>
          <p:cNvPr id="122" name="Picture 121">
            <a:extLst>
              <a:ext uri="{FF2B5EF4-FFF2-40B4-BE49-F238E27FC236}">
                <a16:creationId xmlns:a16="http://schemas.microsoft.com/office/drawing/2014/main" id="{B5AC1DB3-7B50-896A-0F9A-A037ECDD95BD}"/>
              </a:ext>
            </a:extLst>
          </p:cNvPr>
          <p:cNvPicPr>
            <a:picLocks noChangeAspect="1"/>
          </p:cNvPicPr>
          <p:nvPr/>
        </p:nvPicPr>
        <p:blipFill>
          <a:blip r:embed="rId11"/>
          <a:stretch>
            <a:fillRect/>
          </a:stretch>
        </p:blipFill>
        <p:spPr>
          <a:xfrm flipH="1">
            <a:off x="3534124" y="1947889"/>
            <a:ext cx="181094" cy="444503"/>
          </a:xfrm>
          <a:prstGeom prst="rect">
            <a:avLst/>
          </a:prstGeom>
        </p:spPr>
      </p:pic>
      <p:pic>
        <p:nvPicPr>
          <p:cNvPr id="123" name="Picture 122">
            <a:extLst>
              <a:ext uri="{FF2B5EF4-FFF2-40B4-BE49-F238E27FC236}">
                <a16:creationId xmlns:a16="http://schemas.microsoft.com/office/drawing/2014/main" id="{39D803ED-02C9-1DAD-F808-9E7651FE79E2}"/>
              </a:ext>
            </a:extLst>
          </p:cNvPr>
          <p:cNvPicPr>
            <a:picLocks noChangeAspect="1"/>
          </p:cNvPicPr>
          <p:nvPr/>
        </p:nvPicPr>
        <p:blipFill>
          <a:blip r:embed="rId11"/>
          <a:stretch>
            <a:fillRect/>
          </a:stretch>
        </p:blipFill>
        <p:spPr>
          <a:xfrm flipH="1">
            <a:off x="2123863" y="2960775"/>
            <a:ext cx="181094" cy="444503"/>
          </a:xfrm>
          <a:prstGeom prst="rect">
            <a:avLst/>
          </a:prstGeom>
        </p:spPr>
      </p:pic>
      <p:pic>
        <p:nvPicPr>
          <p:cNvPr id="124" name="Picture 123">
            <a:extLst>
              <a:ext uri="{FF2B5EF4-FFF2-40B4-BE49-F238E27FC236}">
                <a16:creationId xmlns:a16="http://schemas.microsoft.com/office/drawing/2014/main" id="{54E91CAA-72CD-3208-71B3-54CB7741D3CD}"/>
              </a:ext>
            </a:extLst>
          </p:cNvPr>
          <p:cNvPicPr>
            <a:picLocks noChangeAspect="1"/>
          </p:cNvPicPr>
          <p:nvPr/>
        </p:nvPicPr>
        <p:blipFill>
          <a:blip r:embed="rId11"/>
          <a:stretch>
            <a:fillRect/>
          </a:stretch>
        </p:blipFill>
        <p:spPr>
          <a:xfrm flipH="1">
            <a:off x="4164461" y="4837695"/>
            <a:ext cx="181094" cy="444503"/>
          </a:xfrm>
          <a:prstGeom prst="rect">
            <a:avLst/>
          </a:prstGeom>
        </p:spPr>
      </p:pic>
      <p:pic>
        <p:nvPicPr>
          <p:cNvPr id="125" name="Picture 124">
            <a:extLst>
              <a:ext uri="{FF2B5EF4-FFF2-40B4-BE49-F238E27FC236}">
                <a16:creationId xmlns:a16="http://schemas.microsoft.com/office/drawing/2014/main" id="{41F7CDB2-D7BE-72C6-03E1-27C09FBD2E17}"/>
              </a:ext>
            </a:extLst>
          </p:cNvPr>
          <p:cNvPicPr>
            <a:picLocks noChangeAspect="1"/>
          </p:cNvPicPr>
          <p:nvPr/>
        </p:nvPicPr>
        <p:blipFill>
          <a:blip r:embed="rId11"/>
          <a:stretch>
            <a:fillRect/>
          </a:stretch>
        </p:blipFill>
        <p:spPr>
          <a:xfrm flipH="1">
            <a:off x="4611373" y="4818161"/>
            <a:ext cx="181094" cy="444503"/>
          </a:xfrm>
          <a:prstGeom prst="rect">
            <a:avLst/>
          </a:prstGeom>
        </p:spPr>
      </p:pic>
      <p:pic>
        <p:nvPicPr>
          <p:cNvPr id="126" name="Picture 125">
            <a:extLst>
              <a:ext uri="{FF2B5EF4-FFF2-40B4-BE49-F238E27FC236}">
                <a16:creationId xmlns:a16="http://schemas.microsoft.com/office/drawing/2014/main" id="{4B325C7A-04B1-26E9-6405-1EBC48CB6300}"/>
              </a:ext>
            </a:extLst>
          </p:cNvPr>
          <p:cNvPicPr>
            <a:picLocks noChangeAspect="1"/>
          </p:cNvPicPr>
          <p:nvPr/>
        </p:nvPicPr>
        <p:blipFill>
          <a:blip r:embed="rId11"/>
          <a:stretch>
            <a:fillRect/>
          </a:stretch>
        </p:blipFill>
        <p:spPr>
          <a:xfrm flipH="1">
            <a:off x="3609350" y="4551248"/>
            <a:ext cx="181094" cy="444503"/>
          </a:xfrm>
          <a:prstGeom prst="rect">
            <a:avLst/>
          </a:prstGeom>
        </p:spPr>
      </p:pic>
      <p:pic>
        <p:nvPicPr>
          <p:cNvPr id="128" name="Picture 127">
            <a:extLst>
              <a:ext uri="{FF2B5EF4-FFF2-40B4-BE49-F238E27FC236}">
                <a16:creationId xmlns:a16="http://schemas.microsoft.com/office/drawing/2014/main" id="{FEDDCDE2-8DA2-57B5-E614-E6F166BF28B0}"/>
              </a:ext>
            </a:extLst>
          </p:cNvPr>
          <p:cNvPicPr>
            <a:picLocks noChangeAspect="1"/>
          </p:cNvPicPr>
          <p:nvPr/>
        </p:nvPicPr>
        <p:blipFill>
          <a:blip r:embed="rId4"/>
          <a:stretch>
            <a:fillRect/>
          </a:stretch>
        </p:blipFill>
        <p:spPr>
          <a:xfrm>
            <a:off x="2455178" y="2032461"/>
            <a:ext cx="301842" cy="573995"/>
          </a:xfrm>
          <a:prstGeom prst="rect">
            <a:avLst/>
          </a:prstGeom>
        </p:spPr>
      </p:pic>
      <p:pic>
        <p:nvPicPr>
          <p:cNvPr id="129" name="Picture 128">
            <a:extLst>
              <a:ext uri="{FF2B5EF4-FFF2-40B4-BE49-F238E27FC236}">
                <a16:creationId xmlns:a16="http://schemas.microsoft.com/office/drawing/2014/main" id="{480E414E-4BCE-B080-9FAB-C414D111BD31}"/>
              </a:ext>
            </a:extLst>
          </p:cNvPr>
          <p:cNvPicPr>
            <a:picLocks noChangeAspect="1"/>
          </p:cNvPicPr>
          <p:nvPr/>
        </p:nvPicPr>
        <p:blipFill>
          <a:blip r:embed="rId4"/>
          <a:stretch>
            <a:fillRect/>
          </a:stretch>
        </p:blipFill>
        <p:spPr>
          <a:xfrm>
            <a:off x="2871162" y="3179863"/>
            <a:ext cx="279812" cy="480003"/>
          </a:xfrm>
          <a:prstGeom prst="rect">
            <a:avLst/>
          </a:prstGeom>
        </p:spPr>
      </p:pic>
      <p:pic>
        <p:nvPicPr>
          <p:cNvPr id="130" name="Picture 129">
            <a:extLst>
              <a:ext uri="{FF2B5EF4-FFF2-40B4-BE49-F238E27FC236}">
                <a16:creationId xmlns:a16="http://schemas.microsoft.com/office/drawing/2014/main" id="{798CE0B2-3446-89E6-FB08-74F2786470D9}"/>
              </a:ext>
            </a:extLst>
          </p:cNvPr>
          <p:cNvPicPr>
            <a:picLocks noChangeAspect="1"/>
          </p:cNvPicPr>
          <p:nvPr/>
        </p:nvPicPr>
        <p:blipFill>
          <a:blip r:embed="rId3"/>
          <a:stretch>
            <a:fillRect/>
          </a:stretch>
        </p:blipFill>
        <p:spPr>
          <a:xfrm>
            <a:off x="3708315" y="2347925"/>
            <a:ext cx="136237" cy="353366"/>
          </a:xfrm>
          <a:prstGeom prst="rect">
            <a:avLst/>
          </a:prstGeom>
        </p:spPr>
      </p:pic>
      <p:pic>
        <p:nvPicPr>
          <p:cNvPr id="131" name="Picture 130">
            <a:extLst>
              <a:ext uri="{FF2B5EF4-FFF2-40B4-BE49-F238E27FC236}">
                <a16:creationId xmlns:a16="http://schemas.microsoft.com/office/drawing/2014/main" id="{CD157C8B-5BEA-31F8-4E0F-081B32939688}"/>
              </a:ext>
            </a:extLst>
          </p:cNvPr>
          <p:cNvPicPr>
            <a:picLocks noChangeAspect="1"/>
          </p:cNvPicPr>
          <p:nvPr/>
        </p:nvPicPr>
        <p:blipFill>
          <a:blip r:embed="rId3"/>
          <a:stretch>
            <a:fillRect/>
          </a:stretch>
        </p:blipFill>
        <p:spPr>
          <a:xfrm>
            <a:off x="3852600" y="2881130"/>
            <a:ext cx="136237" cy="353366"/>
          </a:xfrm>
          <a:prstGeom prst="rect">
            <a:avLst/>
          </a:prstGeom>
        </p:spPr>
      </p:pic>
      <p:pic>
        <p:nvPicPr>
          <p:cNvPr id="132" name="Picture 131">
            <a:extLst>
              <a:ext uri="{FF2B5EF4-FFF2-40B4-BE49-F238E27FC236}">
                <a16:creationId xmlns:a16="http://schemas.microsoft.com/office/drawing/2014/main" id="{876BF082-896D-16A4-C362-6B2078ACAF1A}"/>
              </a:ext>
            </a:extLst>
          </p:cNvPr>
          <p:cNvPicPr>
            <a:picLocks noChangeAspect="1"/>
          </p:cNvPicPr>
          <p:nvPr/>
        </p:nvPicPr>
        <p:blipFill>
          <a:blip r:embed="rId3"/>
          <a:stretch>
            <a:fillRect/>
          </a:stretch>
        </p:blipFill>
        <p:spPr>
          <a:xfrm>
            <a:off x="4501235" y="2804860"/>
            <a:ext cx="136237" cy="353366"/>
          </a:xfrm>
          <a:prstGeom prst="rect">
            <a:avLst/>
          </a:prstGeom>
        </p:spPr>
      </p:pic>
      <p:pic>
        <p:nvPicPr>
          <p:cNvPr id="133" name="Picture 132">
            <a:extLst>
              <a:ext uri="{FF2B5EF4-FFF2-40B4-BE49-F238E27FC236}">
                <a16:creationId xmlns:a16="http://schemas.microsoft.com/office/drawing/2014/main" id="{760149D8-381E-BE03-57E0-ED0889F96068}"/>
              </a:ext>
            </a:extLst>
          </p:cNvPr>
          <p:cNvPicPr>
            <a:picLocks noChangeAspect="1"/>
          </p:cNvPicPr>
          <p:nvPr/>
        </p:nvPicPr>
        <p:blipFill>
          <a:blip r:embed="rId3"/>
          <a:stretch>
            <a:fillRect/>
          </a:stretch>
        </p:blipFill>
        <p:spPr>
          <a:xfrm>
            <a:off x="3425244" y="2662662"/>
            <a:ext cx="136237" cy="353366"/>
          </a:xfrm>
          <a:prstGeom prst="rect">
            <a:avLst/>
          </a:prstGeom>
        </p:spPr>
      </p:pic>
      <p:pic>
        <p:nvPicPr>
          <p:cNvPr id="134" name="Picture 133">
            <a:extLst>
              <a:ext uri="{FF2B5EF4-FFF2-40B4-BE49-F238E27FC236}">
                <a16:creationId xmlns:a16="http://schemas.microsoft.com/office/drawing/2014/main" id="{02CD788D-5B9C-C88C-11BD-8EDD918DC229}"/>
              </a:ext>
            </a:extLst>
          </p:cNvPr>
          <p:cNvPicPr>
            <a:picLocks noChangeAspect="1"/>
          </p:cNvPicPr>
          <p:nvPr/>
        </p:nvPicPr>
        <p:blipFill>
          <a:blip r:embed="rId3"/>
          <a:stretch>
            <a:fillRect/>
          </a:stretch>
        </p:blipFill>
        <p:spPr>
          <a:xfrm>
            <a:off x="4112413" y="1993846"/>
            <a:ext cx="136237" cy="353366"/>
          </a:xfrm>
          <a:prstGeom prst="rect">
            <a:avLst/>
          </a:prstGeom>
        </p:spPr>
      </p:pic>
      <p:pic>
        <p:nvPicPr>
          <p:cNvPr id="135" name="Picture 134">
            <a:extLst>
              <a:ext uri="{FF2B5EF4-FFF2-40B4-BE49-F238E27FC236}">
                <a16:creationId xmlns:a16="http://schemas.microsoft.com/office/drawing/2014/main" id="{2C2CC3B6-4A87-989D-03E5-A7AD2A0D1E72}"/>
              </a:ext>
            </a:extLst>
          </p:cNvPr>
          <p:cNvPicPr>
            <a:picLocks noChangeAspect="1"/>
          </p:cNvPicPr>
          <p:nvPr/>
        </p:nvPicPr>
        <p:blipFill>
          <a:blip r:embed="rId6"/>
          <a:stretch>
            <a:fillRect/>
          </a:stretch>
        </p:blipFill>
        <p:spPr>
          <a:xfrm>
            <a:off x="1986081" y="4816077"/>
            <a:ext cx="240734" cy="529615"/>
          </a:xfrm>
          <a:prstGeom prst="rect">
            <a:avLst/>
          </a:prstGeom>
        </p:spPr>
      </p:pic>
      <p:pic>
        <p:nvPicPr>
          <p:cNvPr id="136" name="Picture 135">
            <a:extLst>
              <a:ext uri="{FF2B5EF4-FFF2-40B4-BE49-F238E27FC236}">
                <a16:creationId xmlns:a16="http://schemas.microsoft.com/office/drawing/2014/main" id="{FFED1E30-692B-9D63-7E77-6785E2361FD1}"/>
              </a:ext>
            </a:extLst>
          </p:cNvPr>
          <p:cNvPicPr>
            <a:picLocks noChangeAspect="1"/>
          </p:cNvPicPr>
          <p:nvPr/>
        </p:nvPicPr>
        <p:blipFill>
          <a:blip r:embed="rId6"/>
          <a:stretch>
            <a:fillRect/>
          </a:stretch>
        </p:blipFill>
        <p:spPr>
          <a:xfrm>
            <a:off x="2683789" y="4880366"/>
            <a:ext cx="240734" cy="529615"/>
          </a:xfrm>
          <a:prstGeom prst="rect">
            <a:avLst/>
          </a:prstGeom>
        </p:spPr>
      </p:pic>
      <p:pic>
        <p:nvPicPr>
          <p:cNvPr id="137" name="Picture 136">
            <a:extLst>
              <a:ext uri="{FF2B5EF4-FFF2-40B4-BE49-F238E27FC236}">
                <a16:creationId xmlns:a16="http://schemas.microsoft.com/office/drawing/2014/main" id="{51FA22F6-314A-5959-6AFC-EF66CBD501C7}"/>
              </a:ext>
            </a:extLst>
          </p:cNvPr>
          <p:cNvPicPr>
            <a:picLocks noChangeAspect="1"/>
          </p:cNvPicPr>
          <p:nvPr/>
        </p:nvPicPr>
        <p:blipFill>
          <a:blip r:embed="rId11"/>
          <a:stretch>
            <a:fillRect/>
          </a:stretch>
        </p:blipFill>
        <p:spPr>
          <a:xfrm flipH="1">
            <a:off x="2348280" y="4847390"/>
            <a:ext cx="244297" cy="599637"/>
          </a:xfrm>
          <a:prstGeom prst="rect">
            <a:avLst/>
          </a:prstGeom>
        </p:spPr>
      </p:pic>
      <p:pic>
        <p:nvPicPr>
          <p:cNvPr id="138" name="Picture 137">
            <a:extLst>
              <a:ext uri="{FF2B5EF4-FFF2-40B4-BE49-F238E27FC236}">
                <a16:creationId xmlns:a16="http://schemas.microsoft.com/office/drawing/2014/main" id="{1CE27B2F-FEFF-FDAD-D332-FB849ACA55DC}"/>
              </a:ext>
            </a:extLst>
          </p:cNvPr>
          <p:cNvPicPr>
            <a:picLocks noChangeAspect="1"/>
          </p:cNvPicPr>
          <p:nvPr/>
        </p:nvPicPr>
        <p:blipFill>
          <a:blip r:embed="rId11"/>
          <a:stretch>
            <a:fillRect/>
          </a:stretch>
        </p:blipFill>
        <p:spPr>
          <a:xfrm flipH="1">
            <a:off x="2954922" y="4867672"/>
            <a:ext cx="244297" cy="599637"/>
          </a:xfrm>
          <a:prstGeom prst="rect">
            <a:avLst/>
          </a:prstGeom>
        </p:spPr>
      </p:pic>
      <p:pic>
        <p:nvPicPr>
          <p:cNvPr id="139" name="Picture 138">
            <a:extLst>
              <a:ext uri="{FF2B5EF4-FFF2-40B4-BE49-F238E27FC236}">
                <a16:creationId xmlns:a16="http://schemas.microsoft.com/office/drawing/2014/main" id="{221FA126-9D81-4719-AB69-5BA9336ED16C}"/>
              </a:ext>
            </a:extLst>
          </p:cNvPr>
          <p:cNvPicPr>
            <a:picLocks noChangeAspect="1"/>
          </p:cNvPicPr>
          <p:nvPr/>
        </p:nvPicPr>
        <p:blipFill>
          <a:blip r:embed="rId6"/>
          <a:stretch>
            <a:fillRect/>
          </a:stretch>
        </p:blipFill>
        <p:spPr>
          <a:xfrm>
            <a:off x="1214908" y="5099861"/>
            <a:ext cx="240734" cy="529615"/>
          </a:xfrm>
          <a:prstGeom prst="rect">
            <a:avLst/>
          </a:prstGeom>
        </p:spPr>
      </p:pic>
      <p:pic>
        <p:nvPicPr>
          <p:cNvPr id="140" name="Picture 139">
            <a:extLst>
              <a:ext uri="{FF2B5EF4-FFF2-40B4-BE49-F238E27FC236}">
                <a16:creationId xmlns:a16="http://schemas.microsoft.com/office/drawing/2014/main" id="{372328ED-0115-884E-EB3A-4F09D0ACEBC3}"/>
              </a:ext>
            </a:extLst>
          </p:cNvPr>
          <p:cNvPicPr>
            <a:picLocks noChangeAspect="1"/>
          </p:cNvPicPr>
          <p:nvPr/>
        </p:nvPicPr>
        <p:blipFill>
          <a:blip r:embed="rId11"/>
          <a:stretch>
            <a:fillRect/>
          </a:stretch>
        </p:blipFill>
        <p:spPr>
          <a:xfrm flipH="1">
            <a:off x="888457" y="4652833"/>
            <a:ext cx="244297" cy="599637"/>
          </a:xfrm>
          <a:prstGeom prst="rect">
            <a:avLst/>
          </a:prstGeom>
        </p:spPr>
      </p:pic>
      <p:pic>
        <p:nvPicPr>
          <p:cNvPr id="141" name="Picture 140">
            <a:extLst>
              <a:ext uri="{FF2B5EF4-FFF2-40B4-BE49-F238E27FC236}">
                <a16:creationId xmlns:a16="http://schemas.microsoft.com/office/drawing/2014/main" id="{94A2D7F6-E3C3-EB7B-7983-6D38C98A59E1}"/>
              </a:ext>
            </a:extLst>
          </p:cNvPr>
          <p:cNvPicPr>
            <a:picLocks noChangeAspect="1"/>
          </p:cNvPicPr>
          <p:nvPr/>
        </p:nvPicPr>
        <p:blipFill>
          <a:blip r:embed="rId11"/>
          <a:stretch>
            <a:fillRect/>
          </a:stretch>
        </p:blipFill>
        <p:spPr>
          <a:xfrm flipH="1">
            <a:off x="3363997" y="3594790"/>
            <a:ext cx="209124" cy="513303"/>
          </a:xfrm>
          <a:prstGeom prst="rect">
            <a:avLst/>
          </a:prstGeom>
        </p:spPr>
      </p:pic>
      <p:pic>
        <p:nvPicPr>
          <p:cNvPr id="142" name="Picture 141">
            <a:extLst>
              <a:ext uri="{FF2B5EF4-FFF2-40B4-BE49-F238E27FC236}">
                <a16:creationId xmlns:a16="http://schemas.microsoft.com/office/drawing/2014/main" id="{73D32A05-8162-7489-91B6-08AFF52CD547}"/>
              </a:ext>
            </a:extLst>
          </p:cNvPr>
          <p:cNvPicPr>
            <a:picLocks noChangeAspect="1"/>
          </p:cNvPicPr>
          <p:nvPr/>
        </p:nvPicPr>
        <p:blipFill>
          <a:blip r:embed="rId11"/>
          <a:stretch>
            <a:fillRect/>
          </a:stretch>
        </p:blipFill>
        <p:spPr>
          <a:xfrm flipH="1">
            <a:off x="1677316" y="4952652"/>
            <a:ext cx="244297" cy="599637"/>
          </a:xfrm>
          <a:prstGeom prst="rect">
            <a:avLst/>
          </a:prstGeom>
        </p:spPr>
      </p:pic>
      <p:pic>
        <p:nvPicPr>
          <p:cNvPr id="143" name="Picture 142">
            <a:extLst>
              <a:ext uri="{FF2B5EF4-FFF2-40B4-BE49-F238E27FC236}">
                <a16:creationId xmlns:a16="http://schemas.microsoft.com/office/drawing/2014/main" id="{8A9C8DB5-737A-CAC5-AF1E-B6A16AB381E1}"/>
              </a:ext>
            </a:extLst>
          </p:cNvPr>
          <p:cNvPicPr>
            <a:picLocks noChangeAspect="1"/>
          </p:cNvPicPr>
          <p:nvPr/>
        </p:nvPicPr>
        <p:blipFill>
          <a:blip r:embed="rId6"/>
          <a:stretch>
            <a:fillRect/>
          </a:stretch>
        </p:blipFill>
        <p:spPr>
          <a:xfrm>
            <a:off x="3794009" y="4258961"/>
            <a:ext cx="178453" cy="392597"/>
          </a:xfrm>
          <a:prstGeom prst="rect">
            <a:avLst/>
          </a:prstGeom>
        </p:spPr>
      </p:pic>
      <p:pic>
        <p:nvPicPr>
          <p:cNvPr id="144" name="Picture 143">
            <a:extLst>
              <a:ext uri="{FF2B5EF4-FFF2-40B4-BE49-F238E27FC236}">
                <a16:creationId xmlns:a16="http://schemas.microsoft.com/office/drawing/2014/main" id="{7D0FF84D-73A2-E193-4867-6DE36701C666}"/>
              </a:ext>
            </a:extLst>
          </p:cNvPr>
          <p:cNvPicPr>
            <a:picLocks noChangeAspect="1"/>
          </p:cNvPicPr>
          <p:nvPr/>
        </p:nvPicPr>
        <p:blipFill>
          <a:blip r:embed="rId6"/>
          <a:stretch>
            <a:fillRect/>
          </a:stretch>
        </p:blipFill>
        <p:spPr>
          <a:xfrm>
            <a:off x="4460877" y="4521070"/>
            <a:ext cx="178453" cy="392597"/>
          </a:xfrm>
          <a:prstGeom prst="rect">
            <a:avLst/>
          </a:prstGeom>
        </p:spPr>
      </p:pic>
      <p:pic>
        <p:nvPicPr>
          <p:cNvPr id="145" name="Picture 144">
            <a:extLst>
              <a:ext uri="{FF2B5EF4-FFF2-40B4-BE49-F238E27FC236}">
                <a16:creationId xmlns:a16="http://schemas.microsoft.com/office/drawing/2014/main" id="{0DE23A34-E804-3721-F756-F3159F40F455}"/>
              </a:ext>
            </a:extLst>
          </p:cNvPr>
          <p:cNvPicPr>
            <a:picLocks noChangeAspect="1"/>
          </p:cNvPicPr>
          <p:nvPr/>
        </p:nvPicPr>
        <p:blipFill>
          <a:blip r:embed="rId11"/>
          <a:stretch>
            <a:fillRect/>
          </a:stretch>
        </p:blipFill>
        <p:spPr>
          <a:xfrm flipH="1">
            <a:off x="4157131" y="4308390"/>
            <a:ext cx="181094" cy="444503"/>
          </a:xfrm>
          <a:prstGeom prst="rect">
            <a:avLst/>
          </a:prstGeom>
        </p:spPr>
      </p:pic>
      <p:pic>
        <p:nvPicPr>
          <p:cNvPr id="146" name="Picture 145">
            <a:extLst>
              <a:ext uri="{FF2B5EF4-FFF2-40B4-BE49-F238E27FC236}">
                <a16:creationId xmlns:a16="http://schemas.microsoft.com/office/drawing/2014/main" id="{243C551D-9102-5188-5892-8FCB23787238}"/>
              </a:ext>
            </a:extLst>
          </p:cNvPr>
          <p:cNvPicPr>
            <a:picLocks noChangeAspect="1"/>
          </p:cNvPicPr>
          <p:nvPr/>
        </p:nvPicPr>
        <p:blipFill>
          <a:blip r:embed="rId11"/>
          <a:stretch>
            <a:fillRect/>
          </a:stretch>
        </p:blipFill>
        <p:spPr>
          <a:xfrm flipH="1">
            <a:off x="4763773" y="4328672"/>
            <a:ext cx="181094" cy="444503"/>
          </a:xfrm>
          <a:prstGeom prst="rect">
            <a:avLst/>
          </a:prstGeom>
        </p:spPr>
      </p:pic>
      <p:pic>
        <p:nvPicPr>
          <p:cNvPr id="147" name="Picture 146">
            <a:extLst>
              <a:ext uri="{FF2B5EF4-FFF2-40B4-BE49-F238E27FC236}">
                <a16:creationId xmlns:a16="http://schemas.microsoft.com/office/drawing/2014/main" id="{63712AD4-950F-2275-A090-91E6AB18BD58}"/>
              </a:ext>
            </a:extLst>
          </p:cNvPr>
          <p:cNvPicPr>
            <a:picLocks noChangeAspect="1"/>
          </p:cNvPicPr>
          <p:nvPr/>
        </p:nvPicPr>
        <p:blipFill>
          <a:blip r:embed="rId6"/>
          <a:stretch>
            <a:fillRect/>
          </a:stretch>
        </p:blipFill>
        <p:spPr>
          <a:xfrm>
            <a:off x="3794009" y="3353921"/>
            <a:ext cx="178453" cy="392597"/>
          </a:xfrm>
          <a:prstGeom prst="rect">
            <a:avLst/>
          </a:prstGeom>
        </p:spPr>
      </p:pic>
      <p:pic>
        <p:nvPicPr>
          <p:cNvPr id="148" name="Picture 147">
            <a:extLst>
              <a:ext uri="{FF2B5EF4-FFF2-40B4-BE49-F238E27FC236}">
                <a16:creationId xmlns:a16="http://schemas.microsoft.com/office/drawing/2014/main" id="{0E9AE8B0-DED9-9EB5-EBA7-869E1ED21588}"/>
              </a:ext>
            </a:extLst>
          </p:cNvPr>
          <p:cNvPicPr>
            <a:picLocks noChangeAspect="1"/>
          </p:cNvPicPr>
          <p:nvPr/>
        </p:nvPicPr>
        <p:blipFill>
          <a:blip r:embed="rId6"/>
          <a:stretch>
            <a:fillRect/>
          </a:stretch>
        </p:blipFill>
        <p:spPr>
          <a:xfrm>
            <a:off x="4386397" y="3936831"/>
            <a:ext cx="178453" cy="392597"/>
          </a:xfrm>
          <a:prstGeom prst="rect">
            <a:avLst/>
          </a:prstGeom>
        </p:spPr>
      </p:pic>
      <p:pic>
        <p:nvPicPr>
          <p:cNvPr id="149" name="Picture 148">
            <a:extLst>
              <a:ext uri="{FF2B5EF4-FFF2-40B4-BE49-F238E27FC236}">
                <a16:creationId xmlns:a16="http://schemas.microsoft.com/office/drawing/2014/main" id="{E3DD5724-A840-97AE-EAE0-82BF8F7A4F5F}"/>
              </a:ext>
            </a:extLst>
          </p:cNvPr>
          <p:cNvPicPr>
            <a:picLocks noChangeAspect="1"/>
          </p:cNvPicPr>
          <p:nvPr/>
        </p:nvPicPr>
        <p:blipFill>
          <a:blip r:embed="rId11"/>
          <a:stretch>
            <a:fillRect/>
          </a:stretch>
        </p:blipFill>
        <p:spPr>
          <a:xfrm flipH="1">
            <a:off x="3844311" y="3733843"/>
            <a:ext cx="181094" cy="444503"/>
          </a:xfrm>
          <a:prstGeom prst="rect">
            <a:avLst/>
          </a:prstGeom>
        </p:spPr>
      </p:pic>
      <p:pic>
        <p:nvPicPr>
          <p:cNvPr id="150" name="Picture 149">
            <a:extLst>
              <a:ext uri="{FF2B5EF4-FFF2-40B4-BE49-F238E27FC236}">
                <a16:creationId xmlns:a16="http://schemas.microsoft.com/office/drawing/2014/main" id="{3F5A4BBD-B0DC-D23E-DE2C-8BCE653887E1}"/>
              </a:ext>
            </a:extLst>
          </p:cNvPr>
          <p:cNvPicPr>
            <a:picLocks noChangeAspect="1"/>
          </p:cNvPicPr>
          <p:nvPr/>
        </p:nvPicPr>
        <p:blipFill>
          <a:blip r:embed="rId11"/>
          <a:stretch>
            <a:fillRect/>
          </a:stretch>
        </p:blipFill>
        <p:spPr>
          <a:xfrm flipH="1">
            <a:off x="4821380" y="3823106"/>
            <a:ext cx="181094" cy="444503"/>
          </a:xfrm>
          <a:prstGeom prst="rect">
            <a:avLst/>
          </a:prstGeom>
        </p:spPr>
      </p:pic>
      <p:pic>
        <p:nvPicPr>
          <p:cNvPr id="151" name="Picture 150">
            <a:extLst>
              <a:ext uri="{FF2B5EF4-FFF2-40B4-BE49-F238E27FC236}">
                <a16:creationId xmlns:a16="http://schemas.microsoft.com/office/drawing/2014/main" id="{6EE24115-3188-BAA8-404A-9EF2B8205870}"/>
              </a:ext>
            </a:extLst>
          </p:cNvPr>
          <p:cNvPicPr>
            <a:picLocks noChangeAspect="1"/>
          </p:cNvPicPr>
          <p:nvPr/>
        </p:nvPicPr>
        <p:blipFill>
          <a:blip r:embed="rId6"/>
          <a:stretch>
            <a:fillRect/>
          </a:stretch>
        </p:blipFill>
        <p:spPr>
          <a:xfrm>
            <a:off x="4614014" y="3537400"/>
            <a:ext cx="178453" cy="392597"/>
          </a:xfrm>
          <a:prstGeom prst="rect">
            <a:avLst/>
          </a:prstGeom>
        </p:spPr>
      </p:pic>
      <p:pic>
        <p:nvPicPr>
          <p:cNvPr id="152" name="Picture 151">
            <a:extLst>
              <a:ext uri="{FF2B5EF4-FFF2-40B4-BE49-F238E27FC236}">
                <a16:creationId xmlns:a16="http://schemas.microsoft.com/office/drawing/2014/main" id="{5885FF21-5526-5D51-736C-8F157971DB2D}"/>
              </a:ext>
            </a:extLst>
          </p:cNvPr>
          <p:cNvPicPr>
            <a:picLocks noChangeAspect="1"/>
          </p:cNvPicPr>
          <p:nvPr/>
        </p:nvPicPr>
        <p:blipFill>
          <a:blip r:embed="rId11"/>
          <a:stretch>
            <a:fillRect/>
          </a:stretch>
        </p:blipFill>
        <p:spPr>
          <a:xfrm flipH="1">
            <a:off x="4230145" y="3552498"/>
            <a:ext cx="181094" cy="444503"/>
          </a:xfrm>
          <a:prstGeom prst="rect">
            <a:avLst/>
          </a:prstGeom>
        </p:spPr>
      </p:pic>
      <p:pic>
        <p:nvPicPr>
          <p:cNvPr id="153" name="Picture 152">
            <a:extLst>
              <a:ext uri="{FF2B5EF4-FFF2-40B4-BE49-F238E27FC236}">
                <a16:creationId xmlns:a16="http://schemas.microsoft.com/office/drawing/2014/main" id="{18CEDC03-803E-0541-EA4F-31A9CAD1293B}"/>
              </a:ext>
            </a:extLst>
          </p:cNvPr>
          <p:cNvPicPr>
            <a:picLocks noChangeAspect="1"/>
          </p:cNvPicPr>
          <p:nvPr/>
        </p:nvPicPr>
        <p:blipFill>
          <a:blip r:embed="rId11"/>
          <a:stretch>
            <a:fillRect/>
          </a:stretch>
        </p:blipFill>
        <p:spPr>
          <a:xfrm flipH="1">
            <a:off x="4976372" y="3305781"/>
            <a:ext cx="181094" cy="444503"/>
          </a:xfrm>
          <a:prstGeom prst="rect">
            <a:avLst/>
          </a:prstGeom>
        </p:spPr>
      </p:pic>
      <p:pic>
        <p:nvPicPr>
          <p:cNvPr id="154" name="Picture 153">
            <a:extLst>
              <a:ext uri="{FF2B5EF4-FFF2-40B4-BE49-F238E27FC236}">
                <a16:creationId xmlns:a16="http://schemas.microsoft.com/office/drawing/2014/main" id="{403A7EEA-3DC2-CFA6-D582-8293C576B4D1}"/>
              </a:ext>
            </a:extLst>
          </p:cNvPr>
          <p:cNvPicPr>
            <a:picLocks noChangeAspect="1"/>
          </p:cNvPicPr>
          <p:nvPr/>
        </p:nvPicPr>
        <p:blipFill>
          <a:blip r:embed="rId3"/>
          <a:stretch>
            <a:fillRect/>
          </a:stretch>
        </p:blipFill>
        <p:spPr>
          <a:xfrm>
            <a:off x="3306854" y="1957603"/>
            <a:ext cx="136237" cy="353366"/>
          </a:xfrm>
          <a:prstGeom prst="rect">
            <a:avLst/>
          </a:prstGeom>
        </p:spPr>
      </p:pic>
      <p:pic>
        <p:nvPicPr>
          <p:cNvPr id="155" name="Picture 154">
            <a:extLst>
              <a:ext uri="{FF2B5EF4-FFF2-40B4-BE49-F238E27FC236}">
                <a16:creationId xmlns:a16="http://schemas.microsoft.com/office/drawing/2014/main" id="{1ADB05F4-F443-6FC4-FA12-D6F68AA7293D}"/>
              </a:ext>
            </a:extLst>
          </p:cNvPr>
          <p:cNvPicPr>
            <a:picLocks noChangeAspect="1"/>
          </p:cNvPicPr>
          <p:nvPr/>
        </p:nvPicPr>
        <p:blipFill>
          <a:blip r:embed="rId3"/>
          <a:stretch>
            <a:fillRect/>
          </a:stretch>
        </p:blipFill>
        <p:spPr>
          <a:xfrm>
            <a:off x="3036471" y="2794260"/>
            <a:ext cx="136237" cy="353366"/>
          </a:xfrm>
          <a:prstGeom prst="rect">
            <a:avLst/>
          </a:prstGeom>
        </p:spPr>
      </p:pic>
      <p:pic>
        <p:nvPicPr>
          <p:cNvPr id="156" name="Picture 155">
            <a:extLst>
              <a:ext uri="{FF2B5EF4-FFF2-40B4-BE49-F238E27FC236}">
                <a16:creationId xmlns:a16="http://schemas.microsoft.com/office/drawing/2014/main" id="{B69183B5-F9E5-B2A5-797D-C39B0EF1C93E}"/>
              </a:ext>
            </a:extLst>
          </p:cNvPr>
          <p:cNvPicPr>
            <a:picLocks noChangeAspect="1"/>
          </p:cNvPicPr>
          <p:nvPr/>
        </p:nvPicPr>
        <p:blipFill>
          <a:blip r:embed="rId3"/>
          <a:stretch>
            <a:fillRect/>
          </a:stretch>
        </p:blipFill>
        <p:spPr>
          <a:xfrm>
            <a:off x="4397333" y="2158367"/>
            <a:ext cx="136237" cy="353366"/>
          </a:xfrm>
          <a:prstGeom prst="rect">
            <a:avLst/>
          </a:prstGeom>
        </p:spPr>
      </p:pic>
      <p:pic>
        <p:nvPicPr>
          <p:cNvPr id="157" name="Picture 156">
            <a:extLst>
              <a:ext uri="{FF2B5EF4-FFF2-40B4-BE49-F238E27FC236}">
                <a16:creationId xmlns:a16="http://schemas.microsoft.com/office/drawing/2014/main" id="{44EFE15E-28FC-F6C8-1C5D-B7811C35A865}"/>
              </a:ext>
            </a:extLst>
          </p:cNvPr>
          <p:cNvPicPr>
            <a:picLocks noChangeAspect="1"/>
          </p:cNvPicPr>
          <p:nvPr/>
        </p:nvPicPr>
        <p:blipFill>
          <a:blip r:embed="rId3"/>
          <a:stretch>
            <a:fillRect/>
          </a:stretch>
        </p:blipFill>
        <p:spPr>
          <a:xfrm>
            <a:off x="3849017" y="2032461"/>
            <a:ext cx="136237" cy="353366"/>
          </a:xfrm>
          <a:prstGeom prst="rect">
            <a:avLst/>
          </a:prstGeom>
        </p:spPr>
      </p:pic>
      <p:pic>
        <p:nvPicPr>
          <p:cNvPr id="158" name="Picture 157">
            <a:extLst>
              <a:ext uri="{FF2B5EF4-FFF2-40B4-BE49-F238E27FC236}">
                <a16:creationId xmlns:a16="http://schemas.microsoft.com/office/drawing/2014/main" id="{475310BF-AA1A-62F3-CEAC-DBF34B8EAAA2}"/>
              </a:ext>
            </a:extLst>
          </p:cNvPr>
          <p:cNvPicPr>
            <a:picLocks noChangeAspect="1"/>
          </p:cNvPicPr>
          <p:nvPr/>
        </p:nvPicPr>
        <p:blipFill>
          <a:blip r:embed="rId12"/>
          <a:stretch>
            <a:fillRect/>
          </a:stretch>
        </p:blipFill>
        <p:spPr>
          <a:xfrm>
            <a:off x="4152726" y="2413845"/>
            <a:ext cx="164130" cy="391015"/>
          </a:xfrm>
          <a:prstGeom prst="rect">
            <a:avLst/>
          </a:prstGeom>
        </p:spPr>
      </p:pic>
      <p:pic>
        <p:nvPicPr>
          <p:cNvPr id="159" name="Picture 158">
            <a:extLst>
              <a:ext uri="{FF2B5EF4-FFF2-40B4-BE49-F238E27FC236}">
                <a16:creationId xmlns:a16="http://schemas.microsoft.com/office/drawing/2014/main" id="{915C21BD-E783-4A2D-C3FF-472ADB8EDB01}"/>
              </a:ext>
            </a:extLst>
          </p:cNvPr>
          <p:cNvPicPr>
            <a:picLocks noChangeAspect="1"/>
          </p:cNvPicPr>
          <p:nvPr/>
        </p:nvPicPr>
        <p:blipFill>
          <a:blip r:embed="rId12"/>
          <a:stretch>
            <a:fillRect/>
          </a:stretch>
        </p:blipFill>
        <p:spPr>
          <a:xfrm>
            <a:off x="3009841" y="1966016"/>
            <a:ext cx="164130" cy="391015"/>
          </a:xfrm>
          <a:prstGeom prst="rect">
            <a:avLst/>
          </a:prstGeom>
        </p:spPr>
      </p:pic>
      <p:pic>
        <p:nvPicPr>
          <p:cNvPr id="160" name="Picture 159">
            <a:extLst>
              <a:ext uri="{FF2B5EF4-FFF2-40B4-BE49-F238E27FC236}">
                <a16:creationId xmlns:a16="http://schemas.microsoft.com/office/drawing/2014/main" id="{89B653E3-BA14-8B5D-AD1B-3D0AC0BBB5AB}"/>
              </a:ext>
            </a:extLst>
          </p:cNvPr>
          <p:cNvPicPr>
            <a:picLocks noChangeAspect="1"/>
          </p:cNvPicPr>
          <p:nvPr/>
        </p:nvPicPr>
        <p:blipFill>
          <a:blip r:embed="rId12"/>
          <a:stretch>
            <a:fillRect/>
          </a:stretch>
        </p:blipFill>
        <p:spPr>
          <a:xfrm>
            <a:off x="4963203" y="2625013"/>
            <a:ext cx="164130" cy="391015"/>
          </a:xfrm>
          <a:prstGeom prst="rect">
            <a:avLst/>
          </a:prstGeom>
        </p:spPr>
      </p:pic>
      <p:pic>
        <p:nvPicPr>
          <p:cNvPr id="161" name="Picture 160">
            <a:extLst>
              <a:ext uri="{FF2B5EF4-FFF2-40B4-BE49-F238E27FC236}">
                <a16:creationId xmlns:a16="http://schemas.microsoft.com/office/drawing/2014/main" id="{DF4DFD88-AD69-DDCD-45EC-815AC5402EC6}"/>
              </a:ext>
            </a:extLst>
          </p:cNvPr>
          <p:cNvPicPr>
            <a:picLocks noChangeAspect="1"/>
          </p:cNvPicPr>
          <p:nvPr/>
        </p:nvPicPr>
        <p:blipFill>
          <a:blip r:embed="rId12"/>
          <a:stretch>
            <a:fillRect/>
          </a:stretch>
        </p:blipFill>
        <p:spPr>
          <a:xfrm>
            <a:off x="4523924" y="1881702"/>
            <a:ext cx="164130" cy="391015"/>
          </a:xfrm>
          <a:prstGeom prst="rect">
            <a:avLst/>
          </a:prstGeom>
        </p:spPr>
      </p:pic>
      <p:pic>
        <p:nvPicPr>
          <p:cNvPr id="162" name="Picture 161">
            <a:extLst>
              <a:ext uri="{FF2B5EF4-FFF2-40B4-BE49-F238E27FC236}">
                <a16:creationId xmlns:a16="http://schemas.microsoft.com/office/drawing/2014/main" id="{A44370D7-D97C-DD71-C8D4-1405A82F2A2C}"/>
              </a:ext>
            </a:extLst>
          </p:cNvPr>
          <p:cNvPicPr>
            <a:picLocks noChangeAspect="1"/>
          </p:cNvPicPr>
          <p:nvPr/>
        </p:nvPicPr>
        <p:blipFill>
          <a:blip r:embed="rId12"/>
          <a:stretch>
            <a:fillRect/>
          </a:stretch>
        </p:blipFill>
        <p:spPr>
          <a:xfrm>
            <a:off x="5176483" y="2565581"/>
            <a:ext cx="164130" cy="391015"/>
          </a:xfrm>
          <a:prstGeom prst="rect">
            <a:avLst/>
          </a:prstGeom>
        </p:spPr>
      </p:pic>
      <p:pic>
        <p:nvPicPr>
          <p:cNvPr id="163" name="Picture 162">
            <a:extLst>
              <a:ext uri="{FF2B5EF4-FFF2-40B4-BE49-F238E27FC236}">
                <a16:creationId xmlns:a16="http://schemas.microsoft.com/office/drawing/2014/main" id="{62401895-B6D9-E126-5081-6A02799DA4BF}"/>
              </a:ext>
            </a:extLst>
          </p:cNvPr>
          <p:cNvPicPr>
            <a:picLocks noChangeAspect="1"/>
          </p:cNvPicPr>
          <p:nvPr/>
        </p:nvPicPr>
        <p:blipFill>
          <a:blip r:embed="rId12"/>
          <a:stretch>
            <a:fillRect/>
          </a:stretch>
        </p:blipFill>
        <p:spPr>
          <a:xfrm>
            <a:off x="2504026" y="2659526"/>
            <a:ext cx="164130" cy="391015"/>
          </a:xfrm>
          <a:prstGeom prst="rect">
            <a:avLst/>
          </a:prstGeom>
        </p:spPr>
      </p:pic>
      <p:sp>
        <p:nvSpPr>
          <p:cNvPr id="166" name="TextBox 165">
            <a:extLst>
              <a:ext uri="{FF2B5EF4-FFF2-40B4-BE49-F238E27FC236}">
                <a16:creationId xmlns:a16="http://schemas.microsoft.com/office/drawing/2014/main" id="{5ED6BB7E-0890-FC67-2C93-F973A3E5F6F7}"/>
              </a:ext>
            </a:extLst>
          </p:cNvPr>
          <p:cNvSpPr txBox="1"/>
          <p:nvPr/>
        </p:nvSpPr>
        <p:spPr>
          <a:xfrm>
            <a:off x="2171607" y="1269378"/>
            <a:ext cx="1703507" cy="369332"/>
          </a:xfrm>
          <a:prstGeom prst="rect">
            <a:avLst/>
          </a:prstGeom>
          <a:noFill/>
        </p:spPr>
        <p:txBody>
          <a:bodyPr wrap="square">
            <a:spAutoFit/>
          </a:bodyPr>
          <a:lstStyle/>
          <a:p>
            <a:r>
              <a:rPr lang="en-GB" dirty="0">
                <a:latin typeface="Candara" panose="020E0502030303020204" pitchFamily="34" charset="0"/>
              </a:rPr>
              <a:t>Latent space</a:t>
            </a:r>
          </a:p>
        </p:txBody>
      </p:sp>
      <p:sp>
        <p:nvSpPr>
          <p:cNvPr id="172" name="Hexagon 171">
            <a:extLst>
              <a:ext uri="{FF2B5EF4-FFF2-40B4-BE49-F238E27FC236}">
                <a16:creationId xmlns:a16="http://schemas.microsoft.com/office/drawing/2014/main" id="{5FF18359-2EED-9FBF-1DC9-76FCD009E627}"/>
              </a:ext>
            </a:extLst>
          </p:cNvPr>
          <p:cNvSpPr/>
          <p:nvPr/>
        </p:nvSpPr>
        <p:spPr>
          <a:xfrm>
            <a:off x="3777964" y="2133484"/>
            <a:ext cx="1159031" cy="938768"/>
          </a:xfrm>
          <a:prstGeom prst="hexagon">
            <a:avLst/>
          </a:prstGeom>
          <a:solidFill>
            <a:schemeClr val="accent1">
              <a:lumMod val="20000"/>
              <a:lumOff val="80000"/>
              <a:alpha val="5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2" name="Group 181">
            <a:extLst>
              <a:ext uri="{FF2B5EF4-FFF2-40B4-BE49-F238E27FC236}">
                <a16:creationId xmlns:a16="http://schemas.microsoft.com/office/drawing/2014/main" id="{041774F1-21B6-2C0F-8159-ED022A5DE8F5}"/>
              </a:ext>
            </a:extLst>
          </p:cNvPr>
          <p:cNvGrpSpPr/>
          <p:nvPr/>
        </p:nvGrpSpPr>
        <p:grpSpPr>
          <a:xfrm>
            <a:off x="5902372" y="1719491"/>
            <a:ext cx="1835109" cy="1374635"/>
            <a:chOff x="7189130" y="4559466"/>
            <a:chExt cx="1835109" cy="1374635"/>
          </a:xfrm>
        </p:grpSpPr>
        <p:pic>
          <p:nvPicPr>
            <p:cNvPr id="81" name="Picture 80">
              <a:extLst>
                <a:ext uri="{FF2B5EF4-FFF2-40B4-BE49-F238E27FC236}">
                  <a16:creationId xmlns:a16="http://schemas.microsoft.com/office/drawing/2014/main" id="{F6FDAD5D-E1FE-34A0-B227-90355598AAA1}"/>
                </a:ext>
              </a:extLst>
            </p:cNvPr>
            <p:cNvPicPr>
              <a:picLocks noChangeAspect="1"/>
            </p:cNvPicPr>
            <p:nvPr/>
          </p:nvPicPr>
          <p:blipFill>
            <a:blip r:embed="rId13"/>
            <a:stretch>
              <a:fillRect/>
            </a:stretch>
          </p:blipFill>
          <p:spPr>
            <a:xfrm>
              <a:off x="7280943" y="4599513"/>
              <a:ext cx="70488" cy="162336"/>
            </a:xfrm>
            <a:prstGeom prst="rect">
              <a:avLst/>
            </a:prstGeom>
          </p:spPr>
        </p:pic>
        <p:pic>
          <p:nvPicPr>
            <p:cNvPr id="168" name="Picture 167">
              <a:extLst>
                <a:ext uri="{FF2B5EF4-FFF2-40B4-BE49-F238E27FC236}">
                  <a16:creationId xmlns:a16="http://schemas.microsoft.com/office/drawing/2014/main" id="{6A12BFF4-FD0A-4769-C3DB-EEE227DC92C4}"/>
                </a:ext>
              </a:extLst>
            </p:cNvPr>
            <p:cNvPicPr>
              <a:picLocks noChangeAspect="1"/>
            </p:cNvPicPr>
            <p:nvPr/>
          </p:nvPicPr>
          <p:blipFill>
            <a:blip r:embed="rId6"/>
            <a:stretch>
              <a:fillRect/>
            </a:stretch>
          </p:blipFill>
          <p:spPr>
            <a:xfrm>
              <a:off x="7282776" y="5012852"/>
              <a:ext cx="74410" cy="163702"/>
            </a:xfrm>
            <a:prstGeom prst="rect">
              <a:avLst/>
            </a:prstGeom>
          </p:spPr>
        </p:pic>
        <p:pic>
          <p:nvPicPr>
            <p:cNvPr id="169" name="Picture 168">
              <a:extLst>
                <a:ext uri="{FF2B5EF4-FFF2-40B4-BE49-F238E27FC236}">
                  <a16:creationId xmlns:a16="http://schemas.microsoft.com/office/drawing/2014/main" id="{10FC080F-6E0E-BA7A-AD33-0658FA74EF08}"/>
                </a:ext>
              </a:extLst>
            </p:cNvPr>
            <p:cNvPicPr>
              <a:picLocks noChangeAspect="1"/>
            </p:cNvPicPr>
            <p:nvPr/>
          </p:nvPicPr>
          <p:blipFill>
            <a:blip r:embed="rId3"/>
            <a:stretch>
              <a:fillRect/>
            </a:stretch>
          </p:blipFill>
          <p:spPr>
            <a:xfrm>
              <a:off x="7288317" y="4801599"/>
              <a:ext cx="63114" cy="163702"/>
            </a:xfrm>
            <a:prstGeom prst="rect">
              <a:avLst/>
            </a:prstGeom>
          </p:spPr>
        </p:pic>
        <p:pic>
          <p:nvPicPr>
            <p:cNvPr id="170" name="Picture 169">
              <a:extLst>
                <a:ext uri="{FF2B5EF4-FFF2-40B4-BE49-F238E27FC236}">
                  <a16:creationId xmlns:a16="http://schemas.microsoft.com/office/drawing/2014/main" id="{4E489409-3B60-4379-5C28-37D226610885}"/>
                </a:ext>
              </a:extLst>
            </p:cNvPr>
            <p:cNvPicPr>
              <a:picLocks noChangeAspect="1"/>
            </p:cNvPicPr>
            <p:nvPr/>
          </p:nvPicPr>
          <p:blipFill>
            <a:blip r:embed="rId8"/>
            <a:stretch>
              <a:fillRect/>
            </a:stretch>
          </p:blipFill>
          <p:spPr>
            <a:xfrm>
              <a:off x="7277859" y="5216790"/>
              <a:ext cx="85678" cy="165547"/>
            </a:xfrm>
            <a:prstGeom prst="rect">
              <a:avLst/>
            </a:prstGeom>
          </p:spPr>
        </p:pic>
        <p:sp>
          <p:nvSpPr>
            <p:cNvPr id="173" name="Hexagon 172">
              <a:extLst>
                <a:ext uri="{FF2B5EF4-FFF2-40B4-BE49-F238E27FC236}">
                  <a16:creationId xmlns:a16="http://schemas.microsoft.com/office/drawing/2014/main" id="{7D5B6171-5A5F-C658-4C05-22A46C7AD734}"/>
                </a:ext>
              </a:extLst>
            </p:cNvPr>
            <p:cNvSpPr/>
            <p:nvPr/>
          </p:nvSpPr>
          <p:spPr>
            <a:xfrm>
              <a:off x="7189130" y="5709135"/>
              <a:ext cx="263204" cy="215649"/>
            </a:xfrm>
            <a:prstGeom prst="hexagon">
              <a:avLst/>
            </a:prstGeom>
            <a:solidFill>
              <a:schemeClr val="accent1">
                <a:lumMod val="20000"/>
                <a:lumOff val="80000"/>
                <a:alpha val="5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TextBox 174">
              <a:extLst>
                <a:ext uri="{FF2B5EF4-FFF2-40B4-BE49-F238E27FC236}">
                  <a16:creationId xmlns:a16="http://schemas.microsoft.com/office/drawing/2014/main" id="{26313511-D691-7D16-3997-64D17FC33F79}"/>
                </a:ext>
              </a:extLst>
            </p:cNvPr>
            <p:cNvSpPr txBox="1"/>
            <p:nvPr/>
          </p:nvSpPr>
          <p:spPr>
            <a:xfrm>
              <a:off x="7318589" y="4768779"/>
              <a:ext cx="1282328" cy="246221"/>
            </a:xfrm>
            <a:prstGeom prst="rect">
              <a:avLst/>
            </a:prstGeom>
            <a:noFill/>
          </p:spPr>
          <p:txBody>
            <a:bodyPr wrap="square">
              <a:spAutoFit/>
            </a:bodyPr>
            <a:lstStyle/>
            <a:p>
              <a:r>
                <a:rPr lang="en-GB" sz="1000" dirty="0">
                  <a:latin typeface="Candara" panose="020E0502030303020204" pitchFamily="34" charset="0"/>
                </a:rPr>
                <a:t>Male / phenotype A</a:t>
              </a:r>
            </a:p>
          </p:txBody>
        </p:sp>
        <p:sp>
          <p:nvSpPr>
            <p:cNvPr id="176" name="TextBox 175">
              <a:extLst>
                <a:ext uri="{FF2B5EF4-FFF2-40B4-BE49-F238E27FC236}">
                  <a16:creationId xmlns:a16="http://schemas.microsoft.com/office/drawing/2014/main" id="{E7828B25-E5E5-5677-BFCE-E78E3F3B3A57}"/>
                </a:ext>
              </a:extLst>
            </p:cNvPr>
            <p:cNvSpPr txBox="1"/>
            <p:nvPr/>
          </p:nvSpPr>
          <p:spPr>
            <a:xfrm>
              <a:off x="7316699" y="4559466"/>
              <a:ext cx="1201459" cy="246221"/>
            </a:xfrm>
            <a:prstGeom prst="rect">
              <a:avLst/>
            </a:prstGeom>
            <a:noFill/>
          </p:spPr>
          <p:txBody>
            <a:bodyPr wrap="square">
              <a:spAutoFit/>
            </a:bodyPr>
            <a:lstStyle/>
            <a:p>
              <a:r>
                <a:rPr lang="en-GB" sz="1000" dirty="0">
                  <a:latin typeface="Candara" panose="020E0502030303020204" pitchFamily="34" charset="0"/>
                </a:rPr>
                <a:t>Query patient</a:t>
              </a:r>
            </a:p>
          </p:txBody>
        </p:sp>
        <p:sp>
          <p:nvSpPr>
            <p:cNvPr id="177" name="TextBox 176">
              <a:extLst>
                <a:ext uri="{FF2B5EF4-FFF2-40B4-BE49-F238E27FC236}">
                  <a16:creationId xmlns:a16="http://schemas.microsoft.com/office/drawing/2014/main" id="{C2C0F9AE-057D-12D9-C7B8-4782854D10D3}"/>
                </a:ext>
              </a:extLst>
            </p:cNvPr>
            <p:cNvSpPr txBox="1"/>
            <p:nvPr/>
          </p:nvSpPr>
          <p:spPr>
            <a:xfrm>
              <a:off x="7452334" y="5687880"/>
              <a:ext cx="1065824" cy="246221"/>
            </a:xfrm>
            <a:prstGeom prst="rect">
              <a:avLst/>
            </a:prstGeom>
            <a:noFill/>
          </p:spPr>
          <p:txBody>
            <a:bodyPr wrap="square">
              <a:spAutoFit/>
            </a:bodyPr>
            <a:lstStyle/>
            <a:p>
              <a:r>
                <a:rPr lang="en-GB" sz="1000" dirty="0">
                  <a:latin typeface="Candara" panose="020E0502030303020204" pitchFamily="34" charset="0"/>
                </a:rPr>
                <a:t>Hexagonal bin</a:t>
              </a:r>
            </a:p>
          </p:txBody>
        </p:sp>
        <p:sp>
          <p:nvSpPr>
            <p:cNvPr id="178" name="TextBox 177">
              <a:extLst>
                <a:ext uri="{FF2B5EF4-FFF2-40B4-BE49-F238E27FC236}">
                  <a16:creationId xmlns:a16="http://schemas.microsoft.com/office/drawing/2014/main" id="{633BEC56-EF5E-246F-78AF-5CA98EA26C31}"/>
                </a:ext>
              </a:extLst>
            </p:cNvPr>
            <p:cNvSpPr txBox="1"/>
            <p:nvPr/>
          </p:nvSpPr>
          <p:spPr>
            <a:xfrm>
              <a:off x="7320732" y="4971260"/>
              <a:ext cx="1703507" cy="246221"/>
            </a:xfrm>
            <a:prstGeom prst="rect">
              <a:avLst/>
            </a:prstGeom>
            <a:noFill/>
          </p:spPr>
          <p:txBody>
            <a:bodyPr wrap="square">
              <a:spAutoFit/>
            </a:bodyPr>
            <a:lstStyle/>
            <a:p>
              <a:r>
                <a:rPr lang="en-GB" sz="1000" dirty="0">
                  <a:latin typeface="Candara" panose="020E0502030303020204" pitchFamily="34" charset="0"/>
                </a:rPr>
                <a:t>Female / no phenotype A</a:t>
              </a:r>
            </a:p>
          </p:txBody>
        </p:sp>
        <p:sp>
          <p:nvSpPr>
            <p:cNvPr id="179" name="TextBox 178">
              <a:extLst>
                <a:ext uri="{FF2B5EF4-FFF2-40B4-BE49-F238E27FC236}">
                  <a16:creationId xmlns:a16="http://schemas.microsoft.com/office/drawing/2014/main" id="{6C8E8E25-0BE0-B707-9F08-C658F8FAD505}"/>
                </a:ext>
              </a:extLst>
            </p:cNvPr>
            <p:cNvSpPr txBox="1"/>
            <p:nvPr/>
          </p:nvSpPr>
          <p:spPr>
            <a:xfrm>
              <a:off x="7316187" y="5174043"/>
              <a:ext cx="796213" cy="246221"/>
            </a:xfrm>
            <a:prstGeom prst="rect">
              <a:avLst/>
            </a:prstGeom>
            <a:noFill/>
          </p:spPr>
          <p:txBody>
            <a:bodyPr wrap="square">
              <a:spAutoFit/>
            </a:bodyPr>
            <a:lstStyle/>
            <a:p>
              <a:r>
                <a:rPr lang="en-GB" sz="1000" dirty="0">
                  <a:latin typeface="Candara" panose="020E0502030303020204" pitchFamily="34" charset="0"/>
                </a:rPr>
                <a:t>Obesity</a:t>
              </a:r>
            </a:p>
          </p:txBody>
        </p:sp>
        <p:pic>
          <p:nvPicPr>
            <p:cNvPr id="180" name="Picture 179">
              <a:extLst>
                <a:ext uri="{FF2B5EF4-FFF2-40B4-BE49-F238E27FC236}">
                  <a16:creationId xmlns:a16="http://schemas.microsoft.com/office/drawing/2014/main" id="{FE36E3CD-EC03-6BBA-E014-3B5823B2FC53}"/>
                </a:ext>
              </a:extLst>
            </p:cNvPr>
            <p:cNvPicPr>
              <a:picLocks noChangeAspect="1"/>
            </p:cNvPicPr>
            <p:nvPr/>
          </p:nvPicPr>
          <p:blipFill>
            <a:blip r:embed="rId5"/>
            <a:stretch>
              <a:fillRect/>
            </a:stretch>
          </p:blipFill>
          <p:spPr>
            <a:xfrm>
              <a:off x="7279272" y="5464828"/>
              <a:ext cx="82677" cy="154686"/>
            </a:xfrm>
            <a:prstGeom prst="rect">
              <a:avLst/>
            </a:prstGeom>
          </p:spPr>
        </p:pic>
        <p:sp>
          <p:nvSpPr>
            <p:cNvPr id="181" name="TextBox 180">
              <a:extLst>
                <a:ext uri="{FF2B5EF4-FFF2-40B4-BE49-F238E27FC236}">
                  <a16:creationId xmlns:a16="http://schemas.microsoft.com/office/drawing/2014/main" id="{8234CF95-52D3-9713-DCD3-DD44A6550A8F}"/>
                </a:ext>
              </a:extLst>
            </p:cNvPr>
            <p:cNvSpPr txBox="1"/>
            <p:nvPr/>
          </p:nvSpPr>
          <p:spPr>
            <a:xfrm>
              <a:off x="7318589" y="5422166"/>
              <a:ext cx="940888" cy="246221"/>
            </a:xfrm>
            <a:prstGeom prst="rect">
              <a:avLst/>
            </a:prstGeom>
            <a:noFill/>
          </p:spPr>
          <p:txBody>
            <a:bodyPr wrap="square">
              <a:spAutoFit/>
            </a:bodyPr>
            <a:lstStyle/>
            <a:p>
              <a:r>
                <a:rPr lang="en-GB" sz="1000" dirty="0">
                  <a:latin typeface="Candara" panose="020E0502030303020204" pitchFamily="34" charset="0"/>
                </a:rPr>
                <a:t>Older patient</a:t>
              </a:r>
            </a:p>
          </p:txBody>
        </p:sp>
      </p:grpSp>
      <p:sp>
        <p:nvSpPr>
          <p:cNvPr id="183" name="TextBox 182">
            <a:extLst>
              <a:ext uri="{FF2B5EF4-FFF2-40B4-BE49-F238E27FC236}">
                <a16:creationId xmlns:a16="http://schemas.microsoft.com/office/drawing/2014/main" id="{63927155-D8EE-75F9-D240-D609B47C6526}"/>
              </a:ext>
            </a:extLst>
          </p:cNvPr>
          <p:cNvSpPr txBox="1"/>
          <p:nvPr/>
        </p:nvSpPr>
        <p:spPr>
          <a:xfrm>
            <a:off x="5849057" y="3552851"/>
            <a:ext cx="1703507" cy="307777"/>
          </a:xfrm>
          <a:prstGeom prst="rect">
            <a:avLst/>
          </a:prstGeom>
          <a:noFill/>
        </p:spPr>
        <p:txBody>
          <a:bodyPr wrap="square">
            <a:spAutoFit/>
          </a:bodyPr>
          <a:lstStyle/>
          <a:p>
            <a:r>
              <a:rPr lang="en-GB" sz="1400" dirty="0">
                <a:latin typeface="Candara" panose="020E0502030303020204" pitchFamily="34" charset="0"/>
              </a:rPr>
              <a:t>Feature (e.g. Age)</a:t>
            </a:r>
          </a:p>
        </p:txBody>
      </p:sp>
      <p:sp>
        <p:nvSpPr>
          <p:cNvPr id="184" name="TextBox 183">
            <a:extLst>
              <a:ext uri="{FF2B5EF4-FFF2-40B4-BE49-F238E27FC236}">
                <a16:creationId xmlns:a16="http://schemas.microsoft.com/office/drawing/2014/main" id="{B94377D7-3A70-45F4-89C3-23F9B2E3D5B7}"/>
              </a:ext>
            </a:extLst>
          </p:cNvPr>
          <p:cNvSpPr txBox="1"/>
          <p:nvPr/>
        </p:nvSpPr>
        <p:spPr>
          <a:xfrm>
            <a:off x="5855688" y="4421746"/>
            <a:ext cx="2318593" cy="307777"/>
          </a:xfrm>
          <a:prstGeom prst="rect">
            <a:avLst/>
          </a:prstGeom>
          <a:noFill/>
        </p:spPr>
        <p:txBody>
          <a:bodyPr wrap="square">
            <a:spAutoFit/>
          </a:bodyPr>
          <a:lstStyle/>
          <a:p>
            <a:r>
              <a:rPr lang="en-GB" sz="1400" dirty="0">
                <a:latin typeface="Candara" panose="020E0502030303020204" pitchFamily="34" charset="0"/>
              </a:rPr>
              <a:t>Phenotype (e.g. Shock) *</a:t>
            </a:r>
          </a:p>
        </p:txBody>
      </p:sp>
      <p:sp>
        <p:nvSpPr>
          <p:cNvPr id="185" name="TextBox 184">
            <a:extLst>
              <a:ext uri="{FF2B5EF4-FFF2-40B4-BE49-F238E27FC236}">
                <a16:creationId xmlns:a16="http://schemas.microsoft.com/office/drawing/2014/main" id="{07A38D0C-1453-B30C-33C5-7F107CE15FD8}"/>
              </a:ext>
            </a:extLst>
          </p:cNvPr>
          <p:cNvSpPr txBox="1"/>
          <p:nvPr/>
        </p:nvSpPr>
        <p:spPr>
          <a:xfrm>
            <a:off x="5856088" y="5233608"/>
            <a:ext cx="3105032" cy="307777"/>
          </a:xfrm>
          <a:prstGeom prst="rect">
            <a:avLst/>
          </a:prstGeom>
          <a:noFill/>
        </p:spPr>
        <p:txBody>
          <a:bodyPr wrap="square">
            <a:spAutoFit/>
          </a:bodyPr>
          <a:lstStyle/>
          <a:p>
            <a:r>
              <a:rPr lang="en-GB" sz="1400" dirty="0">
                <a:latin typeface="Candara" panose="020E0502030303020204" pitchFamily="34" charset="0"/>
              </a:rPr>
              <a:t>Category (e.g. Female &amp; Phenotype) *</a:t>
            </a:r>
          </a:p>
        </p:txBody>
      </p:sp>
      <p:pic>
        <p:nvPicPr>
          <p:cNvPr id="187" name="Picture 186">
            <a:extLst>
              <a:ext uri="{FF2B5EF4-FFF2-40B4-BE49-F238E27FC236}">
                <a16:creationId xmlns:a16="http://schemas.microsoft.com/office/drawing/2014/main" id="{8FBF73B4-9FA6-7E47-B847-268250E27044}"/>
              </a:ext>
            </a:extLst>
          </p:cNvPr>
          <p:cNvPicPr>
            <a:picLocks noChangeAspect="1"/>
          </p:cNvPicPr>
          <p:nvPr/>
        </p:nvPicPr>
        <p:blipFill>
          <a:blip r:embed="rId12"/>
          <a:stretch>
            <a:fillRect/>
          </a:stretch>
        </p:blipFill>
        <p:spPr>
          <a:xfrm>
            <a:off x="6613169" y="3856739"/>
            <a:ext cx="164130" cy="391015"/>
          </a:xfrm>
          <a:prstGeom prst="rect">
            <a:avLst/>
          </a:prstGeom>
        </p:spPr>
      </p:pic>
      <p:pic>
        <p:nvPicPr>
          <p:cNvPr id="188" name="Picture 187">
            <a:extLst>
              <a:ext uri="{FF2B5EF4-FFF2-40B4-BE49-F238E27FC236}">
                <a16:creationId xmlns:a16="http://schemas.microsoft.com/office/drawing/2014/main" id="{A8229749-F0B8-7C83-9934-803BD7747464}"/>
              </a:ext>
            </a:extLst>
          </p:cNvPr>
          <p:cNvPicPr>
            <a:picLocks noChangeAspect="1"/>
          </p:cNvPicPr>
          <p:nvPr/>
        </p:nvPicPr>
        <p:blipFill>
          <a:blip r:embed="rId3"/>
          <a:stretch>
            <a:fillRect/>
          </a:stretch>
        </p:blipFill>
        <p:spPr>
          <a:xfrm>
            <a:off x="6785824" y="3890042"/>
            <a:ext cx="136237" cy="353366"/>
          </a:xfrm>
          <a:prstGeom prst="rect">
            <a:avLst/>
          </a:prstGeom>
        </p:spPr>
      </p:pic>
      <p:pic>
        <p:nvPicPr>
          <p:cNvPr id="189" name="Picture 188">
            <a:extLst>
              <a:ext uri="{FF2B5EF4-FFF2-40B4-BE49-F238E27FC236}">
                <a16:creationId xmlns:a16="http://schemas.microsoft.com/office/drawing/2014/main" id="{42C77D71-46C8-3FCB-C014-A6A5225F4AC5}"/>
              </a:ext>
            </a:extLst>
          </p:cNvPr>
          <p:cNvPicPr>
            <a:picLocks noChangeAspect="1"/>
          </p:cNvPicPr>
          <p:nvPr/>
        </p:nvPicPr>
        <p:blipFill>
          <a:blip r:embed="rId3"/>
          <a:stretch>
            <a:fillRect/>
          </a:stretch>
        </p:blipFill>
        <p:spPr>
          <a:xfrm>
            <a:off x="6919473" y="3888315"/>
            <a:ext cx="136237" cy="353366"/>
          </a:xfrm>
          <a:prstGeom prst="rect">
            <a:avLst/>
          </a:prstGeom>
        </p:spPr>
      </p:pic>
      <p:pic>
        <p:nvPicPr>
          <p:cNvPr id="190" name="Picture 189">
            <a:extLst>
              <a:ext uri="{FF2B5EF4-FFF2-40B4-BE49-F238E27FC236}">
                <a16:creationId xmlns:a16="http://schemas.microsoft.com/office/drawing/2014/main" id="{602DD62F-BC44-4B0C-F1A8-34466873F00B}"/>
              </a:ext>
            </a:extLst>
          </p:cNvPr>
          <p:cNvPicPr>
            <a:picLocks noChangeAspect="1"/>
          </p:cNvPicPr>
          <p:nvPr/>
        </p:nvPicPr>
        <p:blipFill>
          <a:blip r:embed="rId4"/>
          <a:stretch>
            <a:fillRect/>
          </a:stretch>
        </p:blipFill>
        <p:spPr>
          <a:xfrm>
            <a:off x="7168370" y="3895471"/>
            <a:ext cx="181094" cy="344376"/>
          </a:xfrm>
          <a:prstGeom prst="rect">
            <a:avLst/>
          </a:prstGeom>
        </p:spPr>
      </p:pic>
      <p:pic>
        <p:nvPicPr>
          <p:cNvPr id="191" name="Picture 190">
            <a:extLst>
              <a:ext uri="{FF2B5EF4-FFF2-40B4-BE49-F238E27FC236}">
                <a16:creationId xmlns:a16="http://schemas.microsoft.com/office/drawing/2014/main" id="{1E63B45B-ED91-8ADC-A6FA-429A97AEA793}"/>
              </a:ext>
            </a:extLst>
          </p:cNvPr>
          <p:cNvPicPr>
            <a:picLocks noChangeAspect="1"/>
          </p:cNvPicPr>
          <p:nvPr/>
        </p:nvPicPr>
        <p:blipFill>
          <a:blip r:embed="rId3"/>
          <a:stretch>
            <a:fillRect/>
          </a:stretch>
        </p:blipFill>
        <p:spPr>
          <a:xfrm>
            <a:off x="7059182" y="3889853"/>
            <a:ext cx="136237" cy="353366"/>
          </a:xfrm>
          <a:prstGeom prst="rect">
            <a:avLst/>
          </a:prstGeom>
        </p:spPr>
      </p:pic>
      <p:pic>
        <p:nvPicPr>
          <p:cNvPr id="192" name="Picture 191">
            <a:extLst>
              <a:ext uri="{FF2B5EF4-FFF2-40B4-BE49-F238E27FC236}">
                <a16:creationId xmlns:a16="http://schemas.microsoft.com/office/drawing/2014/main" id="{52C416B6-9FCF-9059-CA2C-9804DA63E81C}"/>
              </a:ext>
            </a:extLst>
          </p:cNvPr>
          <p:cNvPicPr>
            <a:picLocks noChangeAspect="1"/>
          </p:cNvPicPr>
          <p:nvPr/>
        </p:nvPicPr>
        <p:blipFill>
          <a:blip r:embed="rId12"/>
          <a:stretch>
            <a:fillRect/>
          </a:stretch>
        </p:blipFill>
        <p:spPr>
          <a:xfrm>
            <a:off x="6454027" y="3855984"/>
            <a:ext cx="164130" cy="391015"/>
          </a:xfrm>
          <a:prstGeom prst="rect">
            <a:avLst/>
          </a:prstGeom>
        </p:spPr>
      </p:pic>
      <p:pic>
        <p:nvPicPr>
          <p:cNvPr id="193" name="Picture 192">
            <a:extLst>
              <a:ext uri="{FF2B5EF4-FFF2-40B4-BE49-F238E27FC236}">
                <a16:creationId xmlns:a16="http://schemas.microsoft.com/office/drawing/2014/main" id="{0279C196-392A-7395-0F69-DB35C4A16220}"/>
              </a:ext>
            </a:extLst>
          </p:cNvPr>
          <p:cNvPicPr>
            <a:picLocks noChangeAspect="1"/>
          </p:cNvPicPr>
          <p:nvPr/>
        </p:nvPicPr>
        <p:blipFill>
          <a:blip r:embed="rId6"/>
          <a:stretch>
            <a:fillRect/>
          </a:stretch>
        </p:blipFill>
        <p:spPr>
          <a:xfrm>
            <a:off x="5926210" y="3854917"/>
            <a:ext cx="178453" cy="392597"/>
          </a:xfrm>
          <a:prstGeom prst="rect">
            <a:avLst/>
          </a:prstGeom>
        </p:spPr>
      </p:pic>
      <p:pic>
        <p:nvPicPr>
          <p:cNvPr id="194" name="Picture 193">
            <a:extLst>
              <a:ext uri="{FF2B5EF4-FFF2-40B4-BE49-F238E27FC236}">
                <a16:creationId xmlns:a16="http://schemas.microsoft.com/office/drawing/2014/main" id="{3ADDFDBE-FD76-4BA4-127B-AFDB055285F8}"/>
              </a:ext>
            </a:extLst>
          </p:cNvPr>
          <p:cNvPicPr>
            <a:picLocks noChangeAspect="1"/>
          </p:cNvPicPr>
          <p:nvPr/>
        </p:nvPicPr>
        <p:blipFill>
          <a:blip r:embed="rId6"/>
          <a:stretch>
            <a:fillRect/>
          </a:stretch>
        </p:blipFill>
        <p:spPr>
          <a:xfrm>
            <a:off x="6274749" y="3855199"/>
            <a:ext cx="178453" cy="392597"/>
          </a:xfrm>
          <a:prstGeom prst="rect">
            <a:avLst/>
          </a:prstGeom>
        </p:spPr>
      </p:pic>
      <p:pic>
        <p:nvPicPr>
          <p:cNvPr id="195" name="Picture 194">
            <a:extLst>
              <a:ext uri="{FF2B5EF4-FFF2-40B4-BE49-F238E27FC236}">
                <a16:creationId xmlns:a16="http://schemas.microsoft.com/office/drawing/2014/main" id="{BEFF030B-5EF9-D686-25CF-5AF0DC9C1B89}"/>
              </a:ext>
            </a:extLst>
          </p:cNvPr>
          <p:cNvPicPr>
            <a:picLocks noChangeAspect="1"/>
          </p:cNvPicPr>
          <p:nvPr/>
        </p:nvPicPr>
        <p:blipFill>
          <a:blip r:embed="rId6"/>
          <a:stretch>
            <a:fillRect/>
          </a:stretch>
        </p:blipFill>
        <p:spPr>
          <a:xfrm>
            <a:off x="6099416" y="3853194"/>
            <a:ext cx="178453" cy="392597"/>
          </a:xfrm>
          <a:prstGeom prst="rect">
            <a:avLst/>
          </a:prstGeom>
        </p:spPr>
      </p:pic>
      <p:pic>
        <p:nvPicPr>
          <p:cNvPr id="199" name="Picture 198">
            <a:extLst>
              <a:ext uri="{FF2B5EF4-FFF2-40B4-BE49-F238E27FC236}">
                <a16:creationId xmlns:a16="http://schemas.microsoft.com/office/drawing/2014/main" id="{C7B06B83-C8D3-BF3A-E7A4-A6E86FF8BCF1}"/>
              </a:ext>
            </a:extLst>
          </p:cNvPr>
          <p:cNvPicPr>
            <a:picLocks noChangeAspect="1"/>
          </p:cNvPicPr>
          <p:nvPr/>
        </p:nvPicPr>
        <p:blipFill>
          <a:blip r:embed="rId3"/>
          <a:stretch>
            <a:fillRect/>
          </a:stretch>
        </p:blipFill>
        <p:spPr>
          <a:xfrm>
            <a:off x="7356746" y="4072352"/>
            <a:ext cx="62145" cy="161190"/>
          </a:xfrm>
          <a:prstGeom prst="rect">
            <a:avLst/>
          </a:prstGeom>
        </p:spPr>
      </p:pic>
      <p:sp>
        <p:nvSpPr>
          <p:cNvPr id="200" name="TextBox 199">
            <a:extLst>
              <a:ext uri="{FF2B5EF4-FFF2-40B4-BE49-F238E27FC236}">
                <a16:creationId xmlns:a16="http://schemas.microsoft.com/office/drawing/2014/main" id="{807BF38B-8D96-BFCB-CA2F-EADB0F2D36D5}"/>
              </a:ext>
            </a:extLst>
          </p:cNvPr>
          <p:cNvSpPr txBox="1"/>
          <p:nvPr/>
        </p:nvSpPr>
        <p:spPr>
          <a:xfrm>
            <a:off x="7576141" y="3888173"/>
            <a:ext cx="2831110" cy="261610"/>
          </a:xfrm>
          <a:prstGeom prst="rect">
            <a:avLst/>
          </a:prstGeom>
          <a:noFill/>
        </p:spPr>
        <p:txBody>
          <a:bodyPr wrap="square">
            <a:spAutoFit/>
          </a:bodyPr>
          <a:lstStyle/>
          <a:p>
            <a:r>
              <a:rPr lang="en-GB" sz="1100" dirty="0">
                <a:latin typeface="Candara" panose="020E0502030303020204" pitchFamily="34" charset="0"/>
              </a:rPr>
              <a:t>= mean (12*3 + 11*2 + 9*4 + 3*1) = 9.7 </a:t>
            </a:r>
          </a:p>
        </p:txBody>
      </p:sp>
      <p:pic>
        <p:nvPicPr>
          <p:cNvPr id="211" name="Picture 210">
            <a:extLst>
              <a:ext uri="{FF2B5EF4-FFF2-40B4-BE49-F238E27FC236}">
                <a16:creationId xmlns:a16="http://schemas.microsoft.com/office/drawing/2014/main" id="{1EF2C23C-B3E2-8D4F-4898-074E54C5FBC2}"/>
              </a:ext>
            </a:extLst>
          </p:cNvPr>
          <p:cNvPicPr>
            <a:picLocks noChangeAspect="1"/>
          </p:cNvPicPr>
          <p:nvPr/>
        </p:nvPicPr>
        <p:blipFill>
          <a:blip r:embed="rId12"/>
          <a:stretch>
            <a:fillRect/>
          </a:stretch>
        </p:blipFill>
        <p:spPr>
          <a:xfrm>
            <a:off x="6622040" y="4740429"/>
            <a:ext cx="164130" cy="391015"/>
          </a:xfrm>
          <a:prstGeom prst="rect">
            <a:avLst/>
          </a:prstGeom>
        </p:spPr>
      </p:pic>
      <p:pic>
        <p:nvPicPr>
          <p:cNvPr id="212" name="Picture 211">
            <a:extLst>
              <a:ext uri="{FF2B5EF4-FFF2-40B4-BE49-F238E27FC236}">
                <a16:creationId xmlns:a16="http://schemas.microsoft.com/office/drawing/2014/main" id="{8881408C-D99C-B531-B0D0-0AD3474A0076}"/>
              </a:ext>
            </a:extLst>
          </p:cNvPr>
          <p:cNvPicPr>
            <a:picLocks noChangeAspect="1"/>
          </p:cNvPicPr>
          <p:nvPr/>
        </p:nvPicPr>
        <p:blipFill>
          <a:blip r:embed="rId3"/>
          <a:stretch>
            <a:fillRect/>
          </a:stretch>
        </p:blipFill>
        <p:spPr>
          <a:xfrm>
            <a:off x="6794695" y="4773732"/>
            <a:ext cx="136237" cy="353366"/>
          </a:xfrm>
          <a:prstGeom prst="rect">
            <a:avLst/>
          </a:prstGeom>
        </p:spPr>
      </p:pic>
      <p:pic>
        <p:nvPicPr>
          <p:cNvPr id="213" name="Picture 212">
            <a:extLst>
              <a:ext uri="{FF2B5EF4-FFF2-40B4-BE49-F238E27FC236}">
                <a16:creationId xmlns:a16="http://schemas.microsoft.com/office/drawing/2014/main" id="{26DBD88B-F525-8ABA-B660-79177358DDB7}"/>
              </a:ext>
            </a:extLst>
          </p:cNvPr>
          <p:cNvPicPr>
            <a:picLocks noChangeAspect="1"/>
          </p:cNvPicPr>
          <p:nvPr/>
        </p:nvPicPr>
        <p:blipFill>
          <a:blip r:embed="rId3"/>
          <a:stretch>
            <a:fillRect/>
          </a:stretch>
        </p:blipFill>
        <p:spPr>
          <a:xfrm>
            <a:off x="6928344" y="4772005"/>
            <a:ext cx="136237" cy="353366"/>
          </a:xfrm>
          <a:prstGeom prst="rect">
            <a:avLst/>
          </a:prstGeom>
        </p:spPr>
      </p:pic>
      <p:pic>
        <p:nvPicPr>
          <p:cNvPr id="214" name="Picture 213">
            <a:extLst>
              <a:ext uri="{FF2B5EF4-FFF2-40B4-BE49-F238E27FC236}">
                <a16:creationId xmlns:a16="http://schemas.microsoft.com/office/drawing/2014/main" id="{467F193F-7B4E-2FC8-60FB-49FD8551E639}"/>
              </a:ext>
            </a:extLst>
          </p:cNvPr>
          <p:cNvPicPr>
            <a:picLocks noChangeAspect="1"/>
          </p:cNvPicPr>
          <p:nvPr/>
        </p:nvPicPr>
        <p:blipFill>
          <a:blip r:embed="rId4"/>
          <a:stretch>
            <a:fillRect/>
          </a:stretch>
        </p:blipFill>
        <p:spPr>
          <a:xfrm>
            <a:off x="7177241" y="4779161"/>
            <a:ext cx="181094" cy="344376"/>
          </a:xfrm>
          <a:prstGeom prst="rect">
            <a:avLst/>
          </a:prstGeom>
        </p:spPr>
      </p:pic>
      <p:pic>
        <p:nvPicPr>
          <p:cNvPr id="215" name="Picture 214">
            <a:extLst>
              <a:ext uri="{FF2B5EF4-FFF2-40B4-BE49-F238E27FC236}">
                <a16:creationId xmlns:a16="http://schemas.microsoft.com/office/drawing/2014/main" id="{4551B4F8-29A8-E9AA-9A57-13E8416E8D1B}"/>
              </a:ext>
            </a:extLst>
          </p:cNvPr>
          <p:cNvPicPr>
            <a:picLocks noChangeAspect="1"/>
          </p:cNvPicPr>
          <p:nvPr/>
        </p:nvPicPr>
        <p:blipFill>
          <a:blip r:embed="rId3"/>
          <a:stretch>
            <a:fillRect/>
          </a:stretch>
        </p:blipFill>
        <p:spPr>
          <a:xfrm>
            <a:off x="7068053" y="4773543"/>
            <a:ext cx="136237" cy="353366"/>
          </a:xfrm>
          <a:prstGeom prst="rect">
            <a:avLst/>
          </a:prstGeom>
        </p:spPr>
      </p:pic>
      <p:pic>
        <p:nvPicPr>
          <p:cNvPr id="216" name="Picture 215">
            <a:extLst>
              <a:ext uri="{FF2B5EF4-FFF2-40B4-BE49-F238E27FC236}">
                <a16:creationId xmlns:a16="http://schemas.microsoft.com/office/drawing/2014/main" id="{725474A1-A09A-DF1F-3F2F-4CC340BBDC16}"/>
              </a:ext>
            </a:extLst>
          </p:cNvPr>
          <p:cNvPicPr>
            <a:picLocks noChangeAspect="1"/>
          </p:cNvPicPr>
          <p:nvPr/>
        </p:nvPicPr>
        <p:blipFill>
          <a:blip r:embed="rId12"/>
          <a:stretch>
            <a:fillRect/>
          </a:stretch>
        </p:blipFill>
        <p:spPr>
          <a:xfrm>
            <a:off x="6462898" y="4739674"/>
            <a:ext cx="164130" cy="391015"/>
          </a:xfrm>
          <a:prstGeom prst="rect">
            <a:avLst/>
          </a:prstGeom>
        </p:spPr>
      </p:pic>
      <p:pic>
        <p:nvPicPr>
          <p:cNvPr id="217" name="Picture 216">
            <a:extLst>
              <a:ext uri="{FF2B5EF4-FFF2-40B4-BE49-F238E27FC236}">
                <a16:creationId xmlns:a16="http://schemas.microsoft.com/office/drawing/2014/main" id="{3ABCF01D-863D-9124-D366-FFE304B221F7}"/>
              </a:ext>
            </a:extLst>
          </p:cNvPr>
          <p:cNvPicPr>
            <a:picLocks noChangeAspect="1"/>
          </p:cNvPicPr>
          <p:nvPr/>
        </p:nvPicPr>
        <p:blipFill>
          <a:blip r:embed="rId6"/>
          <a:stretch>
            <a:fillRect/>
          </a:stretch>
        </p:blipFill>
        <p:spPr>
          <a:xfrm>
            <a:off x="5935081" y="4738607"/>
            <a:ext cx="178453" cy="392597"/>
          </a:xfrm>
          <a:prstGeom prst="rect">
            <a:avLst/>
          </a:prstGeom>
        </p:spPr>
      </p:pic>
      <p:pic>
        <p:nvPicPr>
          <p:cNvPr id="218" name="Picture 217">
            <a:extLst>
              <a:ext uri="{FF2B5EF4-FFF2-40B4-BE49-F238E27FC236}">
                <a16:creationId xmlns:a16="http://schemas.microsoft.com/office/drawing/2014/main" id="{C0147CD2-AA70-E19B-16F7-D20749C9FCDF}"/>
              </a:ext>
            </a:extLst>
          </p:cNvPr>
          <p:cNvPicPr>
            <a:picLocks noChangeAspect="1"/>
          </p:cNvPicPr>
          <p:nvPr/>
        </p:nvPicPr>
        <p:blipFill>
          <a:blip r:embed="rId6"/>
          <a:stretch>
            <a:fillRect/>
          </a:stretch>
        </p:blipFill>
        <p:spPr>
          <a:xfrm>
            <a:off x="6283620" y="4738889"/>
            <a:ext cx="178453" cy="392597"/>
          </a:xfrm>
          <a:prstGeom prst="rect">
            <a:avLst/>
          </a:prstGeom>
        </p:spPr>
      </p:pic>
      <p:pic>
        <p:nvPicPr>
          <p:cNvPr id="219" name="Picture 218">
            <a:extLst>
              <a:ext uri="{FF2B5EF4-FFF2-40B4-BE49-F238E27FC236}">
                <a16:creationId xmlns:a16="http://schemas.microsoft.com/office/drawing/2014/main" id="{2A67A6F0-260D-98CF-0F26-67310EFBB59A}"/>
              </a:ext>
            </a:extLst>
          </p:cNvPr>
          <p:cNvPicPr>
            <a:picLocks noChangeAspect="1"/>
          </p:cNvPicPr>
          <p:nvPr/>
        </p:nvPicPr>
        <p:blipFill>
          <a:blip r:embed="rId6"/>
          <a:stretch>
            <a:fillRect/>
          </a:stretch>
        </p:blipFill>
        <p:spPr>
          <a:xfrm>
            <a:off x="6108287" y="4736884"/>
            <a:ext cx="178453" cy="392597"/>
          </a:xfrm>
          <a:prstGeom prst="rect">
            <a:avLst/>
          </a:prstGeom>
        </p:spPr>
      </p:pic>
      <p:pic>
        <p:nvPicPr>
          <p:cNvPr id="220" name="Picture 219">
            <a:extLst>
              <a:ext uri="{FF2B5EF4-FFF2-40B4-BE49-F238E27FC236}">
                <a16:creationId xmlns:a16="http://schemas.microsoft.com/office/drawing/2014/main" id="{B5D225E6-AF7C-827D-1EC7-16A591DFC90A}"/>
              </a:ext>
            </a:extLst>
          </p:cNvPr>
          <p:cNvPicPr>
            <a:picLocks noChangeAspect="1"/>
          </p:cNvPicPr>
          <p:nvPr/>
        </p:nvPicPr>
        <p:blipFill>
          <a:blip r:embed="rId3"/>
          <a:stretch>
            <a:fillRect/>
          </a:stretch>
        </p:blipFill>
        <p:spPr>
          <a:xfrm>
            <a:off x="7365617" y="4956042"/>
            <a:ext cx="62145" cy="161190"/>
          </a:xfrm>
          <a:prstGeom prst="rect">
            <a:avLst/>
          </a:prstGeom>
        </p:spPr>
      </p:pic>
      <p:sp>
        <p:nvSpPr>
          <p:cNvPr id="221" name="TextBox 220">
            <a:extLst>
              <a:ext uri="{FF2B5EF4-FFF2-40B4-BE49-F238E27FC236}">
                <a16:creationId xmlns:a16="http://schemas.microsoft.com/office/drawing/2014/main" id="{F6300299-8C2D-1D4D-B539-B475384E9034}"/>
              </a:ext>
            </a:extLst>
          </p:cNvPr>
          <p:cNvSpPr txBox="1"/>
          <p:nvPr/>
        </p:nvSpPr>
        <p:spPr>
          <a:xfrm>
            <a:off x="7576141" y="4825723"/>
            <a:ext cx="2831110" cy="261610"/>
          </a:xfrm>
          <a:prstGeom prst="rect">
            <a:avLst/>
          </a:prstGeom>
          <a:noFill/>
        </p:spPr>
        <p:txBody>
          <a:bodyPr wrap="square">
            <a:spAutoFit/>
          </a:bodyPr>
          <a:lstStyle/>
          <a:p>
            <a:r>
              <a:rPr lang="en-GB" sz="1100" b="0" i="0" dirty="0">
                <a:solidFill>
                  <a:srgbClr val="202124"/>
                </a:solidFill>
                <a:effectLst/>
                <a:latin typeface="Google Sans"/>
              </a:rPr>
              <a:t>≈</a:t>
            </a:r>
            <a:r>
              <a:rPr lang="en-GB" sz="1100" dirty="0">
                <a:latin typeface="Candara" panose="020E0502030303020204" pitchFamily="34" charset="0"/>
              </a:rPr>
              <a:t> 7 / (7 + 3) = 0.7 = 70% </a:t>
            </a:r>
          </a:p>
        </p:txBody>
      </p:sp>
      <p:pic>
        <p:nvPicPr>
          <p:cNvPr id="232" name="Picture 231">
            <a:extLst>
              <a:ext uri="{FF2B5EF4-FFF2-40B4-BE49-F238E27FC236}">
                <a16:creationId xmlns:a16="http://schemas.microsoft.com/office/drawing/2014/main" id="{B4A1A989-2B79-EEFE-1B4B-F195538E4E45}"/>
              </a:ext>
            </a:extLst>
          </p:cNvPr>
          <p:cNvPicPr>
            <a:picLocks noChangeAspect="1"/>
          </p:cNvPicPr>
          <p:nvPr/>
        </p:nvPicPr>
        <p:blipFill>
          <a:blip r:embed="rId12"/>
          <a:stretch>
            <a:fillRect/>
          </a:stretch>
        </p:blipFill>
        <p:spPr>
          <a:xfrm>
            <a:off x="6633123" y="5575129"/>
            <a:ext cx="164130" cy="391015"/>
          </a:xfrm>
          <a:prstGeom prst="rect">
            <a:avLst/>
          </a:prstGeom>
        </p:spPr>
      </p:pic>
      <p:pic>
        <p:nvPicPr>
          <p:cNvPr id="233" name="Picture 232">
            <a:extLst>
              <a:ext uri="{FF2B5EF4-FFF2-40B4-BE49-F238E27FC236}">
                <a16:creationId xmlns:a16="http://schemas.microsoft.com/office/drawing/2014/main" id="{43F29E0B-EA16-80B9-4486-86B87B2CCFFB}"/>
              </a:ext>
            </a:extLst>
          </p:cNvPr>
          <p:cNvPicPr>
            <a:picLocks noChangeAspect="1"/>
          </p:cNvPicPr>
          <p:nvPr/>
        </p:nvPicPr>
        <p:blipFill>
          <a:blip r:embed="rId3"/>
          <a:stretch>
            <a:fillRect/>
          </a:stretch>
        </p:blipFill>
        <p:spPr>
          <a:xfrm>
            <a:off x="6805778" y="5608432"/>
            <a:ext cx="136237" cy="353366"/>
          </a:xfrm>
          <a:prstGeom prst="rect">
            <a:avLst/>
          </a:prstGeom>
        </p:spPr>
      </p:pic>
      <p:pic>
        <p:nvPicPr>
          <p:cNvPr id="234" name="Picture 233">
            <a:extLst>
              <a:ext uri="{FF2B5EF4-FFF2-40B4-BE49-F238E27FC236}">
                <a16:creationId xmlns:a16="http://schemas.microsoft.com/office/drawing/2014/main" id="{06EB9258-2D3B-37E6-D8D1-18E81FAF011C}"/>
              </a:ext>
            </a:extLst>
          </p:cNvPr>
          <p:cNvPicPr>
            <a:picLocks noChangeAspect="1"/>
          </p:cNvPicPr>
          <p:nvPr/>
        </p:nvPicPr>
        <p:blipFill>
          <a:blip r:embed="rId3"/>
          <a:stretch>
            <a:fillRect/>
          </a:stretch>
        </p:blipFill>
        <p:spPr>
          <a:xfrm>
            <a:off x="6939427" y="5606705"/>
            <a:ext cx="136237" cy="353366"/>
          </a:xfrm>
          <a:prstGeom prst="rect">
            <a:avLst/>
          </a:prstGeom>
        </p:spPr>
      </p:pic>
      <p:pic>
        <p:nvPicPr>
          <p:cNvPr id="235" name="Picture 234">
            <a:extLst>
              <a:ext uri="{FF2B5EF4-FFF2-40B4-BE49-F238E27FC236}">
                <a16:creationId xmlns:a16="http://schemas.microsoft.com/office/drawing/2014/main" id="{EC9A8817-06B8-0559-01C9-05B155CFE298}"/>
              </a:ext>
            </a:extLst>
          </p:cNvPr>
          <p:cNvPicPr>
            <a:picLocks noChangeAspect="1"/>
          </p:cNvPicPr>
          <p:nvPr/>
        </p:nvPicPr>
        <p:blipFill>
          <a:blip r:embed="rId4"/>
          <a:stretch>
            <a:fillRect/>
          </a:stretch>
        </p:blipFill>
        <p:spPr>
          <a:xfrm>
            <a:off x="7188324" y="5613861"/>
            <a:ext cx="181094" cy="344376"/>
          </a:xfrm>
          <a:prstGeom prst="rect">
            <a:avLst/>
          </a:prstGeom>
        </p:spPr>
      </p:pic>
      <p:pic>
        <p:nvPicPr>
          <p:cNvPr id="236" name="Picture 235">
            <a:extLst>
              <a:ext uri="{FF2B5EF4-FFF2-40B4-BE49-F238E27FC236}">
                <a16:creationId xmlns:a16="http://schemas.microsoft.com/office/drawing/2014/main" id="{7E017E59-54B7-C6CA-6ACD-9C6A7597F775}"/>
              </a:ext>
            </a:extLst>
          </p:cNvPr>
          <p:cNvPicPr>
            <a:picLocks noChangeAspect="1"/>
          </p:cNvPicPr>
          <p:nvPr/>
        </p:nvPicPr>
        <p:blipFill>
          <a:blip r:embed="rId3"/>
          <a:stretch>
            <a:fillRect/>
          </a:stretch>
        </p:blipFill>
        <p:spPr>
          <a:xfrm>
            <a:off x="7079136" y="5608243"/>
            <a:ext cx="136237" cy="353366"/>
          </a:xfrm>
          <a:prstGeom prst="rect">
            <a:avLst/>
          </a:prstGeom>
        </p:spPr>
      </p:pic>
      <p:pic>
        <p:nvPicPr>
          <p:cNvPr id="237" name="Picture 236">
            <a:extLst>
              <a:ext uri="{FF2B5EF4-FFF2-40B4-BE49-F238E27FC236}">
                <a16:creationId xmlns:a16="http://schemas.microsoft.com/office/drawing/2014/main" id="{7FF38201-12BF-88F3-2785-09856A98584B}"/>
              </a:ext>
            </a:extLst>
          </p:cNvPr>
          <p:cNvPicPr>
            <a:picLocks noChangeAspect="1"/>
          </p:cNvPicPr>
          <p:nvPr/>
        </p:nvPicPr>
        <p:blipFill>
          <a:blip r:embed="rId12"/>
          <a:stretch>
            <a:fillRect/>
          </a:stretch>
        </p:blipFill>
        <p:spPr>
          <a:xfrm>
            <a:off x="6473981" y="5574374"/>
            <a:ext cx="164130" cy="391015"/>
          </a:xfrm>
          <a:prstGeom prst="rect">
            <a:avLst/>
          </a:prstGeom>
        </p:spPr>
      </p:pic>
      <p:pic>
        <p:nvPicPr>
          <p:cNvPr id="238" name="Picture 237">
            <a:extLst>
              <a:ext uri="{FF2B5EF4-FFF2-40B4-BE49-F238E27FC236}">
                <a16:creationId xmlns:a16="http://schemas.microsoft.com/office/drawing/2014/main" id="{F3AAB6E0-6D2A-5C54-8065-DFC8DBC8733F}"/>
              </a:ext>
            </a:extLst>
          </p:cNvPr>
          <p:cNvPicPr>
            <a:picLocks noChangeAspect="1"/>
          </p:cNvPicPr>
          <p:nvPr/>
        </p:nvPicPr>
        <p:blipFill>
          <a:blip r:embed="rId6"/>
          <a:stretch>
            <a:fillRect/>
          </a:stretch>
        </p:blipFill>
        <p:spPr>
          <a:xfrm>
            <a:off x="5946164" y="5573307"/>
            <a:ext cx="178453" cy="392597"/>
          </a:xfrm>
          <a:prstGeom prst="rect">
            <a:avLst/>
          </a:prstGeom>
        </p:spPr>
      </p:pic>
      <p:pic>
        <p:nvPicPr>
          <p:cNvPr id="239" name="Picture 238">
            <a:extLst>
              <a:ext uri="{FF2B5EF4-FFF2-40B4-BE49-F238E27FC236}">
                <a16:creationId xmlns:a16="http://schemas.microsoft.com/office/drawing/2014/main" id="{D9A9E3BA-46F9-C3AE-CF7E-D46CE13CDDFA}"/>
              </a:ext>
            </a:extLst>
          </p:cNvPr>
          <p:cNvPicPr>
            <a:picLocks noChangeAspect="1"/>
          </p:cNvPicPr>
          <p:nvPr/>
        </p:nvPicPr>
        <p:blipFill>
          <a:blip r:embed="rId6"/>
          <a:stretch>
            <a:fillRect/>
          </a:stretch>
        </p:blipFill>
        <p:spPr>
          <a:xfrm>
            <a:off x="6294703" y="5573589"/>
            <a:ext cx="178453" cy="392597"/>
          </a:xfrm>
          <a:prstGeom prst="rect">
            <a:avLst/>
          </a:prstGeom>
        </p:spPr>
      </p:pic>
      <p:pic>
        <p:nvPicPr>
          <p:cNvPr id="240" name="Picture 239">
            <a:extLst>
              <a:ext uri="{FF2B5EF4-FFF2-40B4-BE49-F238E27FC236}">
                <a16:creationId xmlns:a16="http://schemas.microsoft.com/office/drawing/2014/main" id="{E3A37FD0-D9B8-672E-33C9-9F141460928B}"/>
              </a:ext>
            </a:extLst>
          </p:cNvPr>
          <p:cNvPicPr>
            <a:picLocks noChangeAspect="1"/>
          </p:cNvPicPr>
          <p:nvPr/>
        </p:nvPicPr>
        <p:blipFill>
          <a:blip r:embed="rId6"/>
          <a:stretch>
            <a:fillRect/>
          </a:stretch>
        </p:blipFill>
        <p:spPr>
          <a:xfrm>
            <a:off x="6119370" y="5571584"/>
            <a:ext cx="178453" cy="392597"/>
          </a:xfrm>
          <a:prstGeom prst="rect">
            <a:avLst/>
          </a:prstGeom>
        </p:spPr>
      </p:pic>
      <p:pic>
        <p:nvPicPr>
          <p:cNvPr id="241" name="Picture 240">
            <a:extLst>
              <a:ext uri="{FF2B5EF4-FFF2-40B4-BE49-F238E27FC236}">
                <a16:creationId xmlns:a16="http://schemas.microsoft.com/office/drawing/2014/main" id="{27CF8210-1D00-4137-2ED1-DAC26D288866}"/>
              </a:ext>
            </a:extLst>
          </p:cNvPr>
          <p:cNvPicPr>
            <a:picLocks noChangeAspect="1"/>
          </p:cNvPicPr>
          <p:nvPr/>
        </p:nvPicPr>
        <p:blipFill>
          <a:blip r:embed="rId3"/>
          <a:stretch>
            <a:fillRect/>
          </a:stretch>
        </p:blipFill>
        <p:spPr>
          <a:xfrm>
            <a:off x="7376700" y="5790742"/>
            <a:ext cx="62145" cy="161190"/>
          </a:xfrm>
          <a:prstGeom prst="rect">
            <a:avLst/>
          </a:prstGeom>
        </p:spPr>
      </p:pic>
      <p:sp>
        <p:nvSpPr>
          <p:cNvPr id="242" name="TextBox 241">
            <a:extLst>
              <a:ext uri="{FF2B5EF4-FFF2-40B4-BE49-F238E27FC236}">
                <a16:creationId xmlns:a16="http://schemas.microsoft.com/office/drawing/2014/main" id="{011D8E7B-2D10-E1D3-2D6D-46B9C3209BAE}"/>
              </a:ext>
            </a:extLst>
          </p:cNvPr>
          <p:cNvSpPr txBox="1"/>
          <p:nvPr/>
        </p:nvSpPr>
        <p:spPr>
          <a:xfrm>
            <a:off x="7583445" y="5659293"/>
            <a:ext cx="2831110" cy="261610"/>
          </a:xfrm>
          <a:prstGeom prst="rect">
            <a:avLst/>
          </a:prstGeom>
          <a:noFill/>
        </p:spPr>
        <p:txBody>
          <a:bodyPr wrap="square">
            <a:spAutoFit/>
          </a:bodyPr>
          <a:lstStyle/>
          <a:p>
            <a:r>
              <a:rPr lang="en-GB" sz="1100" b="0" i="0" dirty="0">
                <a:solidFill>
                  <a:srgbClr val="202124"/>
                </a:solidFill>
                <a:effectLst/>
                <a:latin typeface="Google Sans"/>
              </a:rPr>
              <a:t>≈</a:t>
            </a:r>
            <a:r>
              <a:rPr lang="en-GB" sz="1100" dirty="0">
                <a:latin typeface="Candara" panose="020E0502030303020204" pitchFamily="34" charset="0"/>
              </a:rPr>
              <a:t> 2 / (2 + 8) = 0.8 = 80% </a:t>
            </a:r>
          </a:p>
        </p:txBody>
      </p:sp>
      <p:cxnSp>
        <p:nvCxnSpPr>
          <p:cNvPr id="244" name="Connector: Elbow 243">
            <a:extLst>
              <a:ext uri="{FF2B5EF4-FFF2-40B4-BE49-F238E27FC236}">
                <a16:creationId xmlns:a16="http://schemas.microsoft.com/office/drawing/2014/main" id="{DA2901E9-848B-6698-6C71-4D3D452EEEF6}"/>
              </a:ext>
            </a:extLst>
          </p:cNvPr>
          <p:cNvCxnSpPr>
            <a:cxnSpLocks/>
          </p:cNvCxnSpPr>
          <p:nvPr/>
        </p:nvCxnSpPr>
        <p:spPr>
          <a:xfrm>
            <a:off x="401953" y="1565862"/>
            <a:ext cx="4919465" cy="4336466"/>
          </a:xfrm>
          <a:prstGeom prst="bentConnector3">
            <a:avLst>
              <a:gd name="adj1" fmla="val 46"/>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52" name="Picture 251">
            <a:extLst>
              <a:ext uri="{FF2B5EF4-FFF2-40B4-BE49-F238E27FC236}">
                <a16:creationId xmlns:a16="http://schemas.microsoft.com/office/drawing/2014/main" id="{BC9A1E6E-F827-C128-2769-7D5F298A5034}"/>
              </a:ext>
            </a:extLst>
          </p:cNvPr>
          <p:cNvPicPr>
            <a:picLocks noChangeAspect="1"/>
          </p:cNvPicPr>
          <p:nvPr/>
        </p:nvPicPr>
        <p:blipFill>
          <a:blip r:embed="rId14"/>
          <a:stretch>
            <a:fillRect/>
          </a:stretch>
        </p:blipFill>
        <p:spPr>
          <a:xfrm>
            <a:off x="7629767" y="1955980"/>
            <a:ext cx="59087" cy="150178"/>
          </a:xfrm>
          <a:prstGeom prst="rect">
            <a:avLst/>
          </a:prstGeom>
        </p:spPr>
      </p:pic>
      <p:pic>
        <p:nvPicPr>
          <p:cNvPr id="254" name="Picture 253">
            <a:extLst>
              <a:ext uri="{FF2B5EF4-FFF2-40B4-BE49-F238E27FC236}">
                <a16:creationId xmlns:a16="http://schemas.microsoft.com/office/drawing/2014/main" id="{84D0F559-1D3F-E162-09B6-2950B2BC409F}"/>
              </a:ext>
            </a:extLst>
          </p:cNvPr>
          <p:cNvPicPr>
            <a:picLocks noChangeAspect="1"/>
          </p:cNvPicPr>
          <p:nvPr/>
        </p:nvPicPr>
        <p:blipFill>
          <a:blip r:embed="rId15"/>
          <a:stretch>
            <a:fillRect/>
          </a:stretch>
        </p:blipFill>
        <p:spPr>
          <a:xfrm>
            <a:off x="7637611" y="2175025"/>
            <a:ext cx="55682" cy="138613"/>
          </a:xfrm>
          <a:prstGeom prst="rect">
            <a:avLst/>
          </a:prstGeom>
        </p:spPr>
      </p:pic>
      <p:grpSp>
        <p:nvGrpSpPr>
          <p:cNvPr id="257" name="Group 256">
            <a:extLst>
              <a:ext uri="{FF2B5EF4-FFF2-40B4-BE49-F238E27FC236}">
                <a16:creationId xmlns:a16="http://schemas.microsoft.com/office/drawing/2014/main" id="{EBA06FE0-BFDF-1A75-6C11-986515A5AA81}"/>
              </a:ext>
            </a:extLst>
          </p:cNvPr>
          <p:cNvGrpSpPr/>
          <p:nvPr/>
        </p:nvGrpSpPr>
        <p:grpSpPr>
          <a:xfrm>
            <a:off x="7635853" y="2355237"/>
            <a:ext cx="65927" cy="163800"/>
            <a:chOff x="8774965" y="2422057"/>
            <a:chExt cx="457200" cy="1177142"/>
          </a:xfrm>
        </p:grpSpPr>
        <p:pic>
          <p:nvPicPr>
            <p:cNvPr id="255" name="Picture 254">
              <a:extLst>
                <a:ext uri="{FF2B5EF4-FFF2-40B4-BE49-F238E27FC236}">
                  <a16:creationId xmlns:a16="http://schemas.microsoft.com/office/drawing/2014/main" id="{A7483862-A056-03C2-51DE-A69969B43C5D}"/>
                </a:ext>
              </a:extLst>
            </p:cNvPr>
            <p:cNvPicPr>
              <a:picLocks noChangeAspect="1"/>
            </p:cNvPicPr>
            <p:nvPr/>
          </p:nvPicPr>
          <p:blipFill>
            <a:blip r:embed="rId14"/>
            <a:stretch>
              <a:fillRect/>
            </a:stretch>
          </p:blipFill>
          <p:spPr>
            <a:xfrm>
              <a:off x="8774965" y="2437149"/>
              <a:ext cx="457200" cy="1162050"/>
            </a:xfrm>
            <a:prstGeom prst="rect">
              <a:avLst/>
            </a:prstGeom>
          </p:spPr>
        </p:pic>
        <p:pic>
          <p:nvPicPr>
            <p:cNvPr id="256" name="Picture 255">
              <a:extLst>
                <a:ext uri="{FF2B5EF4-FFF2-40B4-BE49-F238E27FC236}">
                  <a16:creationId xmlns:a16="http://schemas.microsoft.com/office/drawing/2014/main" id="{6D0B6D2F-307B-D523-53A8-4BACBC484386}"/>
                </a:ext>
              </a:extLst>
            </p:cNvPr>
            <p:cNvPicPr>
              <a:picLocks noChangeAspect="1"/>
            </p:cNvPicPr>
            <p:nvPr/>
          </p:nvPicPr>
          <p:blipFill rotWithShape="1">
            <a:blip r:embed="rId15"/>
            <a:srcRect l="46890"/>
            <a:stretch/>
          </p:blipFill>
          <p:spPr>
            <a:xfrm>
              <a:off x="8985193" y="2422057"/>
              <a:ext cx="237761" cy="1114425"/>
            </a:xfrm>
            <a:prstGeom prst="rect">
              <a:avLst/>
            </a:prstGeom>
          </p:spPr>
        </p:pic>
      </p:grpSp>
      <p:sp>
        <p:nvSpPr>
          <p:cNvPr id="258" name="TextBox 257">
            <a:extLst>
              <a:ext uri="{FF2B5EF4-FFF2-40B4-BE49-F238E27FC236}">
                <a16:creationId xmlns:a16="http://schemas.microsoft.com/office/drawing/2014/main" id="{3A675776-B563-E5AB-17B7-54465B762600}"/>
              </a:ext>
            </a:extLst>
          </p:cNvPr>
          <p:cNvSpPr txBox="1"/>
          <p:nvPr/>
        </p:nvSpPr>
        <p:spPr>
          <a:xfrm>
            <a:off x="7644657" y="1907393"/>
            <a:ext cx="1282328" cy="246221"/>
          </a:xfrm>
          <a:prstGeom prst="rect">
            <a:avLst/>
          </a:prstGeom>
          <a:noFill/>
        </p:spPr>
        <p:txBody>
          <a:bodyPr wrap="square">
            <a:spAutoFit/>
          </a:bodyPr>
          <a:lstStyle/>
          <a:p>
            <a:r>
              <a:rPr lang="en-GB" sz="1000" dirty="0">
                <a:latin typeface="Candara" panose="020E0502030303020204" pitchFamily="34" charset="0"/>
              </a:rPr>
              <a:t>Phenotype B</a:t>
            </a:r>
          </a:p>
        </p:txBody>
      </p:sp>
      <p:sp>
        <p:nvSpPr>
          <p:cNvPr id="259" name="TextBox 258">
            <a:extLst>
              <a:ext uri="{FF2B5EF4-FFF2-40B4-BE49-F238E27FC236}">
                <a16:creationId xmlns:a16="http://schemas.microsoft.com/office/drawing/2014/main" id="{D3DA1050-95C4-0BA1-BF23-06573F8B9998}"/>
              </a:ext>
            </a:extLst>
          </p:cNvPr>
          <p:cNvSpPr txBox="1"/>
          <p:nvPr/>
        </p:nvSpPr>
        <p:spPr>
          <a:xfrm>
            <a:off x="7646293" y="2127317"/>
            <a:ext cx="1282328" cy="246221"/>
          </a:xfrm>
          <a:prstGeom prst="rect">
            <a:avLst/>
          </a:prstGeom>
          <a:noFill/>
        </p:spPr>
        <p:txBody>
          <a:bodyPr wrap="square">
            <a:spAutoFit/>
          </a:bodyPr>
          <a:lstStyle/>
          <a:p>
            <a:r>
              <a:rPr lang="en-GB" sz="1000" dirty="0">
                <a:latin typeface="Candara" panose="020E0502030303020204" pitchFamily="34" charset="0"/>
              </a:rPr>
              <a:t>Phenotype C</a:t>
            </a:r>
          </a:p>
        </p:txBody>
      </p:sp>
      <p:sp>
        <p:nvSpPr>
          <p:cNvPr id="260" name="TextBox 259">
            <a:extLst>
              <a:ext uri="{FF2B5EF4-FFF2-40B4-BE49-F238E27FC236}">
                <a16:creationId xmlns:a16="http://schemas.microsoft.com/office/drawing/2014/main" id="{9C8E0250-28F9-A62E-DF8E-C2817AF7E08F}"/>
              </a:ext>
            </a:extLst>
          </p:cNvPr>
          <p:cNvSpPr txBox="1"/>
          <p:nvPr/>
        </p:nvSpPr>
        <p:spPr>
          <a:xfrm>
            <a:off x="7657270" y="2307073"/>
            <a:ext cx="1282328" cy="246221"/>
          </a:xfrm>
          <a:prstGeom prst="rect">
            <a:avLst/>
          </a:prstGeom>
          <a:noFill/>
        </p:spPr>
        <p:txBody>
          <a:bodyPr wrap="square">
            <a:spAutoFit/>
          </a:bodyPr>
          <a:lstStyle/>
          <a:p>
            <a:r>
              <a:rPr lang="en-GB" sz="1000" dirty="0">
                <a:latin typeface="Candara" panose="020E0502030303020204" pitchFamily="34" charset="0"/>
              </a:rPr>
              <a:t>Phenotype B &amp; C</a:t>
            </a:r>
          </a:p>
        </p:txBody>
      </p:sp>
      <p:pic>
        <p:nvPicPr>
          <p:cNvPr id="261" name="Picture 260">
            <a:extLst>
              <a:ext uri="{FF2B5EF4-FFF2-40B4-BE49-F238E27FC236}">
                <a16:creationId xmlns:a16="http://schemas.microsoft.com/office/drawing/2014/main" id="{F6CE85FE-7D05-8658-AC49-5D81642BD07D}"/>
              </a:ext>
            </a:extLst>
          </p:cNvPr>
          <p:cNvPicPr>
            <a:picLocks noChangeAspect="1"/>
          </p:cNvPicPr>
          <p:nvPr/>
        </p:nvPicPr>
        <p:blipFill>
          <a:blip r:embed="rId14"/>
          <a:stretch>
            <a:fillRect/>
          </a:stretch>
        </p:blipFill>
        <p:spPr>
          <a:xfrm>
            <a:off x="1343765" y="2604104"/>
            <a:ext cx="59087" cy="150178"/>
          </a:xfrm>
          <a:prstGeom prst="rect">
            <a:avLst/>
          </a:prstGeom>
        </p:spPr>
      </p:pic>
      <p:pic>
        <p:nvPicPr>
          <p:cNvPr id="262" name="Picture 261">
            <a:extLst>
              <a:ext uri="{FF2B5EF4-FFF2-40B4-BE49-F238E27FC236}">
                <a16:creationId xmlns:a16="http://schemas.microsoft.com/office/drawing/2014/main" id="{5785BB9B-72F2-AFF3-A7EE-AD96318EA526}"/>
              </a:ext>
            </a:extLst>
          </p:cNvPr>
          <p:cNvPicPr>
            <a:picLocks noChangeAspect="1"/>
          </p:cNvPicPr>
          <p:nvPr/>
        </p:nvPicPr>
        <p:blipFill>
          <a:blip r:embed="rId14"/>
          <a:stretch>
            <a:fillRect/>
          </a:stretch>
        </p:blipFill>
        <p:spPr>
          <a:xfrm>
            <a:off x="1650680" y="3041990"/>
            <a:ext cx="153858" cy="391053"/>
          </a:xfrm>
          <a:prstGeom prst="rect">
            <a:avLst/>
          </a:prstGeom>
        </p:spPr>
      </p:pic>
      <p:pic>
        <p:nvPicPr>
          <p:cNvPr id="266" name="Picture 265">
            <a:extLst>
              <a:ext uri="{FF2B5EF4-FFF2-40B4-BE49-F238E27FC236}">
                <a16:creationId xmlns:a16="http://schemas.microsoft.com/office/drawing/2014/main" id="{2EB9E056-5715-5AD6-C6B6-B4B71818FF7C}"/>
              </a:ext>
            </a:extLst>
          </p:cNvPr>
          <p:cNvPicPr>
            <a:picLocks noChangeAspect="1"/>
          </p:cNvPicPr>
          <p:nvPr/>
        </p:nvPicPr>
        <p:blipFill>
          <a:blip r:embed="rId14"/>
          <a:stretch>
            <a:fillRect/>
          </a:stretch>
        </p:blipFill>
        <p:spPr>
          <a:xfrm>
            <a:off x="1827262" y="2420449"/>
            <a:ext cx="159061" cy="404275"/>
          </a:xfrm>
          <a:prstGeom prst="rect">
            <a:avLst/>
          </a:prstGeom>
        </p:spPr>
      </p:pic>
      <p:pic>
        <p:nvPicPr>
          <p:cNvPr id="267" name="Picture 266">
            <a:extLst>
              <a:ext uri="{FF2B5EF4-FFF2-40B4-BE49-F238E27FC236}">
                <a16:creationId xmlns:a16="http://schemas.microsoft.com/office/drawing/2014/main" id="{0CD9E61E-41AF-87F9-E949-4EB20B4ABD90}"/>
              </a:ext>
            </a:extLst>
          </p:cNvPr>
          <p:cNvPicPr>
            <a:picLocks noChangeAspect="1"/>
          </p:cNvPicPr>
          <p:nvPr/>
        </p:nvPicPr>
        <p:blipFill>
          <a:blip r:embed="rId14"/>
          <a:stretch>
            <a:fillRect/>
          </a:stretch>
        </p:blipFill>
        <p:spPr>
          <a:xfrm>
            <a:off x="1676533" y="2783958"/>
            <a:ext cx="59087" cy="150178"/>
          </a:xfrm>
          <a:prstGeom prst="rect">
            <a:avLst/>
          </a:prstGeom>
        </p:spPr>
      </p:pic>
      <p:pic>
        <p:nvPicPr>
          <p:cNvPr id="268" name="Picture 267">
            <a:extLst>
              <a:ext uri="{FF2B5EF4-FFF2-40B4-BE49-F238E27FC236}">
                <a16:creationId xmlns:a16="http://schemas.microsoft.com/office/drawing/2014/main" id="{9F978F57-5076-57D3-0D62-1A6D556DBE51}"/>
              </a:ext>
            </a:extLst>
          </p:cNvPr>
          <p:cNvPicPr>
            <a:picLocks noChangeAspect="1"/>
          </p:cNvPicPr>
          <p:nvPr/>
        </p:nvPicPr>
        <p:blipFill>
          <a:blip r:embed="rId14"/>
          <a:stretch>
            <a:fillRect/>
          </a:stretch>
        </p:blipFill>
        <p:spPr>
          <a:xfrm>
            <a:off x="1408077" y="3382639"/>
            <a:ext cx="159061" cy="404275"/>
          </a:xfrm>
          <a:prstGeom prst="rect">
            <a:avLst/>
          </a:prstGeom>
        </p:spPr>
      </p:pic>
      <p:pic>
        <p:nvPicPr>
          <p:cNvPr id="269" name="Picture 268">
            <a:extLst>
              <a:ext uri="{FF2B5EF4-FFF2-40B4-BE49-F238E27FC236}">
                <a16:creationId xmlns:a16="http://schemas.microsoft.com/office/drawing/2014/main" id="{067FB1B0-E750-05F2-3A3A-631FC8F36634}"/>
              </a:ext>
            </a:extLst>
          </p:cNvPr>
          <p:cNvPicPr>
            <a:picLocks noChangeAspect="1"/>
          </p:cNvPicPr>
          <p:nvPr/>
        </p:nvPicPr>
        <p:blipFill>
          <a:blip r:embed="rId14"/>
          <a:stretch>
            <a:fillRect/>
          </a:stretch>
        </p:blipFill>
        <p:spPr>
          <a:xfrm>
            <a:off x="1180285" y="2779971"/>
            <a:ext cx="159061" cy="404275"/>
          </a:xfrm>
          <a:prstGeom prst="rect">
            <a:avLst/>
          </a:prstGeom>
        </p:spPr>
      </p:pic>
      <p:pic>
        <p:nvPicPr>
          <p:cNvPr id="270" name="Picture 269">
            <a:extLst>
              <a:ext uri="{FF2B5EF4-FFF2-40B4-BE49-F238E27FC236}">
                <a16:creationId xmlns:a16="http://schemas.microsoft.com/office/drawing/2014/main" id="{00BC7C95-DCDC-6364-1E49-9BFBEAB6F3DF}"/>
              </a:ext>
            </a:extLst>
          </p:cNvPr>
          <p:cNvPicPr>
            <a:picLocks noChangeAspect="1"/>
          </p:cNvPicPr>
          <p:nvPr/>
        </p:nvPicPr>
        <p:blipFill>
          <a:blip r:embed="rId15"/>
          <a:stretch>
            <a:fillRect/>
          </a:stretch>
        </p:blipFill>
        <p:spPr>
          <a:xfrm>
            <a:off x="2798104" y="3275378"/>
            <a:ext cx="55682" cy="138613"/>
          </a:xfrm>
          <a:prstGeom prst="rect">
            <a:avLst/>
          </a:prstGeom>
        </p:spPr>
      </p:pic>
      <p:pic>
        <p:nvPicPr>
          <p:cNvPr id="271" name="Picture 270">
            <a:extLst>
              <a:ext uri="{FF2B5EF4-FFF2-40B4-BE49-F238E27FC236}">
                <a16:creationId xmlns:a16="http://schemas.microsoft.com/office/drawing/2014/main" id="{C5B88241-0ED0-501A-172F-1D8950DA9D04}"/>
              </a:ext>
            </a:extLst>
          </p:cNvPr>
          <p:cNvPicPr>
            <a:picLocks noChangeAspect="1"/>
          </p:cNvPicPr>
          <p:nvPr/>
        </p:nvPicPr>
        <p:blipFill>
          <a:blip r:embed="rId15"/>
          <a:stretch>
            <a:fillRect/>
          </a:stretch>
        </p:blipFill>
        <p:spPr>
          <a:xfrm>
            <a:off x="2646173" y="3097954"/>
            <a:ext cx="55682" cy="138613"/>
          </a:xfrm>
          <a:prstGeom prst="rect">
            <a:avLst/>
          </a:prstGeom>
        </p:spPr>
      </p:pic>
      <p:pic>
        <p:nvPicPr>
          <p:cNvPr id="272" name="Picture 271">
            <a:extLst>
              <a:ext uri="{FF2B5EF4-FFF2-40B4-BE49-F238E27FC236}">
                <a16:creationId xmlns:a16="http://schemas.microsoft.com/office/drawing/2014/main" id="{86A40B1D-550D-40DD-7DCC-D607A133CD99}"/>
              </a:ext>
            </a:extLst>
          </p:cNvPr>
          <p:cNvPicPr>
            <a:picLocks noChangeAspect="1"/>
          </p:cNvPicPr>
          <p:nvPr/>
        </p:nvPicPr>
        <p:blipFill>
          <a:blip r:embed="rId15"/>
          <a:stretch>
            <a:fillRect/>
          </a:stretch>
        </p:blipFill>
        <p:spPr>
          <a:xfrm>
            <a:off x="2664042" y="3306862"/>
            <a:ext cx="55682" cy="138613"/>
          </a:xfrm>
          <a:prstGeom prst="rect">
            <a:avLst/>
          </a:prstGeom>
        </p:spPr>
      </p:pic>
      <p:pic>
        <p:nvPicPr>
          <p:cNvPr id="273" name="Picture 272">
            <a:extLst>
              <a:ext uri="{FF2B5EF4-FFF2-40B4-BE49-F238E27FC236}">
                <a16:creationId xmlns:a16="http://schemas.microsoft.com/office/drawing/2014/main" id="{FD8698DB-8EBB-A5F8-A5E4-8569E5FEE446}"/>
              </a:ext>
            </a:extLst>
          </p:cNvPr>
          <p:cNvPicPr>
            <a:picLocks noChangeAspect="1"/>
          </p:cNvPicPr>
          <p:nvPr/>
        </p:nvPicPr>
        <p:blipFill>
          <a:blip r:embed="rId15"/>
          <a:stretch>
            <a:fillRect/>
          </a:stretch>
        </p:blipFill>
        <p:spPr>
          <a:xfrm>
            <a:off x="2448344" y="3684357"/>
            <a:ext cx="55682" cy="138613"/>
          </a:xfrm>
          <a:prstGeom prst="rect">
            <a:avLst/>
          </a:prstGeom>
        </p:spPr>
      </p:pic>
      <p:pic>
        <p:nvPicPr>
          <p:cNvPr id="274" name="Picture 273">
            <a:extLst>
              <a:ext uri="{FF2B5EF4-FFF2-40B4-BE49-F238E27FC236}">
                <a16:creationId xmlns:a16="http://schemas.microsoft.com/office/drawing/2014/main" id="{284DE1CD-DC14-CE41-8786-1C57BADE213B}"/>
              </a:ext>
            </a:extLst>
          </p:cNvPr>
          <p:cNvPicPr>
            <a:picLocks noChangeAspect="1"/>
          </p:cNvPicPr>
          <p:nvPr/>
        </p:nvPicPr>
        <p:blipFill>
          <a:blip r:embed="rId15"/>
          <a:stretch>
            <a:fillRect/>
          </a:stretch>
        </p:blipFill>
        <p:spPr>
          <a:xfrm>
            <a:off x="2355036" y="2754790"/>
            <a:ext cx="145134" cy="361292"/>
          </a:xfrm>
          <a:prstGeom prst="rect">
            <a:avLst/>
          </a:prstGeom>
        </p:spPr>
      </p:pic>
      <p:pic>
        <p:nvPicPr>
          <p:cNvPr id="275" name="Picture 274">
            <a:extLst>
              <a:ext uri="{FF2B5EF4-FFF2-40B4-BE49-F238E27FC236}">
                <a16:creationId xmlns:a16="http://schemas.microsoft.com/office/drawing/2014/main" id="{3021E262-5CC6-5EAF-3615-5525B8FFF6F0}"/>
              </a:ext>
            </a:extLst>
          </p:cNvPr>
          <p:cNvPicPr>
            <a:picLocks noChangeAspect="1"/>
          </p:cNvPicPr>
          <p:nvPr/>
        </p:nvPicPr>
        <p:blipFill>
          <a:blip r:embed="rId15"/>
          <a:stretch>
            <a:fillRect/>
          </a:stretch>
        </p:blipFill>
        <p:spPr>
          <a:xfrm>
            <a:off x="2449625" y="3160247"/>
            <a:ext cx="145134" cy="361292"/>
          </a:xfrm>
          <a:prstGeom prst="rect">
            <a:avLst/>
          </a:prstGeom>
        </p:spPr>
      </p:pic>
      <p:pic>
        <p:nvPicPr>
          <p:cNvPr id="276" name="Picture 275">
            <a:extLst>
              <a:ext uri="{FF2B5EF4-FFF2-40B4-BE49-F238E27FC236}">
                <a16:creationId xmlns:a16="http://schemas.microsoft.com/office/drawing/2014/main" id="{24382027-6184-398B-C535-7AC77D5171C5}"/>
              </a:ext>
            </a:extLst>
          </p:cNvPr>
          <p:cNvPicPr>
            <a:picLocks noChangeAspect="1"/>
          </p:cNvPicPr>
          <p:nvPr/>
        </p:nvPicPr>
        <p:blipFill>
          <a:blip r:embed="rId6"/>
          <a:stretch>
            <a:fillRect/>
          </a:stretch>
        </p:blipFill>
        <p:spPr>
          <a:xfrm>
            <a:off x="3104684" y="3590615"/>
            <a:ext cx="178453" cy="392597"/>
          </a:xfrm>
          <a:prstGeom prst="rect">
            <a:avLst/>
          </a:prstGeom>
        </p:spPr>
      </p:pic>
      <p:pic>
        <p:nvPicPr>
          <p:cNvPr id="277" name="Picture 276">
            <a:extLst>
              <a:ext uri="{FF2B5EF4-FFF2-40B4-BE49-F238E27FC236}">
                <a16:creationId xmlns:a16="http://schemas.microsoft.com/office/drawing/2014/main" id="{A6CD7DFB-9F36-F17F-158C-E324A0C98B57}"/>
              </a:ext>
            </a:extLst>
          </p:cNvPr>
          <p:cNvPicPr>
            <a:picLocks noChangeAspect="1"/>
          </p:cNvPicPr>
          <p:nvPr/>
        </p:nvPicPr>
        <p:blipFill>
          <a:blip r:embed="rId6"/>
          <a:stretch>
            <a:fillRect/>
          </a:stretch>
        </p:blipFill>
        <p:spPr>
          <a:xfrm>
            <a:off x="2852989" y="3713211"/>
            <a:ext cx="178453" cy="392597"/>
          </a:xfrm>
          <a:prstGeom prst="rect">
            <a:avLst/>
          </a:prstGeom>
        </p:spPr>
      </p:pic>
      <p:grpSp>
        <p:nvGrpSpPr>
          <p:cNvPr id="278" name="Group 277">
            <a:extLst>
              <a:ext uri="{FF2B5EF4-FFF2-40B4-BE49-F238E27FC236}">
                <a16:creationId xmlns:a16="http://schemas.microsoft.com/office/drawing/2014/main" id="{2D7EB677-728E-BCDE-58D9-281832D7147B}"/>
              </a:ext>
            </a:extLst>
          </p:cNvPr>
          <p:cNvGrpSpPr/>
          <p:nvPr/>
        </p:nvGrpSpPr>
        <p:grpSpPr>
          <a:xfrm>
            <a:off x="2266374" y="3345207"/>
            <a:ext cx="153806" cy="269231"/>
            <a:chOff x="8774965" y="2422057"/>
            <a:chExt cx="457200" cy="1177142"/>
          </a:xfrm>
        </p:grpSpPr>
        <p:pic>
          <p:nvPicPr>
            <p:cNvPr id="279" name="Picture 278">
              <a:extLst>
                <a:ext uri="{FF2B5EF4-FFF2-40B4-BE49-F238E27FC236}">
                  <a16:creationId xmlns:a16="http://schemas.microsoft.com/office/drawing/2014/main" id="{AA5D9C06-5E49-B057-10F4-406461CAE918}"/>
                </a:ext>
              </a:extLst>
            </p:cNvPr>
            <p:cNvPicPr>
              <a:picLocks noChangeAspect="1"/>
            </p:cNvPicPr>
            <p:nvPr/>
          </p:nvPicPr>
          <p:blipFill>
            <a:blip r:embed="rId14"/>
            <a:stretch>
              <a:fillRect/>
            </a:stretch>
          </p:blipFill>
          <p:spPr>
            <a:xfrm>
              <a:off x="8774965" y="2437149"/>
              <a:ext cx="457200" cy="1162050"/>
            </a:xfrm>
            <a:prstGeom prst="rect">
              <a:avLst/>
            </a:prstGeom>
          </p:spPr>
        </p:pic>
        <p:pic>
          <p:nvPicPr>
            <p:cNvPr id="280" name="Picture 279">
              <a:extLst>
                <a:ext uri="{FF2B5EF4-FFF2-40B4-BE49-F238E27FC236}">
                  <a16:creationId xmlns:a16="http://schemas.microsoft.com/office/drawing/2014/main" id="{1E7D187D-369E-5555-8DD2-8B8CFA8272A1}"/>
                </a:ext>
              </a:extLst>
            </p:cNvPr>
            <p:cNvPicPr>
              <a:picLocks noChangeAspect="1"/>
            </p:cNvPicPr>
            <p:nvPr/>
          </p:nvPicPr>
          <p:blipFill rotWithShape="1">
            <a:blip r:embed="rId15"/>
            <a:srcRect l="46890"/>
            <a:stretch/>
          </p:blipFill>
          <p:spPr>
            <a:xfrm>
              <a:off x="8985193" y="2422057"/>
              <a:ext cx="237761" cy="1114425"/>
            </a:xfrm>
            <a:prstGeom prst="rect">
              <a:avLst/>
            </a:prstGeom>
          </p:spPr>
        </p:pic>
      </p:grpSp>
      <p:grpSp>
        <p:nvGrpSpPr>
          <p:cNvPr id="281" name="Group 280">
            <a:extLst>
              <a:ext uri="{FF2B5EF4-FFF2-40B4-BE49-F238E27FC236}">
                <a16:creationId xmlns:a16="http://schemas.microsoft.com/office/drawing/2014/main" id="{9426642E-D71F-B084-8296-9DC585C7F1BE}"/>
              </a:ext>
            </a:extLst>
          </p:cNvPr>
          <p:cNvGrpSpPr/>
          <p:nvPr/>
        </p:nvGrpSpPr>
        <p:grpSpPr>
          <a:xfrm>
            <a:off x="2120989" y="2790020"/>
            <a:ext cx="65927" cy="163800"/>
            <a:chOff x="8774965" y="2422057"/>
            <a:chExt cx="457200" cy="1177142"/>
          </a:xfrm>
        </p:grpSpPr>
        <p:pic>
          <p:nvPicPr>
            <p:cNvPr id="282" name="Picture 281">
              <a:extLst>
                <a:ext uri="{FF2B5EF4-FFF2-40B4-BE49-F238E27FC236}">
                  <a16:creationId xmlns:a16="http://schemas.microsoft.com/office/drawing/2014/main" id="{ACF170DD-73A1-4AD9-9500-91644C6FB368}"/>
                </a:ext>
              </a:extLst>
            </p:cNvPr>
            <p:cNvPicPr>
              <a:picLocks noChangeAspect="1"/>
            </p:cNvPicPr>
            <p:nvPr/>
          </p:nvPicPr>
          <p:blipFill>
            <a:blip r:embed="rId14"/>
            <a:stretch>
              <a:fillRect/>
            </a:stretch>
          </p:blipFill>
          <p:spPr>
            <a:xfrm>
              <a:off x="8774965" y="2437149"/>
              <a:ext cx="457200" cy="1162050"/>
            </a:xfrm>
            <a:prstGeom prst="rect">
              <a:avLst/>
            </a:prstGeom>
          </p:spPr>
        </p:pic>
        <p:pic>
          <p:nvPicPr>
            <p:cNvPr id="283" name="Picture 282">
              <a:extLst>
                <a:ext uri="{FF2B5EF4-FFF2-40B4-BE49-F238E27FC236}">
                  <a16:creationId xmlns:a16="http://schemas.microsoft.com/office/drawing/2014/main" id="{C2B3E564-C317-E395-AFAD-4F917C53BA84}"/>
                </a:ext>
              </a:extLst>
            </p:cNvPr>
            <p:cNvPicPr>
              <a:picLocks noChangeAspect="1"/>
            </p:cNvPicPr>
            <p:nvPr/>
          </p:nvPicPr>
          <p:blipFill rotWithShape="1">
            <a:blip r:embed="rId15"/>
            <a:srcRect l="46890"/>
            <a:stretch/>
          </p:blipFill>
          <p:spPr>
            <a:xfrm>
              <a:off x="8985193" y="2422057"/>
              <a:ext cx="237761" cy="1114425"/>
            </a:xfrm>
            <a:prstGeom prst="rect">
              <a:avLst/>
            </a:prstGeom>
          </p:spPr>
        </p:pic>
      </p:grpSp>
      <p:grpSp>
        <p:nvGrpSpPr>
          <p:cNvPr id="284" name="Group 283">
            <a:extLst>
              <a:ext uri="{FF2B5EF4-FFF2-40B4-BE49-F238E27FC236}">
                <a16:creationId xmlns:a16="http://schemas.microsoft.com/office/drawing/2014/main" id="{312692CB-D3D3-6E08-93E1-9EDB9245B798}"/>
              </a:ext>
            </a:extLst>
          </p:cNvPr>
          <p:cNvGrpSpPr/>
          <p:nvPr/>
        </p:nvGrpSpPr>
        <p:grpSpPr>
          <a:xfrm>
            <a:off x="1943666" y="3810409"/>
            <a:ext cx="65927" cy="163800"/>
            <a:chOff x="8774965" y="2422057"/>
            <a:chExt cx="457200" cy="1177142"/>
          </a:xfrm>
        </p:grpSpPr>
        <p:pic>
          <p:nvPicPr>
            <p:cNvPr id="285" name="Picture 284">
              <a:extLst>
                <a:ext uri="{FF2B5EF4-FFF2-40B4-BE49-F238E27FC236}">
                  <a16:creationId xmlns:a16="http://schemas.microsoft.com/office/drawing/2014/main" id="{79B53032-E0AF-575D-3E9B-08361B2F902A}"/>
                </a:ext>
              </a:extLst>
            </p:cNvPr>
            <p:cNvPicPr>
              <a:picLocks noChangeAspect="1"/>
            </p:cNvPicPr>
            <p:nvPr/>
          </p:nvPicPr>
          <p:blipFill>
            <a:blip r:embed="rId14"/>
            <a:stretch>
              <a:fillRect/>
            </a:stretch>
          </p:blipFill>
          <p:spPr>
            <a:xfrm>
              <a:off x="8774965" y="2437149"/>
              <a:ext cx="457200" cy="1162050"/>
            </a:xfrm>
            <a:prstGeom prst="rect">
              <a:avLst/>
            </a:prstGeom>
          </p:spPr>
        </p:pic>
        <p:pic>
          <p:nvPicPr>
            <p:cNvPr id="286" name="Picture 285">
              <a:extLst>
                <a:ext uri="{FF2B5EF4-FFF2-40B4-BE49-F238E27FC236}">
                  <a16:creationId xmlns:a16="http://schemas.microsoft.com/office/drawing/2014/main" id="{E74E6760-2BFD-E59D-CE98-A57E6A8A5C0B}"/>
                </a:ext>
              </a:extLst>
            </p:cNvPr>
            <p:cNvPicPr>
              <a:picLocks noChangeAspect="1"/>
            </p:cNvPicPr>
            <p:nvPr/>
          </p:nvPicPr>
          <p:blipFill rotWithShape="1">
            <a:blip r:embed="rId15"/>
            <a:srcRect l="46890"/>
            <a:stretch/>
          </p:blipFill>
          <p:spPr>
            <a:xfrm>
              <a:off x="8985193" y="2422057"/>
              <a:ext cx="237761" cy="1114425"/>
            </a:xfrm>
            <a:prstGeom prst="rect">
              <a:avLst/>
            </a:prstGeom>
          </p:spPr>
        </p:pic>
      </p:grpSp>
      <p:grpSp>
        <p:nvGrpSpPr>
          <p:cNvPr id="287" name="Group 286">
            <a:extLst>
              <a:ext uri="{FF2B5EF4-FFF2-40B4-BE49-F238E27FC236}">
                <a16:creationId xmlns:a16="http://schemas.microsoft.com/office/drawing/2014/main" id="{918651AD-6E71-61BF-F70A-56BE7C4C70FC}"/>
              </a:ext>
            </a:extLst>
          </p:cNvPr>
          <p:cNvGrpSpPr/>
          <p:nvPr/>
        </p:nvGrpSpPr>
        <p:grpSpPr>
          <a:xfrm>
            <a:off x="2081872" y="3397819"/>
            <a:ext cx="65927" cy="163800"/>
            <a:chOff x="8774965" y="2422057"/>
            <a:chExt cx="457200" cy="1177142"/>
          </a:xfrm>
        </p:grpSpPr>
        <p:pic>
          <p:nvPicPr>
            <p:cNvPr id="288" name="Picture 287">
              <a:extLst>
                <a:ext uri="{FF2B5EF4-FFF2-40B4-BE49-F238E27FC236}">
                  <a16:creationId xmlns:a16="http://schemas.microsoft.com/office/drawing/2014/main" id="{EF98934C-F27E-FFDB-826F-C9470333F69D}"/>
                </a:ext>
              </a:extLst>
            </p:cNvPr>
            <p:cNvPicPr>
              <a:picLocks noChangeAspect="1"/>
            </p:cNvPicPr>
            <p:nvPr/>
          </p:nvPicPr>
          <p:blipFill>
            <a:blip r:embed="rId14"/>
            <a:stretch>
              <a:fillRect/>
            </a:stretch>
          </p:blipFill>
          <p:spPr>
            <a:xfrm>
              <a:off x="8774965" y="2437149"/>
              <a:ext cx="457200" cy="1162050"/>
            </a:xfrm>
            <a:prstGeom prst="rect">
              <a:avLst/>
            </a:prstGeom>
          </p:spPr>
        </p:pic>
        <p:pic>
          <p:nvPicPr>
            <p:cNvPr id="289" name="Picture 288">
              <a:extLst>
                <a:ext uri="{FF2B5EF4-FFF2-40B4-BE49-F238E27FC236}">
                  <a16:creationId xmlns:a16="http://schemas.microsoft.com/office/drawing/2014/main" id="{C0775445-93D8-F3B8-C42D-5E7BB80003B9}"/>
                </a:ext>
              </a:extLst>
            </p:cNvPr>
            <p:cNvPicPr>
              <a:picLocks noChangeAspect="1"/>
            </p:cNvPicPr>
            <p:nvPr/>
          </p:nvPicPr>
          <p:blipFill rotWithShape="1">
            <a:blip r:embed="rId15"/>
            <a:srcRect l="46890"/>
            <a:stretch/>
          </p:blipFill>
          <p:spPr>
            <a:xfrm>
              <a:off x="8985193" y="2422057"/>
              <a:ext cx="237761" cy="1114425"/>
            </a:xfrm>
            <a:prstGeom prst="rect">
              <a:avLst/>
            </a:prstGeom>
          </p:spPr>
        </p:pic>
      </p:grpSp>
      <p:sp>
        <p:nvSpPr>
          <p:cNvPr id="2" name="TextBox 1">
            <a:extLst>
              <a:ext uri="{FF2B5EF4-FFF2-40B4-BE49-F238E27FC236}">
                <a16:creationId xmlns:a16="http://schemas.microsoft.com/office/drawing/2014/main" id="{232B846C-09AC-F7EF-9D56-A4C90D463ADD}"/>
              </a:ext>
            </a:extLst>
          </p:cNvPr>
          <p:cNvSpPr txBox="1"/>
          <p:nvPr/>
        </p:nvSpPr>
        <p:spPr>
          <a:xfrm>
            <a:off x="5877932" y="6083167"/>
            <a:ext cx="3829564" cy="246221"/>
          </a:xfrm>
          <a:prstGeom prst="rect">
            <a:avLst/>
          </a:prstGeom>
          <a:noFill/>
        </p:spPr>
        <p:txBody>
          <a:bodyPr wrap="square" rtlCol="0">
            <a:spAutoFit/>
          </a:bodyPr>
          <a:lstStyle/>
          <a:p>
            <a:r>
              <a:rPr lang="en-US" sz="1000" dirty="0">
                <a:latin typeface="Candara" panose="020E0502030303020204" pitchFamily="34" charset="0"/>
              </a:rPr>
              <a:t>* It is actually the density distribution using Gaussian Kernel</a:t>
            </a:r>
          </a:p>
        </p:txBody>
      </p:sp>
    </p:spTree>
    <p:extLst>
      <p:ext uri="{BB962C8B-B14F-4D97-AF65-F5344CB8AC3E}">
        <p14:creationId xmlns:p14="http://schemas.microsoft.com/office/powerpoint/2010/main" val="4024306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map of europe with different countries/regions&#10;&#10;Description automatically generated with low confidence">
            <a:extLst>
              <a:ext uri="{FF2B5EF4-FFF2-40B4-BE49-F238E27FC236}">
                <a16:creationId xmlns:a16="http://schemas.microsoft.com/office/drawing/2014/main" id="{A84CD84E-8FF5-4565-61F4-4C0304AB0A91}"/>
              </a:ext>
            </a:extLst>
          </p:cNvPr>
          <p:cNvPicPr>
            <a:picLocks noChangeAspect="1"/>
          </p:cNvPicPr>
          <p:nvPr/>
        </p:nvPicPr>
        <p:blipFill rotWithShape="1">
          <a:blip r:embed="rId3"/>
          <a:srcRect l="10040"/>
          <a:stretch/>
        </p:blipFill>
        <p:spPr>
          <a:xfrm>
            <a:off x="6914367" y="1600201"/>
            <a:ext cx="4447644" cy="4525963"/>
          </a:xfrm>
          <a:prstGeom prst="rect">
            <a:avLst/>
          </a:prstGeom>
          <a:noFill/>
        </p:spPr>
      </p:pic>
      <p:sp>
        <p:nvSpPr>
          <p:cNvPr id="3" name="Slide Number Placeholder 2">
            <a:extLst>
              <a:ext uri="{FF2B5EF4-FFF2-40B4-BE49-F238E27FC236}">
                <a16:creationId xmlns:a16="http://schemas.microsoft.com/office/drawing/2014/main" id="{C1D5CBFB-0DF9-664C-BA87-16073363A65D}"/>
              </a:ext>
            </a:extLst>
          </p:cNvPr>
          <p:cNvSpPr>
            <a:spLocks noGrp="1"/>
          </p:cNvSpPr>
          <p:nvPr>
            <p:ph type="sldNum" sz="quarter" idx="12"/>
          </p:nvPr>
        </p:nvSpPr>
        <p:spPr>
          <a:xfrm>
            <a:off x="8737600" y="6356351"/>
            <a:ext cx="2844800" cy="365125"/>
          </a:xfrm>
        </p:spPr>
        <p:txBody>
          <a:bodyPr vert="horz" lIns="91440" tIns="45720" rIns="91440" bIns="45720" rtlCol="0" anchor="ctr">
            <a:normAutofit/>
          </a:bodyPr>
          <a:lstStyle/>
          <a:p>
            <a:pPr>
              <a:spcAft>
                <a:spcPts val="600"/>
              </a:spcAft>
            </a:pPr>
            <a:fld id="{AABFF9DA-2577-3447-9DFE-17137E505E19}" type="slidenum">
              <a:rPr lang="en-US" smtClean="0"/>
              <a:pPr>
                <a:spcAft>
                  <a:spcPts val="600"/>
                </a:spcAft>
              </a:pPr>
              <a:t>2</a:t>
            </a:fld>
            <a:endParaRPr lang="en-US"/>
          </a:p>
        </p:txBody>
      </p:sp>
      <p:sp>
        <p:nvSpPr>
          <p:cNvPr id="20" name="Title 1">
            <a:extLst>
              <a:ext uri="{FF2B5EF4-FFF2-40B4-BE49-F238E27FC236}">
                <a16:creationId xmlns:a16="http://schemas.microsoft.com/office/drawing/2014/main" id="{91B00ED0-6EE3-5192-209D-CAD450040E29}"/>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Academic journey</a:t>
            </a:r>
            <a:endParaRPr lang="en-US" sz="3200" b="1" dirty="0">
              <a:solidFill>
                <a:srgbClr val="800000"/>
              </a:solidFill>
              <a:latin typeface="Candara" panose="020E0502030303020204" pitchFamily="34" charset="0"/>
              <a:cs typeface="Constantia"/>
            </a:endParaRPr>
          </a:p>
        </p:txBody>
      </p:sp>
      <p:sp>
        <p:nvSpPr>
          <p:cNvPr id="21" name="Content Placeholder 2">
            <a:extLst>
              <a:ext uri="{FF2B5EF4-FFF2-40B4-BE49-F238E27FC236}">
                <a16:creationId xmlns:a16="http://schemas.microsoft.com/office/drawing/2014/main" id="{D2B63D0D-B961-A991-A1DA-25E09DC9BBA5}"/>
              </a:ext>
            </a:extLst>
          </p:cNvPr>
          <p:cNvSpPr>
            <a:spLocks noGrp="1"/>
          </p:cNvSpPr>
          <p:nvPr>
            <p:ph sz="half" idx="1"/>
          </p:nvPr>
        </p:nvSpPr>
        <p:spPr>
          <a:xfrm>
            <a:off x="609600" y="1600200"/>
            <a:ext cx="5969876" cy="4525963"/>
          </a:xfrm>
        </p:spPr>
        <p:txBody>
          <a:bodyPr>
            <a:noAutofit/>
          </a:bodyPr>
          <a:lstStyle/>
          <a:p>
            <a:pPr marL="128016" indent="-128016" defTabSz="512064">
              <a:spcBef>
                <a:spcPts val="560"/>
              </a:spcBef>
            </a:pPr>
            <a:r>
              <a:rPr lang="en-GB" sz="1400" b="1" dirty="0">
                <a:latin typeface="Constantia" panose="02030602050306030303" pitchFamily="18" charset="0"/>
              </a:rPr>
              <a:t>Rey Juan Carlos University (URJC), Madrid, Spain</a:t>
            </a:r>
          </a:p>
          <a:p>
            <a:pPr marL="528066" lvl="1" indent="-128016" defTabSz="512064">
              <a:spcBef>
                <a:spcPts val="560"/>
              </a:spcBef>
            </a:pPr>
            <a:r>
              <a:rPr lang="en-GB" sz="1200" dirty="0">
                <a:latin typeface="Constantia" panose="02030602050306030303" pitchFamily="18" charset="0"/>
              </a:rPr>
              <a:t>B.Sc. in Telecommunications</a:t>
            </a:r>
          </a:p>
          <a:p>
            <a:pPr marL="528066" lvl="1" indent="-128016" defTabSz="512064">
              <a:spcBef>
                <a:spcPts val="560"/>
              </a:spcBef>
            </a:pPr>
            <a:r>
              <a:rPr lang="en-GB" sz="1200" dirty="0">
                <a:latin typeface="Constantia" panose="02030602050306030303" pitchFamily="18" charset="0"/>
              </a:rPr>
              <a:t>B.Sc. in Computer Science</a:t>
            </a:r>
          </a:p>
          <a:p>
            <a:pPr marL="0" indent="0" defTabSz="512064">
              <a:spcBef>
                <a:spcPts val="560"/>
              </a:spcBef>
              <a:buNone/>
            </a:pPr>
            <a:endParaRPr lang="en-GB" sz="1400" b="1" dirty="0">
              <a:latin typeface="Constantia" panose="02030602050306030303" pitchFamily="18" charset="0"/>
            </a:endParaRPr>
          </a:p>
          <a:p>
            <a:pPr marL="0" indent="0" defTabSz="512064">
              <a:spcBef>
                <a:spcPts val="560"/>
              </a:spcBef>
              <a:buNone/>
            </a:pPr>
            <a:endParaRPr lang="en-GB" sz="1400" b="1" dirty="0">
              <a:latin typeface="Constantia" panose="02030602050306030303" pitchFamily="18" charset="0"/>
            </a:endParaRPr>
          </a:p>
          <a:p>
            <a:pPr marL="128016" indent="-128016" defTabSz="512064">
              <a:spcBef>
                <a:spcPts val="560"/>
              </a:spcBef>
            </a:pPr>
            <a:r>
              <a:rPr lang="en-GB" sz="1400" b="1" kern="1200" dirty="0">
                <a:solidFill>
                  <a:schemeClr val="tx1"/>
                </a:solidFill>
                <a:latin typeface="Constantia" panose="02030602050306030303" pitchFamily="18" charset="0"/>
              </a:rPr>
              <a:t>Royal Institute of Technology (KTH), Stockholm, Sweden</a:t>
            </a:r>
          </a:p>
          <a:p>
            <a:pPr marL="528066" lvl="1" indent="-128016" defTabSz="512064">
              <a:spcBef>
                <a:spcPts val="560"/>
              </a:spcBef>
            </a:pPr>
            <a:r>
              <a:rPr lang="en-GB" sz="1200" kern="1200" dirty="0">
                <a:solidFill>
                  <a:schemeClr val="tx1"/>
                </a:solidFill>
                <a:latin typeface="Constantia" panose="02030602050306030303" pitchFamily="18" charset="0"/>
              </a:rPr>
              <a:t>M.Sc. </a:t>
            </a:r>
            <a:r>
              <a:rPr lang="en-GB" sz="1200" dirty="0">
                <a:latin typeface="Constantia" panose="02030602050306030303" pitchFamily="18" charset="0"/>
              </a:rPr>
              <a:t>i</a:t>
            </a:r>
            <a:r>
              <a:rPr lang="en-GB" sz="1200" kern="1200" dirty="0">
                <a:solidFill>
                  <a:schemeClr val="tx1"/>
                </a:solidFill>
                <a:latin typeface="Constantia" panose="02030602050306030303" pitchFamily="18" charset="0"/>
              </a:rPr>
              <a:t>n Machine Learning</a:t>
            </a:r>
          </a:p>
          <a:p>
            <a:pPr marL="528066" lvl="1" indent="-128016" defTabSz="512064">
              <a:spcBef>
                <a:spcPts val="560"/>
              </a:spcBef>
            </a:pPr>
            <a:endParaRPr lang="en-GB" sz="1200" b="1" kern="1200" dirty="0">
              <a:solidFill>
                <a:schemeClr val="tx1"/>
              </a:solidFill>
              <a:latin typeface="Constantia" panose="02030602050306030303" pitchFamily="18" charset="0"/>
            </a:endParaRPr>
          </a:p>
          <a:p>
            <a:pPr marL="528066" lvl="1" indent="-128016" defTabSz="512064">
              <a:spcBef>
                <a:spcPts val="560"/>
              </a:spcBef>
            </a:pPr>
            <a:endParaRPr lang="en-GB" sz="1200" b="1" kern="1200" dirty="0">
              <a:solidFill>
                <a:schemeClr val="tx1"/>
              </a:solidFill>
              <a:latin typeface="Constantia" panose="02030602050306030303" pitchFamily="18" charset="0"/>
            </a:endParaRPr>
          </a:p>
          <a:p>
            <a:pPr marL="528066" lvl="1" indent="-128016" defTabSz="512064">
              <a:spcBef>
                <a:spcPts val="560"/>
              </a:spcBef>
            </a:pPr>
            <a:endParaRPr lang="en-GB" sz="1200" b="1" kern="1200" dirty="0">
              <a:solidFill>
                <a:schemeClr val="tx1"/>
              </a:solidFill>
              <a:latin typeface="Constantia" panose="02030602050306030303" pitchFamily="18" charset="0"/>
            </a:endParaRPr>
          </a:p>
          <a:p>
            <a:pPr marL="128016" indent="-128016" defTabSz="512064">
              <a:spcBef>
                <a:spcPts val="560"/>
              </a:spcBef>
            </a:pPr>
            <a:r>
              <a:rPr lang="en-GB" sz="1400" b="1" dirty="0">
                <a:latin typeface="Constantia" panose="02030602050306030303" pitchFamily="18" charset="0"/>
              </a:rPr>
              <a:t>Imperial College London (ICL), London, United Kingdom</a:t>
            </a:r>
          </a:p>
          <a:p>
            <a:pPr marL="528066" lvl="1" indent="-128016" defTabSz="512064">
              <a:spcBef>
                <a:spcPts val="560"/>
              </a:spcBef>
            </a:pPr>
            <a:r>
              <a:rPr lang="en-GB" sz="1200" dirty="0">
                <a:latin typeface="Constantia" panose="02030602050306030303" pitchFamily="18" charset="0"/>
              </a:rPr>
              <a:t>Ph.D. in Computer Science and Healthcare</a:t>
            </a:r>
          </a:p>
          <a:p>
            <a:pPr marL="528066" lvl="1" indent="-128016" defTabSz="512064">
              <a:spcBef>
                <a:spcPts val="560"/>
              </a:spcBef>
            </a:pPr>
            <a:r>
              <a:rPr lang="en-GB" sz="1200" kern="1200" dirty="0">
                <a:solidFill>
                  <a:schemeClr val="tx1"/>
                </a:solidFill>
                <a:latin typeface="Constantia" panose="02030602050306030303" pitchFamily="18" charset="0"/>
              </a:rPr>
              <a:t>Research Assista</a:t>
            </a:r>
            <a:r>
              <a:rPr lang="en-GB" sz="1200" dirty="0">
                <a:latin typeface="Constantia" panose="02030602050306030303" pitchFamily="18" charset="0"/>
              </a:rPr>
              <a:t>nt</a:t>
            </a:r>
          </a:p>
          <a:p>
            <a:pPr marL="528066" lvl="1" indent="-128016" defTabSz="512064">
              <a:spcBef>
                <a:spcPts val="560"/>
              </a:spcBef>
            </a:pPr>
            <a:r>
              <a:rPr lang="en-GB" sz="1200" kern="1200" dirty="0">
                <a:solidFill>
                  <a:schemeClr val="tx1"/>
                </a:solidFill>
                <a:latin typeface="Constantia" panose="02030602050306030303" pitchFamily="18" charset="0"/>
              </a:rPr>
              <a:t>Postdoctoral Research Associate</a:t>
            </a:r>
          </a:p>
          <a:p>
            <a:pPr marL="528066" lvl="1" indent="-128016" defTabSz="512064">
              <a:spcBef>
                <a:spcPts val="560"/>
              </a:spcBef>
            </a:pPr>
            <a:r>
              <a:rPr lang="en-GB" sz="1200" dirty="0">
                <a:latin typeface="Constantia" panose="02030602050306030303" pitchFamily="18" charset="0"/>
              </a:rPr>
              <a:t>Postdoctoral Research Fellow</a:t>
            </a:r>
            <a:endParaRPr lang="en-GB" sz="1200" kern="1200" dirty="0">
              <a:solidFill>
                <a:schemeClr val="tx1"/>
              </a:solidFill>
              <a:latin typeface="Constantia" panose="02030602050306030303" pitchFamily="18" charset="0"/>
            </a:endParaRPr>
          </a:p>
        </p:txBody>
      </p:sp>
      <p:pic>
        <p:nvPicPr>
          <p:cNvPr id="36" name="Graphic 35" descr="Marker with solid fill">
            <a:extLst>
              <a:ext uri="{FF2B5EF4-FFF2-40B4-BE49-F238E27FC236}">
                <a16:creationId xmlns:a16="http://schemas.microsoft.com/office/drawing/2014/main" id="{C09B52D0-EF03-BFD9-55FE-CE3C968087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0450" y="5172075"/>
            <a:ext cx="371474" cy="371474"/>
          </a:xfrm>
          <a:prstGeom prst="rect">
            <a:avLst/>
          </a:prstGeom>
        </p:spPr>
      </p:pic>
      <p:pic>
        <p:nvPicPr>
          <p:cNvPr id="40" name="Graphic 39" descr="Marker with solid fill">
            <a:extLst>
              <a:ext uri="{FF2B5EF4-FFF2-40B4-BE49-F238E27FC236}">
                <a16:creationId xmlns:a16="http://schemas.microsoft.com/office/drawing/2014/main" id="{F986CB41-5CB0-4EA4-7D38-A5FC17F578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04863" y="2828925"/>
            <a:ext cx="371474" cy="371474"/>
          </a:xfrm>
          <a:prstGeom prst="rect">
            <a:avLst/>
          </a:prstGeom>
        </p:spPr>
      </p:pic>
      <p:pic>
        <p:nvPicPr>
          <p:cNvPr id="41" name="Graphic 40" descr="Marker with solid fill">
            <a:extLst>
              <a:ext uri="{FF2B5EF4-FFF2-40B4-BE49-F238E27FC236}">
                <a16:creationId xmlns:a16="http://schemas.microsoft.com/office/drawing/2014/main" id="{60D2DB10-E8AF-FED3-C63E-EDA3713FD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5749" y="3806030"/>
            <a:ext cx="371474" cy="371474"/>
          </a:xfrm>
          <a:prstGeom prst="rect">
            <a:avLst/>
          </a:prstGeom>
        </p:spPr>
      </p:pic>
      <p:pic>
        <p:nvPicPr>
          <p:cNvPr id="42" name="Picture 8" descr="Imperial College London · GitHub">
            <a:extLst>
              <a:ext uri="{FF2B5EF4-FFF2-40B4-BE49-F238E27FC236}">
                <a16:creationId xmlns:a16="http://schemas.microsoft.com/office/drawing/2014/main" id="{E8D28969-0EA6-4ED8-44B1-9ADCACA758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1658" y="4676771"/>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a:extLst>
              <a:ext uri="{FF2B5EF4-FFF2-40B4-BE49-F238E27FC236}">
                <a16:creationId xmlns:a16="http://schemas.microsoft.com/office/drawing/2014/main" id="{55CF2F32-2837-C999-E0B8-C02549DBFA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9124" y="3276600"/>
            <a:ext cx="609600" cy="609600"/>
          </a:xfrm>
          <a:prstGeom prst="rect">
            <a:avLst/>
          </a:prstGeom>
        </p:spPr>
      </p:pic>
      <p:pic>
        <p:nvPicPr>
          <p:cNvPr id="46" name="Picture 45" descr="A red crown on a black background&#10;&#10;Description automatically generated with medium confidence">
            <a:extLst>
              <a:ext uri="{FF2B5EF4-FFF2-40B4-BE49-F238E27FC236}">
                <a16:creationId xmlns:a16="http://schemas.microsoft.com/office/drawing/2014/main" id="{61FDA051-C695-FB6D-82A4-0F8BF94088F2}"/>
              </a:ext>
            </a:extLst>
          </p:cNvPr>
          <p:cNvPicPr>
            <a:picLocks noChangeAspect="1"/>
          </p:cNvPicPr>
          <p:nvPr/>
        </p:nvPicPr>
        <p:blipFill>
          <a:blip r:embed="rId13"/>
          <a:stretch>
            <a:fillRect/>
          </a:stretch>
        </p:blipFill>
        <p:spPr>
          <a:xfrm>
            <a:off x="4547475" y="1930244"/>
            <a:ext cx="501649" cy="501649"/>
          </a:xfrm>
          <a:prstGeom prst="rect">
            <a:avLst/>
          </a:prstGeom>
        </p:spPr>
      </p:pic>
      <p:pic>
        <p:nvPicPr>
          <p:cNvPr id="1030" name="Picture 6">
            <a:extLst>
              <a:ext uri="{FF2B5EF4-FFF2-40B4-BE49-F238E27FC236}">
                <a16:creationId xmlns:a16="http://schemas.microsoft.com/office/drawing/2014/main" id="{58FD80F4-E655-EFC9-76A4-DC0692914A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242800" y="-396080"/>
            <a:ext cx="4256675" cy="3672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28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41F21-F7CF-3C56-31D5-9A18A01CC9AC}"/>
              </a:ext>
            </a:extLst>
          </p:cNvPr>
          <p:cNvSpPr>
            <a:spLocks noGrp="1"/>
          </p:cNvSpPr>
          <p:nvPr>
            <p:ph type="sldNum" sz="quarter" idx="12"/>
          </p:nvPr>
        </p:nvSpPr>
        <p:spPr/>
        <p:txBody>
          <a:bodyPr/>
          <a:lstStyle/>
          <a:p>
            <a:fld id="{AABFF9DA-2577-3447-9DFE-17137E505E19}" type="slidenum">
              <a:rPr lang="en-US" smtClean="0"/>
              <a:t>20</a:t>
            </a:fld>
            <a:endParaRPr lang="en-US"/>
          </a:p>
        </p:txBody>
      </p:sp>
      <p:pic>
        <p:nvPicPr>
          <p:cNvPr id="5" name="Picture 4" descr="Chart, scatter chart&#10;&#10;Description automatically generated">
            <a:extLst>
              <a:ext uri="{FF2B5EF4-FFF2-40B4-BE49-F238E27FC236}">
                <a16:creationId xmlns:a16="http://schemas.microsoft.com/office/drawing/2014/main" id="{A66238F8-1BF2-43ED-8EF3-B54AC6910D26}"/>
              </a:ext>
            </a:extLst>
          </p:cNvPr>
          <p:cNvPicPr>
            <a:picLocks noChangeAspect="1"/>
          </p:cNvPicPr>
          <p:nvPr/>
        </p:nvPicPr>
        <p:blipFill>
          <a:blip r:embed="rId2"/>
          <a:stretch>
            <a:fillRect/>
          </a:stretch>
        </p:blipFill>
        <p:spPr>
          <a:xfrm>
            <a:off x="188916" y="2006699"/>
            <a:ext cx="4182059" cy="3448531"/>
          </a:xfrm>
          <a:prstGeom prst="rect">
            <a:avLst/>
          </a:prstGeom>
        </p:spPr>
      </p:pic>
      <p:sp>
        <p:nvSpPr>
          <p:cNvPr id="6" name="TextBox 14">
            <a:extLst>
              <a:ext uri="{FF2B5EF4-FFF2-40B4-BE49-F238E27FC236}">
                <a16:creationId xmlns:a16="http://schemas.microsoft.com/office/drawing/2014/main" id="{A17ACAEA-C8C5-4D81-8D4F-D9550BA1A53A}"/>
              </a:ext>
            </a:extLst>
          </p:cNvPr>
          <p:cNvSpPr txBox="1"/>
          <p:nvPr/>
        </p:nvSpPr>
        <p:spPr>
          <a:xfrm>
            <a:off x="560975" y="5200650"/>
            <a:ext cx="359009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1200" b="1" dirty="0">
                <a:latin typeface="Constantia" panose="02030602050306030303" pitchFamily="18" charset="0"/>
              </a:rPr>
              <a:t>Figure 2. Latent space: embeddings. </a:t>
            </a:r>
            <a:r>
              <a:rPr lang="en-GB" sz="1200" dirty="0">
                <a:latin typeface="Constantia" panose="02030602050306030303" pitchFamily="18" charset="0"/>
              </a:rPr>
              <a:t>The worst patient status for all the patients has been projected into the latent space with the shock phenotype.</a:t>
            </a:r>
          </a:p>
        </p:txBody>
      </p:sp>
      <p:cxnSp>
        <p:nvCxnSpPr>
          <p:cNvPr id="8" name="Straight Connector 7">
            <a:extLst>
              <a:ext uri="{FF2B5EF4-FFF2-40B4-BE49-F238E27FC236}">
                <a16:creationId xmlns:a16="http://schemas.microsoft.com/office/drawing/2014/main" id="{FE990B94-8C7C-CD6F-8DC3-BD4BBB11A02A}"/>
              </a:ext>
            </a:extLst>
          </p:cNvPr>
          <p:cNvCxnSpPr>
            <a:cxnSpLocks/>
          </p:cNvCxnSpPr>
          <p:nvPr/>
        </p:nvCxnSpPr>
        <p:spPr>
          <a:xfrm>
            <a:off x="902549" y="3202940"/>
            <a:ext cx="27813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F78793-7A26-6049-9545-755A9120CF88}"/>
              </a:ext>
            </a:extLst>
          </p:cNvPr>
          <p:cNvSpPr txBox="1"/>
          <p:nvPr/>
        </p:nvSpPr>
        <p:spPr>
          <a:xfrm>
            <a:off x="4106227" y="2715358"/>
            <a:ext cx="1033760" cy="307777"/>
          </a:xfrm>
          <a:prstGeom prst="rect">
            <a:avLst/>
          </a:prstGeom>
          <a:noFill/>
        </p:spPr>
        <p:txBody>
          <a:bodyPr wrap="square">
            <a:spAutoFit/>
          </a:bodyPr>
          <a:lstStyle/>
          <a:p>
            <a:r>
              <a:rPr lang="en-GB" sz="1400" dirty="0">
                <a:latin typeface="Candara" panose="020E0502030303020204" pitchFamily="34" charset="0"/>
              </a:rPr>
              <a:t>Higher risk</a:t>
            </a:r>
          </a:p>
        </p:txBody>
      </p:sp>
      <p:sp>
        <p:nvSpPr>
          <p:cNvPr id="11" name="TextBox 10">
            <a:extLst>
              <a:ext uri="{FF2B5EF4-FFF2-40B4-BE49-F238E27FC236}">
                <a16:creationId xmlns:a16="http://schemas.microsoft.com/office/drawing/2014/main" id="{3B3C5212-6302-7B1F-F1BE-25BDFFEA54AE}"/>
              </a:ext>
            </a:extLst>
          </p:cNvPr>
          <p:cNvSpPr txBox="1"/>
          <p:nvPr/>
        </p:nvSpPr>
        <p:spPr>
          <a:xfrm>
            <a:off x="4096068" y="3383903"/>
            <a:ext cx="1033760" cy="307777"/>
          </a:xfrm>
          <a:prstGeom prst="rect">
            <a:avLst/>
          </a:prstGeom>
          <a:noFill/>
        </p:spPr>
        <p:txBody>
          <a:bodyPr wrap="square">
            <a:spAutoFit/>
          </a:bodyPr>
          <a:lstStyle/>
          <a:p>
            <a:r>
              <a:rPr lang="en-GB" sz="1400" dirty="0">
                <a:latin typeface="Candara" panose="020E0502030303020204" pitchFamily="34" charset="0"/>
              </a:rPr>
              <a:t>Lower risk</a:t>
            </a:r>
          </a:p>
        </p:txBody>
      </p:sp>
      <p:cxnSp>
        <p:nvCxnSpPr>
          <p:cNvPr id="13" name="Straight Arrow Connector 12">
            <a:extLst>
              <a:ext uri="{FF2B5EF4-FFF2-40B4-BE49-F238E27FC236}">
                <a16:creationId xmlns:a16="http://schemas.microsoft.com/office/drawing/2014/main" id="{0C7100C2-E29C-F36B-3D4F-1E913CA4A06D}"/>
              </a:ext>
            </a:extLst>
          </p:cNvPr>
          <p:cNvCxnSpPr/>
          <p:nvPr/>
        </p:nvCxnSpPr>
        <p:spPr>
          <a:xfrm flipV="1">
            <a:off x="4065587" y="2640646"/>
            <a:ext cx="0" cy="457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BE346FE-2B85-A1AC-9FAF-D639E4B23B11}"/>
              </a:ext>
            </a:extLst>
          </p:cNvPr>
          <p:cNvCxnSpPr>
            <a:cxnSpLocks/>
          </p:cNvCxnSpPr>
          <p:nvPr/>
        </p:nvCxnSpPr>
        <p:spPr>
          <a:xfrm>
            <a:off x="4065587" y="3333103"/>
            <a:ext cx="0" cy="4879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E508DB94-06F2-67B3-E444-91AE8F09F00C}"/>
              </a:ext>
            </a:extLst>
          </p:cNvPr>
          <p:cNvSpPr txBox="1">
            <a:spLocks/>
          </p:cNvSpPr>
          <p:nvPr/>
        </p:nvSpPr>
        <p:spPr>
          <a:xfrm>
            <a:off x="469911" y="1205192"/>
            <a:ext cx="7299585" cy="10922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dirty="0">
                <a:latin typeface="Candara" panose="020E0502030303020204" pitchFamily="34" charset="0"/>
                <a:cs typeface="Times New Roman"/>
              </a:rPr>
              <a:t>Each point on the graph represents a complete patient’s hospital stay, with those experiencing </a:t>
            </a:r>
            <a:r>
              <a:rPr lang="en-GB" sz="1800" b="1" dirty="0">
                <a:solidFill>
                  <a:schemeClr val="accent2">
                    <a:lumMod val="75000"/>
                  </a:schemeClr>
                </a:solidFill>
                <a:latin typeface="Candara" panose="020E0502030303020204" pitchFamily="34" charset="0"/>
                <a:cs typeface="Times New Roman"/>
              </a:rPr>
              <a:t>shock</a:t>
            </a:r>
            <a:r>
              <a:rPr lang="en-GB" sz="1800" dirty="0">
                <a:latin typeface="Candara" panose="020E0502030303020204" pitchFamily="34" charset="0"/>
                <a:cs typeface="Times New Roman"/>
              </a:rPr>
              <a:t> displayed in orange. They all seem to be grouped on the </a:t>
            </a:r>
            <a:r>
              <a:rPr lang="en-GB" sz="1800" b="1" dirty="0">
                <a:solidFill>
                  <a:schemeClr val="accent2">
                    <a:lumMod val="75000"/>
                  </a:schemeClr>
                </a:solidFill>
                <a:latin typeface="Candara" panose="020E0502030303020204" pitchFamily="34" charset="0"/>
                <a:cs typeface="Times New Roman"/>
              </a:rPr>
              <a:t>top area</a:t>
            </a:r>
            <a:r>
              <a:rPr lang="en-GB" sz="1800" dirty="0">
                <a:latin typeface="Candara" panose="020E0502030303020204" pitchFamily="34" charset="0"/>
                <a:cs typeface="Times New Roman"/>
              </a:rPr>
              <a:t>.</a:t>
            </a:r>
          </a:p>
          <a:p>
            <a:pPr algn="just"/>
            <a:endParaRPr lang="en-GB" sz="1800" dirty="0">
              <a:latin typeface="Candara" panose="020E0502030303020204" pitchFamily="34" charset="0"/>
            </a:endParaRPr>
          </a:p>
        </p:txBody>
      </p:sp>
      <p:sp>
        <p:nvSpPr>
          <p:cNvPr id="19" name="TextBox 10">
            <a:extLst>
              <a:ext uri="{FF2B5EF4-FFF2-40B4-BE49-F238E27FC236}">
                <a16:creationId xmlns:a16="http://schemas.microsoft.com/office/drawing/2014/main" id="{A90E6458-C46A-CA66-15ED-6BD09431614C}"/>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cxnSp>
        <p:nvCxnSpPr>
          <p:cNvPr id="20" name="Straight Connector 19">
            <a:extLst>
              <a:ext uri="{FF2B5EF4-FFF2-40B4-BE49-F238E27FC236}">
                <a16:creationId xmlns:a16="http://schemas.microsoft.com/office/drawing/2014/main" id="{09841966-926A-CB31-B7B9-5E03698C6B42}"/>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E0B45D5-D32C-D99F-86C6-A36F73E043F8}"/>
              </a:ext>
            </a:extLst>
          </p:cNvPr>
          <p:cNvCxnSpPr>
            <a:cxnSpLocks/>
            <a:endCxn id="37" idx="0"/>
          </p:cNvCxnSpPr>
          <p:nvPr/>
        </p:nvCxnSpPr>
        <p:spPr>
          <a:xfrm>
            <a:off x="11295285" y="1785257"/>
            <a:ext cx="3462" cy="174194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Flowchart: Connector 21">
            <a:extLst>
              <a:ext uri="{FF2B5EF4-FFF2-40B4-BE49-F238E27FC236}">
                <a16:creationId xmlns:a16="http://schemas.microsoft.com/office/drawing/2014/main" id="{378AA2BF-7470-EF5B-9C4F-DF5C7F4A155E}"/>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Connector 22">
            <a:extLst>
              <a:ext uri="{FF2B5EF4-FFF2-40B4-BE49-F238E27FC236}">
                <a16:creationId xmlns:a16="http://schemas.microsoft.com/office/drawing/2014/main" id="{7BA7B906-AA1E-8688-F832-14440DF629B6}"/>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Connector 23">
            <a:extLst>
              <a:ext uri="{FF2B5EF4-FFF2-40B4-BE49-F238E27FC236}">
                <a16:creationId xmlns:a16="http://schemas.microsoft.com/office/drawing/2014/main" id="{46BF26DF-A5FE-C160-5FF8-DAB0F46A6BF4}"/>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A51677E-A652-3FC0-F718-6032C056BB10}"/>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27" name="TextBox 26">
            <a:extLst>
              <a:ext uri="{FF2B5EF4-FFF2-40B4-BE49-F238E27FC236}">
                <a16:creationId xmlns:a16="http://schemas.microsoft.com/office/drawing/2014/main" id="{EF400A05-7BF4-30BB-1ACB-E7545C07ED66}"/>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29" name="TextBox 28">
            <a:extLst>
              <a:ext uri="{FF2B5EF4-FFF2-40B4-BE49-F238E27FC236}">
                <a16:creationId xmlns:a16="http://schemas.microsoft.com/office/drawing/2014/main" id="{3A9A6EA6-C9C0-A65B-9834-54DC96110B89}"/>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30" name="TextBox 29">
            <a:extLst>
              <a:ext uri="{FF2B5EF4-FFF2-40B4-BE49-F238E27FC236}">
                <a16:creationId xmlns:a16="http://schemas.microsoft.com/office/drawing/2014/main" id="{C82A918D-115F-DC8F-85B9-0DD19798FB17}"/>
              </a:ext>
            </a:extLst>
          </p:cNvPr>
          <p:cNvSpPr txBox="1"/>
          <p:nvPr/>
        </p:nvSpPr>
        <p:spPr>
          <a:xfrm>
            <a:off x="9392386" y="3416869"/>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Latent space</a:t>
            </a:r>
          </a:p>
        </p:txBody>
      </p:sp>
      <p:sp>
        <p:nvSpPr>
          <p:cNvPr id="35" name="Flowchart: Connector 34">
            <a:extLst>
              <a:ext uri="{FF2B5EF4-FFF2-40B4-BE49-F238E27FC236}">
                <a16:creationId xmlns:a16="http://schemas.microsoft.com/office/drawing/2014/main" id="{2638D13D-F7A9-614E-924D-5CC629DE84E4}"/>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lowchart: Connector 36">
            <a:extLst>
              <a:ext uri="{FF2B5EF4-FFF2-40B4-BE49-F238E27FC236}">
                <a16:creationId xmlns:a16="http://schemas.microsoft.com/office/drawing/2014/main" id="{1B734C98-D7FC-47CC-D95B-BBA015A85254}"/>
              </a:ext>
            </a:extLst>
          </p:cNvPr>
          <p:cNvSpPr/>
          <p:nvPr/>
        </p:nvSpPr>
        <p:spPr>
          <a:xfrm>
            <a:off x="11262747" y="3527199"/>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Connector 37">
            <a:extLst>
              <a:ext uri="{FF2B5EF4-FFF2-40B4-BE49-F238E27FC236}">
                <a16:creationId xmlns:a16="http://schemas.microsoft.com/office/drawing/2014/main" id="{D88D335A-477A-8C3F-8827-407747E0D982}"/>
              </a:ext>
            </a:extLst>
          </p:cNvPr>
          <p:cNvSpPr/>
          <p:nvPr/>
        </p:nvSpPr>
        <p:spPr>
          <a:xfrm>
            <a:off x="11262747" y="37494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Connector 38">
            <a:extLst>
              <a:ext uri="{FF2B5EF4-FFF2-40B4-BE49-F238E27FC236}">
                <a16:creationId xmlns:a16="http://schemas.microsoft.com/office/drawing/2014/main" id="{511454F5-01C2-628C-84BC-D5D52C262D00}"/>
              </a:ext>
            </a:extLst>
          </p:cNvPr>
          <p:cNvSpPr/>
          <p:nvPr/>
        </p:nvSpPr>
        <p:spPr>
          <a:xfrm>
            <a:off x="11262747" y="39780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Connector 39">
            <a:extLst>
              <a:ext uri="{FF2B5EF4-FFF2-40B4-BE49-F238E27FC236}">
                <a16:creationId xmlns:a16="http://schemas.microsoft.com/office/drawing/2014/main" id="{61DBC7BC-FA52-DAE1-F33F-013710F891D9}"/>
              </a:ext>
            </a:extLst>
          </p:cNvPr>
          <p:cNvSpPr/>
          <p:nvPr/>
        </p:nvSpPr>
        <p:spPr>
          <a:xfrm>
            <a:off x="11262747" y="42066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Connector 40">
            <a:extLst>
              <a:ext uri="{FF2B5EF4-FFF2-40B4-BE49-F238E27FC236}">
                <a16:creationId xmlns:a16="http://schemas.microsoft.com/office/drawing/2014/main" id="{E134D227-DB8C-710B-DA7E-0414A33B7738}"/>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Connector 42">
            <a:extLst>
              <a:ext uri="{FF2B5EF4-FFF2-40B4-BE49-F238E27FC236}">
                <a16:creationId xmlns:a16="http://schemas.microsoft.com/office/drawing/2014/main" id="{1ECABF19-A8CF-06C0-C230-B33042B827D3}"/>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514F1420-3AE4-1553-D4BB-6ACB06C95907}"/>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433597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41F21-F7CF-3C56-31D5-9A18A01CC9AC}"/>
              </a:ext>
            </a:extLst>
          </p:cNvPr>
          <p:cNvSpPr>
            <a:spLocks noGrp="1"/>
          </p:cNvSpPr>
          <p:nvPr>
            <p:ph type="sldNum" sz="quarter" idx="12"/>
          </p:nvPr>
        </p:nvSpPr>
        <p:spPr/>
        <p:txBody>
          <a:bodyPr/>
          <a:lstStyle/>
          <a:p>
            <a:fld id="{AABFF9DA-2577-3447-9DFE-17137E505E19}" type="slidenum">
              <a:rPr lang="en-US" smtClean="0"/>
              <a:t>21</a:t>
            </a:fld>
            <a:endParaRPr lang="en-US"/>
          </a:p>
        </p:txBody>
      </p:sp>
      <p:sp>
        <p:nvSpPr>
          <p:cNvPr id="7" name="TextBox 6">
            <a:extLst>
              <a:ext uri="{FF2B5EF4-FFF2-40B4-BE49-F238E27FC236}">
                <a16:creationId xmlns:a16="http://schemas.microsoft.com/office/drawing/2014/main" id="{BC2A3B13-630E-2A0E-E547-65C3FEBA3608}"/>
              </a:ext>
            </a:extLst>
          </p:cNvPr>
          <p:cNvSpPr txBox="1"/>
          <p:nvPr/>
        </p:nvSpPr>
        <p:spPr>
          <a:xfrm>
            <a:off x="5417199" y="5362253"/>
            <a:ext cx="4344102" cy="600305"/>
          </a:xfrm>
          <a:prstGeom prst="rect">
            <a:avLst/>
          </a:prstGeom>
          <a:noFill/>
        </p:spPr>
        <p:txBody>
          <a:bodyPr wrap="square" rtlCol="0">
            <a:spAutoFit/>
          </a:bodyPr>
          <a:lstStyle/>
          <a:p>
            <a:pPr algn="just"/>
            <a:r>
              <a:rPr lang="en-GB" sz="1200" b="1" dirty="0">
                <a:latin typeface="Constantia" panose="02030602050306030303" pitchFamily="18" charset="0"/>
              </a:rPr>
              <a:t>Figure 3. Latent space description: Features. </a:t>
            </a:r>
            <a:r>
              <a:rPr lang="en-GB" sz="1200" dirty="0">
                <a:latin typeface="Constantia" panose="02030602050306030303" pitchFamily="18" charset="0"/>
              </a:rPr>
              <a:t>The graphs represent the density distribution using hexagonal binning over the latent space.</a:t>
            </a:r>
          </a:p>
        </p:txBody>
      </p:sp>
      <p:grpSp>
        <p:nvGrpSpPr>
          <p:cNvPr id="9" name="Group 8">
            <a:extLst>
              <a:ext uri="{FF2B5EF4-FFF2-40B4-BE49-F238E27FC236}">
                <a16:creationId xmlns:a16="http://schemas.microsoft.com/office/drawing/2014/main" id="{BB32943A-9004-AA68-53CA-31F6973DE96E}"/>
              </a:ext>
            </a:extLst>
          </p:cNvPr>
          <p:cNvGrpSpPr/>
          <p:nvPr/>
        </p:nvGrpSpPr>
        <p:grpSpPr>
          <a:xfrm>
            <a:off x="838890" y="2613368"/>
            <a:ext cx="4150182" cy="3412748"/>
            <a:chOff x="1492033" y="2613368"/>
            <a:chExt cx="4150182" cy="3412748"/>
          </a:xfrm>
        </p:grpSpPr>
        <p:sp>
          <p:nvSpPr>
            <p:cNvPr id="10" name="TextBox 9">
              <a:extLst>
                <a:ext uri="{FF2B5EF4-FFF2-40B4-BE49-F238E27FC236}">
                  <a16:creationId xmlns:a16="http://schemas.microsoft.com/office/drawing/2014/main" id="{B602569C-8866-006B-0D1C-8CFDEFC6031E}"/>
                </a:ext>
              </a:extLst>
            </p:cNvPr>
            <p:cNvSpPr txBox="1"/>
            <p:nvPr/>
          </p:nvSpPr>
          <p:spPr>
            <a:xfrm>
              <a:off x="1492033" y="5379785"/>
              <a:ext cx="4150182" cy="646331"/>
            </a:xfrm>
            <a:prstGeom prst="rect">
              <a:avLst/>
            </a:prstGeom>
            <a:noFill/>
          </p:spPr>
          <p:txBody>
            <a:bodyPr wrap="square" rtlCol="0">
              <a:spAutoFit/>
            </a:bodyPr>
            <a:lstStyle/>
            <a:p>
              <a:pPr algn="just"/>
              <a:r>
                <a:rPr lang="en-GB" sz="1200" b="1" dirty="0">
                  <a:latin typeface="Constantia" panose="02030602050306030303" pitchFamily="18" charset="0"/>
                </a:rPr>
                <a:t>Figure 1. The course of dengue illness diagram</a:t>
              </a:r>
              <a:r>
                <a:rPr lang="en-GB" sz="1200" dirty="0">
                  <a:latin typeface="Constantia" panose="02030602050306030303" pitchFamily="18" charset="0"/>
                </a:rPr>
                <a:t>. The figure, which has been adapted from WCL Yip, et all 1980 [28], presents phases, lab results, and associated problems.</a:t>
              </a:r>
            </a:p>
          </p:txBody>
        </p:sp>
        <p:pic>
          <p:nvPicPr>
            <p:cNvPr id="11" name="Picture 10" descr="Diagram, schematic&#10;&#10;Description automatically generated">
              <a:extLst>
                <a:ext uri="{FF2B5EF4-FFF2-40B4-BE49-F238E27FC236}">
                  <a16:creationId xmlns:a16="http://schemas.microsoft.com/office/drawing/2014/main" id="{F73D15DF-0C0B-455C-0FE0-2E9F27D19A9A}"/>
                </a:ext>
              </a:extLst>
            </p:cNvPr>
            <p:cNvPicPr>
              <a:picLocks noChangeAspect="1"/>
            </p:cNvPicPr>
            <p:nvPr/>
          </p:nvPicPr>
          <p:blipFill>
            <a:blip r:embed="rId3"/>
            <a:stretch>
              <a:fillRect/>
            </a:stretch>
          </p:blipFill>
          <p:spPr>
            <a:xfrm>
              <a:off x="1492034" y="2613368"/>
              <a:ext cx="4150181" cy="2824211"/>
            </a:xfrm>
            <a:prstGeom prst="rect">
              <a:avLst/>
            </a:prstGeom>
          </p:spPr>
        </p:pic>
      </p:grpSp>
      <p:sp>
        <p:nvSpPr>
          <p:cNvPr id="13" name="Content Placeholder 2">
            <a:extLst>
              <a:ext uri="{FF2B5EF4-FFF2-40B4-BE49-F238E27FC236}">
                <a16:creationId xmlns:a16="http://schemas.microsoft.com/office/drawing/2014/main" id="{E8DB4E34-8C32-7A43-E58D-E89FFA251527}"/>
              </a:ext>
            </a:extLst>
          </p:cNvPr>
          <p:cNvSpPr txBox="1">
            <a:spLocks/>
          </p:cNvSpPr>
          <p:nvPr/>
        </p:nvSpPr>
        <p:spPr>
          <a:xfrm>
            <a:off x="683271" y="1448527"/>
            <a:ext cx="7299585" cy="10922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b="1" dirty="0">
                <a:solidFill>
                  <a:schemeClr val="accent2">
                    <a:lumMod val="75000"/>
                  </a:schemeClr>
                </a:solidFill>
                <a:latin typeface="Candara" panose="020E0502030303020204" pitchFamily="34" charset="0"/>
                <a:cs typeface="Times New Roman"/>
              </a:rPr>
              <a:t>Aligns</a:t>
            </a:r>
            <a:r>
              <a:rPr lang="en-GB" sz="1800" dirty="0">
                <a:latin typeface="Candara" panose="020E0502030303020204" pitchFamily="34" charset="0"/>
                <a:cs typeface="Times New Roman"/>
              </a:rPr>
              <a:t> with established </a:t>
            </a:r>
            <a:r>
              <a:rPr lang="en-GB" sz="1800" b="1" dirty="0">
                <a:solidFill>
                  <a:schemeClr val="accent2">
                    <a:lumMod val="75000"/>
                  </a:schemeClr>
                </a:solidFill>
                <a:latin typeface="Candara" panose="020E0502030303020204" pitchFamily="34" charset="0"/>
                <a:cs typeface="Times New Roman"/>
              </a:rPr>
              <a:t>characteristics of disease progression</a:t>
            </a:r>
            <a:r>
              <a:rPr lang="en-GB" sz="1800" b="1" dirty="0">
                <a:latin typeface="Candara" panose="020E0502030303020204" pitchFamily="34" charset="0"/>
                <a:cs typeface="Times New Roman"/>
              </a:rPr>
              <a:t> </a:t>
            </a:r>
            <a:r>
              <a:rPr lang="en-GB" sz="1800" dirty="0">
                <a:latin typeface="Candara" panose="020E0502030303020204" pitchFamily="34" charset="0"/>
                <a:cs typeface="Times New Roman"/>
              </a:rPr>
              <a:t>such as increase in haematocrit levels </a:t>
            </a:r>
            <a:r>
              <a:rPr lang="en-GB" sz="1800" b="0" i="0" dirty="0">
                <a:effectLst/>
                <a:latin typeface="Candara" panose="020E0502030303020204" pitchFamily="34" charset="0"/>
              </a:rPr>
              <a:t>↑</a:t>
            </a:r>
            <a:r>
              <a:rPr lang="en-GB" sz="1800" dirty="0">
                <a:latin typeface="Candara" panose="020E0502030303020204" pitchFamily="34" charset="0"/>
                <a:cs typeface="Times New Roman"/>
              </a:rPr>
              <a:t>, decrease in platelet levels </a:t>
            </a:r>
            <a:r>
              <a:rPr lang="en-GB" sz="1800" b="0" i="0" dirty="0">
                <a:effectLst/>
                <a:latin typeface="Candara" panose="020E0502030303020204" pitchFamily="34" charset="0"/>
              </a:rPr>
              <a:t>↓</a:t>
            </a:r>
            <a:r>
              <a:rPr lang="en-GB" sz="1800" dirty="0">
                <a:latin typeface="Candara" panose="020E0502030303020204" pitchFamily="34" charset="0"/>
                <a:cs typeface="Times New Roman"/>
              </a:rPr>
              <a:t> and decrease in body temperature from febrile to critical phase.</a:t>
            </a:r>
          </a:p>
          <a:p>
            <a:pPr algn="just"/>
            <a:endParaRPr lang="en-GB" sz="1800" dirty="0">
              <a:latin typeface="Candara" panose="020E0502030303020204" pitchFamily="34" charset="0"/>
            </a:endParaRPr>
          </a:p>
        </p:txBody>
      </p:sp>
      <p:pic>
        <p:nvPicPr>
          <p:cNvPr id="14" name="Picture 13" descr="A red and white gradient&#10;&#10;Description automatically generated">
            <a:extLst>
              <a:ext uri="{FF2B5EF4-FFF2-40B4-BE49-F238E27FC236}">
                <a16:creationId xmlns:a16="http://schemas.microsoft.com/office/drawing/2014/main" id="{71CA68BA-F73A-ACA8-24EC-42E2C4909FAE}"/>
              </a:ext>
            </a:extLst>
          </p:cNvPr>
          <p:cNvPicPr>
            <a:picLocks noChangeAspect="1"/>
          </p:cNvPicPr>
          <p:nvPr/>
        </p:nvPicPr>
        <p:blipFill rotWithShape="1">
          <a:blip r:embed="rId4"/>
          <a:srcRect r="79065"/>
          <a:stretch/>
        </p:blipFill>
        <p:spPr>
          <a:xfrm>
            <a:off x="5886997" y="2752665"/>
            <a:ext cx="3323703" cy="2520000"/>
          </a:xfrm>
          <a:prstGeom prst="rect">
            <a:avLst/>
          </a:prstGeom>
        </p:spPr>
      </p:pic>
      <p:sp>
        <p:nvSpPr>
          <p:cNvPr id="21" name="TextBox 10">
            <a:extLst>
              <a:ext uri="{FF2B5EF4-FFF2-40B4-BE49-F238E27FC236}">
                <a16:creationId xmlns:a16="http://schemas.microsoft.com/office/drawing/2014/main" id="{F8A67935-7ACA-35CE-A16B-8BF5253B4FF5}"/>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cxnSp>
        <p:nvCxnSpPr>
          <p:cNvPr id="24" name="Straight Connector 23">
            <a:extLst>
              <a:ext uri="{FF2B5EF4-FFF2-40B4-BE49-F238E27FC236}">
                <a16:creationId xmlns:a16="http://schemas.microsoft.com/office/drawing/2014/main" id="{E8CF68AF-332E-6D39-6C03-149E2ABFDC01}"/>
              </a:ext>
            </a:extLst>
          </p:cNvPr>
          <p:cNvCxnSpPr>
            <a:cxnSpLocks/>
          </p:cNvCxnSpPr>
          <p:nvPr/>
        </p:nvCxnSpPr>
        <p:spPr>
          <a:xfrm>
            <a:off x="6522720" y="3500120"/>
            <a:ext cx="193221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6A2EC6C-C647-B5A0-7FA6-9DEB38947168}"/>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A9E093-A465-EACE-E487-4401F4EF926D}"/>
              </a:ext>
            </a:extLst>
          </p:cNvPr>
          <p:cNvCxnSpPr>
            <a:cxnSpLocks/>
          </p:cNvCxnSpPr>
          <p:nvPr/>
        </p:nvCxnSpPr>
        <p:spPr>
          <a:xfrm>
            <a:off x="11295285" y="1785257"/>
            <a:ext cx="1365" cy="195183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Flowchart: Connector 48">
            <a:extLst>
              <a:ext uri="{FF2B5EF4-FFF2-40B4-BE49-F238E27FC236}">
                <a16:creationId xmlns:a16="http://schemas.microsoft.com/office/drawing/2014/main" id="{605CBE57-930D-0A30-F865-2D3D8961115D}"/>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Connector 49">
            <a:extLst>
              <a:ext uri="{FF2B5EF4-FFF2-40B4-BE49-F238E27FC236}">
                <a16:creationId xmlns:a16="http://schemas.microsoft.com/office/drawing/2014/main" id="{431E0EFB-B61C-6751-3B30-0060E02C0F9D}"/>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lowchart: Connector 50">
            <a:extLst>
              <a:ext uri="{FF2B5EF4-FFF2-40B4-BE49-F238E27FC236}">
                <a16:creationId xmlns:a16="http://schemas.microsoft.com/office/drawing/2014/main" id="{6391E017-B95F-7C67-9405-614AE422AECF}"/>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a:extLst>
              <a:ext uri="{FF2B5EF4-FFF2-40B4-BE49-F238E27FC236}">
                <a16:creationId xmlns:a16="http://schemas.microsoft.com/office/drawing/2014/main" id="{05C20F03-D09F-396B-244F-AEB0A43430B0}"/>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53" name="TextBox 52">
            <a:extLst>
              <a:ext uri="{FF2B5EF4-FFF2-40B4-BE49-F238E27FC236}">
                <a16:creationId xmlns:a16="http://schemas.microsoft.com/office/drawing/2014/main" id="{DD980BA0-6CF7-210F-936D-7562048FD68F}"/>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54" name="TextBox 53">
            <a:extLst>
              <a:ext uri="{FF2B5EF4-FFF2-40B4-BE49-F238E27FC236}">
                <a16:creationId xmlns:a16="http://schemas.microsoft.com/office/drawing/2014/main" id="{1E7B9E31-999A-4912-77CB-0BFA9C33CDA1}"/>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60" name="Flowchart: Connector 59">
            <a:extLst>
              <a:ext uri="{FF2B5EF4-FFF2-40B4-BE49-F238E27FC236}">
                <a16:creationId xmlns:a16="http://schemas.microsoft.com/office/drawing/2014/main" id="{31F540D8-CD70-C334-0B57-B73C0F388596}"/>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lowchart: Connector 60">
            <a:extLst>
              <a:ext uri="{FF2B5EF4-FFF2-40B4-BE49-F238E27FC236}">
                <a16:creationId xmlns:a16="http://schemas.microsoft.com/office/drawing/2014/main" id="{D8CF2D24-06D4-54F8-E1DD-E0C273F1A262}"/>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lowchart: Connector 61">
            <a:extLst>
              <a:ext uri="{FF2B5EF4-FFF2-40B4-BE49-F238E27FC236}">
                <a16:creationId xmlns:a16="http://schemas.microsoft.com/office/drawing/2014/main" id="{D43545C6-D673-545C-BFF2-0FD658D9DBF9}"/>
              </a:ext>
            </a:extLst>
          </p:cNvPr>
          <p:cNvSpPr/>
          <p:nvPr/>
        </p:nvSpPr>
        <p:spPr>
          <a:xfrm>
            <a:off x="11262747" y="3749449"/>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lowchart: Connector 62">
            <a:extLst>
              <a:ext uri="{FF2B5EF4-FFF2-40B4-BE49-F238E27FC236}">
                <a16:creationId xmlns:a16="http://schemas.microsoft.com/office/drawing/2014/main" id="{8E722D9C-4411-D800-8BA2-03E122DB5AAA}"/>
              </a:ext>
            </a:extLst>
          </p:cNvPr>
          <p:cNvSpPr/>
          <p:nvPr/>
        </p:nvSpPr>
        <p:spPr>
          <a:xfrm>
            <a:off x="11262747" y="39780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lowchart: Connector 63">
            <a:extLst>
              <a:ext uri="{FF2B5EF4-FFF2-40B4-BE49-F238E27FC236}">
                <a16:creationId xmlns:a16="http://schemas.microsoft.com/office/drawing/2014/main" id="{0E58FDB5-68BD-CE3A-9EFF-E0C24DEB03A8}"/>
              </a:ext>
            </a:extLst>
          </p:cNvPr>
          <p:cNvSpPr/>
          <p:nvPr/>
        </p:nvSpPr>
        <p:spPr>
          <a:xfrm>
            <a:off x="11262747" y="42066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Flowchart: Connector 64">
            <a:extLst>
              <a:ext uri="{FF2B5EF4-FFF2-40B4-BE49-F238E27FC236}">
                <a16:creationId xmlns:a16="http://schemas.microsoft.com/office/drawing/2014/main" id="{F6D83D3C-F377-E652-CF67-CBE0DAD24219}"/>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Flowchart: Connector 65">
            <a:extLst>
              <a:ext uri="{FF2B5EF4-FFF2-40B4-BE49-F238E27FC236}">
                <a16:creationId xmlns:a16="http://schemas.microsoft.com/office/drawing/2014/main" id="{7BA17B02-B1FC-5274-FB7F-E9D8213B0A89}"/>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E1246152-87C1-D704-E637-2EA1DE7EDA7E}"/>
              </a:ext>
            </a:extLst>
          </p:cNvPr>
          <p:cNvSpPr txBox="1"/>
          <p:nvPr/>
        </p:nvSpPr>
        <p:spPr>
          <a:xfrm>
            <a:off x="9390904" y="3644231"/>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Features</a:t>
            </a:r>
          </a:p>
        </p:txBody>
      </p:sp>
      <p:sp>
        <p:nvSpPr>
          <p:cNvPr id="70" name="TextBox 69">
            <a:extLst>
              <a:ext uri="{FF2B5EF4-FFF2-40B4-BE49-F238E27FC236}">
                <a16:creationId xmlns:a16="http://schemas.microsoft.com/office/drawing/2014/main" id="{31336831-541C-21D3-4531-82D508A90005}"/>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72" name="Title 1">
            <a:extLst>
              <a:ext uri="{FF2B5EF4-FFF2-40B4-BE49-F238E27FC236}">
                <a16:creationId xmlns:a16="http://schemas.microsoft.com/office/drawing/2014/main" id="{6379C980-A632-6D0A-4BD1-3F6B7E0E0C12}"/>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408096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and white gradient&#10;&#10;Description automatically generated">
            <a:extLst>
              <a:ext uri="{FF2B5EF4-FFF2-40B4-BE49-F238E27FC236}">
                <a16:creationId xmlns:a16="http://schemas.microsoft.com/office/drawing/2014/main" id="{F696D299-F3A6-EACC-CBD2-D98EBE5B3CEC}"/>
              </a:ext>
            </a:extLst>
          </p:cNvPr>
          <p:cNvPicPr>
            <a:picLocks noChangeAspect="1"/>
          </p:cNvPicPr>
          <p:nvPr/>
        </p:nvPicPr>
        <p:blipFill rotWithShape="1">
          <a:blip r:embed="rId3"/>
          <a:srcRect r="79065"/>
          <a:stretch/>
        </p:blipFill>
        <p:spPr>
          <a:xfrm>
            <a:off x="5886997" y="2752665"/>
            <a:ext cx="3323703" cy="2520000"/>
          </a:xfrm>
          <a:prstGeom prst="rect">
            <a:avLst/>
          </a:prstGeom>
        </p:spPr>
      </p:pic>
      <p:sp>
        <p:nvSpPr>
          <p:cNvPr id="3" name="Slide Number Placeholder 2">
            <a:extLst>
              <a:ext uri="{FF2B5EF4-FFF2-40B4-BE49-F238E27FC236}">
                <a16:creationId xmlns:a16="http://schemas.microsoft.com/office/drawing/2014/main" id="{1A041F21-F7CF-3C56-31D5-9A18A01CC9AC}"/>
              </a:ext>
            </a:extLst>
          </p:cNvPr>
          <p:cNvSpPr>
            <a:spLocks noGrp="1"/>
          </p:cNvSpPr>
          <p:nvPr>
            <p:ph type="sldNum" sz="quarter" idx="12"/>
          </p:nvPr>
        </p:nvSpPr>
        <p:spPr/>
        <p:txBody>
          <a:bodyPr/>
          <a:lstStyle/>
          <a:p>
            <a:fld id="{AABFF9DA-2577-3447-9DFE-17137E505E19}" type="slidenum">
              <a:rPr lang="en-US" smtClean="0"/>
              <a:t>22</a:t>
            </a:fld>
            <a:endParaRPr lang="en-US"/>
          </a:p>
        </p:txBody>
      </p:sp>
      <p:sp>
        <p:nvSpPr>
          <p:cNvPr id="7" name="TextBox 6">
            <a:extLst>
              <a:ext uri="{FF2B5EF4-FFF2-40B4-BE49-F238E27FC236}">
                <a16:creationId xmlns:a16="http://schemas.microsoft.com/office/drawing/2014/main" id="{BC2A3B13-630E-2A0E-E547-65C3FEBA3608}"/>
              </a:ext>
            </a:extLst>
          </p:cNvPr>
          <p:cNvSpPr txBox="1"/>
          <p:nvPr/>
        </p:nvSpPr>
        <p:spPr>
          <a:xfrm>
            <a:off x="5417199" y="5362253"/>
            <a:ext cx="4344102" cy="600305"/>
          </a:xfrm>
          <a:prstGeom prst="rect">
            <a:avLst/>
          </a:prstGeom>
          <a:noFill/>
        </p:spPr>
        <p:txBody>
          <a:bodyPr wrap="square" rtlCol="0">
            <a:spAutoFit/>
          </a:bodyPr>
          <a:lstStyle/>
          <a:p>
            <a:pPr algn="just"/>
            <a:r>
              <a:rPr lang="en-GB" sz="1200" b="1" dirty="0">
                <a:latin typeface="Constantia" panose="02030602050306030303" pitchFamily="18" charset="0"/>
              </a:rPr>
              <a:t>Figure 3. Latent space description: Features. </a:t>
            </a:r>
            <a:r>
              <a:rPr lang="en-GB" sz="1200" dirty="0">
                <a:latin typeface="Constantia" panose="02030602050306030303" pitchFamily="18" charset="0"/>
              </a:rPr>
              <a:t>The graphs represent the density distribution using hexagonal binning over the latent space.</a:t>
            </a:r>
          </a:p>
        </p:txBody>
      </p:sp>
      <p:grpSp>
        <p:nvGrpSpPr>
          <p:cNvPr id="9" name="Group 8">
            <a:extLst>
              <a:ext uri="{FF2B5EF4-FFF2-40B4-BE49-F238E27FC236}">
                <a16:creationId xmlns:a16="http://schemas.microsoft.com/office/drawing/2014/main" id="{BB32943A-9004-AA68-53CA-31F6973DE96E}"/>
              </a:ext>
            </a:extLst>
          </p:cNvPr>
          <p:cNvGrpSpPr/>
          <p:nvPr/>
        </p:nvGrpSpPr>
        <p:grpSpPr>
          <a:xfrm>
            <a:off x="838890" y="2613368"/>
            <a:ext cx="4150182" cy="3412748"/>
            <a:chOff x="1492033" y="2613368"/>
            <a:chExt cx="4150182" cy="3412748"/>
          </a:xfrm>
        </p:grpSpPr>
        <p:sp>
          <p:nvSpPr>
            <p:cNvPr id="10" name="TextBox 9">
              <a:extLst>
                <a:ext uri="{FF2B5EF4-FFF2-40B4-BE49-F238E27FC236}">
                  <a16:creationId xmlns:a16="http://schemas.microsoft.com/office/drawing/2014/main" id="{B602569C-8866-006B-0D1C-8CFDEFC6031E}"/>
                </a:ext>
              </a:extLst>
            </p:cNvPr>
            <p:cNvSpPr txBox="1"/>
            <p:nvPr/>
          </p:nvSpPr>
          <p:spPr>
            <a:xfrm>
              <a:off x="1492033" y="5379785"/>
              <a:ext cx="4150182" cy="646331"/>
            </a:xfrm>
            <a:prstGeom prst="rect">
              <a:avLst/>
            </a:prstGeom>
            <a:noFill/>
          </p:spPr>
          <p:txBody>
            <a:bodyPr wrap="square" rtlCol="0">
              <a:spAutoFit/>
            </a:bodyPr>
            <a:lstStyle/>
            <a:p>
              <a:pPr algn="just"/>
              <a:r>
                <a:rPr lang="en-GB" sz="1200" b="1" dirty="0">
                  <a:latin typeface="Constantia" panose="02030602050306030303" pitchFamily="18" charset="0"/>
                </a:rPr>
                <a:t>Figure 1. The course of dengue illness diagram</a:t>
              </a:r>
              <a:r>
                <a:rPr lang="en-GB" sz="1200" dirty="0">
                  <a:latin typeface="Constantia" panose="02030602050306030303" pitchFamily="18" charset="0"/>
                </a:rPr>
                <a:t>. The figure, which has been adapted from WCL Yip, et all 1980 [28], presents phases, lab results, and associated problems.</a:t>
              </a:r>
            </a:p>
          </p:txBody>
        </p:sp>
        <p:pic>
          <p:nvPicPr>
            <p:cNvPr id="11" name="Picture 10" descr="Diagram, schematic&#10;&#10;Description automatically generated">
              <a:extLst>
                <a:ext uri="{FF2B5EF4-FFF2-40B4-BE49-F238E27FC236}">
                  <a16:creationId xmlns:a16="http://schemas.microsoft.com/office/drawing/2014/main" id="{F73D15DF-0C0B-455C-0FE0-2E9F27D19A9A}"/>
                </a:ext>
              </a:extLst>
            </p:cNvPr>
            <p:cNvPicPr>
              <a:picLocks noChangeAspect="1"/>
            </p:cNvPicPr>
            <p:nvPr/>
          </p:nvPicPr>
          <p:blipFill>
            <a:blip r:embed="rId4"/>
            <a:stretch>
              <a:fillRect/>
            </a:stretch>
          </p:blipFill>
          <p:spPr>
            <a:xfrm>
              <a:off x="1492034" y="2613368"/>
              <a:ext cx="4150181" cy="2824211"/>
            </a:xfrm>
            <a:prstGeom prst="rect">
              <a:avLst/>
            </a:prstGeom>
          </p:spPr>
        </p:pic>
      </p:grpSp>
      <p:sp>
        <p:nvSpPr>
          <p:cNvPr id="13" name="Content Placeholder 2">
            <a:extLst>
              <a:ext uri="{FF2B5EF4-FFF2-40B4-BE49-F238E27FC236}">
                <a16:creationId xmlns:a16="http://schemas.microsoft.com/office/drawing/2014/main" id="{E8DB4E34-8C32-7A43-E58D-E89FFA251527}"/>
              </a:ext>
            </a:extLst>
          </p:cNvPr>
          <p:cNvSpPr txBox="1">
            <a:spLocks/>
          </p:cNvSpPr>
          <p:nvPr/>
        </p:nvSpPr>
        <p:spPr>
          <a:xfrm>
            <a:off x="683271" y="1448527"/>
            <a:ext cx="7299585" cy="10922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b="1" dirty="0">
                <a:solidFill>
                  <a:schemeClr val="accent2">
                    <a:lumMod val="75000"/>
                  </a:schemeClr>
                </a:solidFill>
                <a:latin typeface="Candara" panose="020E0502030303020204" pitchFamily="34" charset="0"/>
                <a:cs typeface="Times New Roman"/>
              </a:rPr>
              <a:t>Aligns</a:t>
            </a:r>
            <a:r>
              <a:rPr lang="en-GB" sz="1800" dirty="0">
                <a:latin typeface="Candara" panose="020E0502030303020204" pitchFamily="34" charset="0"/>
                <a:cs typeface="Times New Roman"/>
              </a:rPr>
              <a:t> with established </a:t>
            </a:r>
            <a:r>
              <a:rPr lang="en-GB" sz="1800" b="1" dirty="0">
                <a:solidFill>
                  <a:schemeClr val="accent2">
                    <a:lumMod val="75000"/>
                  </a:schemeClr>
                </a:solidFill>
                <a:latin typeface="Candara" panose="020E0502030303020204" pitchFamily="34" charset="0"/>
                <a:cs typeface="Times New Roman"/>
              </a:rPr>
              <a:t>characteristics of disease progression</a:t>
            </a:r>
            <a:r>
              <a:rPr lang="en-GB" sz="1800" b="1" dirty="0">
                <a:latin typeface="Candara" panose="020E0502030303020204" pitchFamily="34" charset="0"/>
                <a:cs typeface="Times New Roman"/>
              </a:rPr>
              <a:t> </a:t>
            </a:r>
            <a:r>
              <a:rPr lang="en-GB" sz="1800" dirty="0">
                <a:latin typeface="Candara" panose="020E0502030303020204" pitchFamily="34" charset="0"/>
                <a:cs typeface="Times New Roman"/>
              </a:rPr>
              <a:t>such as increase in haematocrit levels </a:t>
            </a:r>
            <a:r>
              <a:rPr lang="en-GB" sz="1800" b="0" i="0" dirty="0">
                <a:effectLst/>
                <a:latin typeface="Candara" panose="020E0502030303020204" pitchFamily="34" charset="0"/>
              </a:rPr>
              <a:t>↑</a:t>
            </a:r>
            <a:r>
              <a:rPr lang="en-GB" sz="1800" dirty="0">
                <a:latin typeface="Candara" panose="020E0502030303020204" pitchFamily="34" charset="0"/>
                <a:cs typeface="Times New Roman"/>
              </a:rPr>
              <a:t>, decrease in platelet levels </a:t>
            </a:r>
            <a:r>
              <a:rPr lang="en-GB" sz="1800" b="0" i="0" dirty="0">
                <a:effectLst/>
                <a:latin typeface="Candara" panose="020E0502030303020204" pitchFamily="34" charset="0"/>
              </a:rPr>
              <a:t>↓</a:t>
            </a:r>
            <a:r>
              <a:rPr lang="en-GB" sz="1800" dirty="0">
                <a:latin typeface="Candara" panose="020E0502030303020204" pitchFamily="34" charset="0"/>
                <a:cs typeface="Times New Roman"/>
              </a:rPr>
              <a:t> and decrease in body temperature from febrile to critical phase.</a:t>
            </a:r>
          </a:p>
          <a:p>
            <a:pPr algn="just"/>
            <a:endParaRPr lang="en-GB" sz="1800" dirty="0">
              <a:latin typeface="Candara" panose="020E0502030303020204" pitchFamily="34" charset="0"/>
            </a:endParaRPr>
          </a:p>
        </p:txBody>
      </p:sp>
      <p:pic>
        <p:nvPicPr>
          <p:cNvPr id="4" name="Picture 3" descr="A red and white gradient&#10;&#10;Description automatically generated">
            <a:extLst>
              <a:ext uri="{FF2B5EF4-FFF2-40B4-BE49-F238E27FC236}">
                <a16:creationId xmlns:a16="http://schemas.microsoft.com/office/drawing/2014/main" id="{7C7585AF-E3A3-AC1F-74A5-17946F86D860}"/>
              </a:ext>
            </a:extLst>
          </p:cNvPr>
          <p:cNvPicPr>
            <a:picLocks noChangeAspect="1"/>
          </p:cNvPicPr>
          <p:nvPr/>
        </p:nvPicPr>
        <p:blipFill rotWithShape="1">
          <a:blip r:embed="rId3"/>
          <a:srcRect l="22308" r="59171"/>
          <a:stretch/>
        </p:blipFill>
        <p:spPr>
          <a:xfrm>
            <a:off x="6307278" y="2754000"/>
            <a:ext cx="2940458" cy="2520000"/>
          </a:xfrm>
          <a:prstGeom prst="rect">
            <a:avLst/>
          </a:prstGeom>
        </p:spPr>
      </p:pic>
      <p:sp>
        <p:nvSpPr>
          <p:cNvPr id="14" name="TextBox 10">
            <a:extLst>
              <a:ext uri="{FF2B5EF4-FFF2-40B4-BE49-F238E27FC236}">
                <a16:creationId xmlns:a16="http://schemas.microsoft.com/office/drawing/2014/main" id="{91BC8CBA-337C-EDAC-25B0-3CD7655E49EA}"/>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cxnSp>
        <p:nvCxnSpPr>
          <p:cNvPr id="15" name="Straight Connector 14">
            <a:extLst>
              <a:ext uri="{FF2B5EF4-FFF2-40B4-BE49-F238E27FC236}">
                <a16:creationId xmlns:a16="http://schemas.microsoft.com/office/drawing/2014/main" id="{20A4EE02-ABD4-06E0-E8BA-F0B555327FCF}"/>
              </a:ext>
            </a:extLst>
          </p:cNvPr>
          <p:cNvCxnSpPr>
            <a:cxnSpLocks/>
          </p:cNvCxnSpPr>
          <p:nvPr/>
        </p:nvCxnSpPr>
        <p:spPr>
          <a:xfrm>
            <a:off x="6522720" y="3500120"/>
            <a:ext cx="193221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979E05-85D3-F5F2-9243-7B3ED3872964}"/>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2596FDD-1FB0-CEDC-C16B-2840EEDABA18}"/>
              </a:ext>
            </a:extLst>
          </p:cNvPr>
          <p:cNvCxnSpPr>
            <a:cxnSpLocks/>
          </p:cNvCxnSpPr>
          <p:nvPr/>
        </p:nvCxnSpPr>
        <p:spPr>
          <a:xfrm>
            <a:off x="11295285" y="1785257"/>
            <a:ext cx="1365" cy="195183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Flowchart: Connector 17">
            <a:extLst>
              <a:ext uri="{FF2B5EF4-FFF2-40B4-BE49-F238E27FC236}">
                <a16:creationId xmlns:a16="http://schemas.microsoft.com/office/drawing/2014/main" id="{6B7A02D7-9DDD-D16B-E8C0-FEF4A3D48519}"/>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lowchart: Connector 18">
            <a:extLst>
              <a:ext uri="{FF2B5EF4-FFF2-40B4-BE49-F238E27FC236}">
                <a16:creationId xmlns:a16="http://schemas.microsoft.com/office/drawing/2014/main" id="{48768145-5B32-A93D-2C73-BC759DC21FB1}"/>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lowchart: Connector 19">
            <a:extLst>
              <a:ext uri="{FF2B5EF4-FFF2-40B4-BE49-F238E27FC236}">
                <a16:creationId xmlns:a16="http://schemas.microsoft.com/office/drawing/2014/main" id="{8FC742CF-A658-1408-39C7-5A8767CEE0D0}"/>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FB12427F-A0CB-F091-3658-41CAF2FC4A99}"/>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22" name="TextBox 21">
            <a:extLst>
              <a:ext uri="{FF2B5EF4-FFF2-40B4-BE49-F238E27FC236}">
                <a16:creationId xmlns:a16="http://schemas.microsoft.com/office/drawing/2014/main" id="{2A441242-3BDD-E309-90EB-E81ECD9F917F}"/>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23" name="TextBox 22">
            <a:extLst>
              <a:ext uri="{FF2B5EF4-FFF2-40B4-BE49-F238E27FC236}">
                <a16:creationId xmlns:a16="http://schemas.microsoft.com/office/drawing/2014/main" id="{732264D2-59C1-2AF8-8692-14E2D6F91272}"/>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24" name="TextBox 23">
            <a:extLst>
              <a:ext uri="{FF2B5EF4-FFF2-40B4-BE49-F238E27FC236}">
                <a16:creationId xmlns:a16="http://schemas.microsoft.com/office/drawing/2014/main" id="{A40B63CA-968E-5D45-EC97-A1E8B1CCB731}"/>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25" name="TextBox 24">
            <a:extLst>
              <a:ext uri="{FF2B5EF4-FFF2-40B4-BE49-F238E27FC236}">
                <a16:creationId xmlns:a16="http://schemas.microsoft.com/office/drawing/2014/main" id="{29E1FAA7-B8E5-9383-18E3-E16AE26A9A57}"/>
              </a:ext>
            </a:extLst>
          </p:cNvPr>
          <p:cNvSpPr txBox="1"/>
          <p:nvPr/>
        </p:nvSpPr>
        <p:spPr>
          <a:xfrm>
            <a:off x="9390904" y="3644231"/>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Features</a:t>
            </a:r>
          </a:p>
        </p:txBody>
      </p:sp>
      <p:sp>
        <p:nvSpPr>
          <p:cNvPr id="29" name="Flowchart: Connector 28">
            <a:extLst>
              <a:ext uri="{FF2B5EF4-FFF2-40B4-BE49-F238E27FC236}">
                <a16:creationId xmlns:a16="http://schemas.microsoft.com/office/drawing/2014/main" id="{B409E020-91C8-6195-F21C-7A315960613E}"/>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Connector 29">
            <a:extLst>
              <a:ext uri="{FF2B5EF4-FFF2-40B4-BE49-F238E27FC236}">
                <a16:creationId xmlns:a16="http://schemas.microsoft.com/office/drawing/2014/main" id="{4AF63685-983F-2465-D58A-3D9D85C48853}"/>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Connector 30">
            <a:extLst>
              <a:ext uri="{FF2B5EF4-FFF2-40B4-BE49-F238E27FC236}">
                <a16:creationId xmlns:a16="http://schemas.microsoft.com/office/drawing/2014/main" id="{FA552F49-5B1C-01B5-61E2-73586C8C40C0}"/>
              </a:ext>
            </a:extLst>
          </p:cNvPr>
          <p:cNvSpPr/>
          <p:nvPr/>
        </p:nvSpPr>
        <p:spPr>
          <a:xfrm>
            <a:off x="11262747" y="3749449"/>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lowchart: Connector 31">
            <a:extLst>
              <a:ext uri="{FF2B5EF4-FFF2-40B4-BE49-F238E27FC236}">
                <a16:creationId xmlns:a16="http://schemas.microsoft.com/office/drawing/2014/main" id="{5DFC8056-F547-14B7-0B0E-7435272B2EF4}"/>
              </a:ext>
            </a:extLst>
          </p:cNvPr>
          <p:cNvSpPr/>
          <p:nvPr/>
        </p:nvSpPr>
        <p:spPr>
          <a:xfrm>
            <a:off x="11262747" y="39780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lowchart: Connector 32">
            <a:extLst>
              <a:ext uri="{FF2B5EF4-FFF2-40B4-BE49-F238E27FC236}">
                <a16:creationId xmlns:a16="http://schemas.microsoft.com/office/drawing/2014/main" id="{6C69BD49-3E81-7DF8-59AD-672C803EFBF3}"/>
              </a:ext>
            </a:extLst>
          </p:cNvPr>
          <p:cNvSpPr/>
          <p:nvPr/>
        </p:nvSpPr>
        <p:spPr>
          <a:xfrm>
            <a:off x="11262747" y="42066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lowchart: Connector 33">
            <a:extLst>
              <a:ext uri="{FF2B5EF4-FFF2-40B4-BE49-F238E27FC236}">
                <a16:creationId xmlns:a16="http://schemas.microsoft.com/office/drawing/2014/main" id="{BCEEA8A3-4FDD-34E4-DEB4-F3ED8C9FD80D}"/>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lowchart: Connector 34">
            <a:extLst>
              <a:ext uri="{FF2B5EF4-FFF2-40B4-BE49-F238E27FC236}">
                <a16:creationId xmlns:a16="http://schemas.microsoft.com/office/drawing/2014/main" id="{B2BCC228-77B0-AF3D-3226-D0273E571D39}"/>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itle 1">
            <a:extLst>
              <a:ext uri="{FF2B5EF4-FFF2-40B4-BE49-F238E27FC236}">
                <a16:creationId xmlns:a16="http://schemas.microsoft.com/office/drawing/2014/main" id="{43C7B019-EE43-C408-20E5-38136BF08CBB}"/>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662933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and white gradient&#10;&#10;Description automatically generated">
            <a:extLst>
              <a:ext uri="{FF2B5EF4-FFF2-40B4-BE49-F238E27FC236}">
                <a16:creationId xmlns:a16="http://schemas.microsoft.com/office/drawing/2014/main" id="{BF84B355-5021-B574-45E5-2FB7B60DD6C3}"/>
              </a:ext>
            </a:extLst>
          </p:cNvPr>
          <p:cNvPicPr>
            <a:picLocks noChangeAspect="1"/>
          </p:cNvPicPr>
          <p:nvPr/>
        </p:nvPicPr>
        <p:blipFill rotWithShape="1">
          <a:blip r:embed="rId3"/>
          <a:srcRect r="79065"/>
          <a:stretch/>
        </p:blipFill>
        <p:spPr>
          <a:xfrm>
            <a:off x="5886997" y="2752665"/>
            <a:ext cx="3323703" cy="2520000"/>
          </a:xfrm>
          <a:prstGeom prst="rect">
            <a:avLst/>
          </a:prstGeom>
        </p:spPr>
      </p:pic>
      <p:sp>
        <p:nvSpPr>
          <p:cNvPr id="3" name="Slide Number Placeholder 2">
            <a:extLst>
              <a:ext uri="{FF2B5EF4-FFF2-40B4-BE49-F238E27FC236}">
                <a16:creationId xmlns:a16="http://schemas.microsoft.com/office/drawing/2014/main" id="{1A041F21-F7CF-3C56-31D5-9A18A01CC9AC}"/>
              </a:ext>
            </a:extLst>
          </p:cNvPr>
          <p:cNvSpPr>
            <a:spLocks noGrp="1"/>
          </p:cNvSpPr>
          <p:nvPr>
            <p:ph type="sldNum" sz="quarter" idx="12"/>
          </p:nvPr>
        </p:nvSpPr>
        <p:spPr/>
        <p:txBody>
          <a:bodyPr/>
          <a:lstStyle/>
          <a:p>
            <a:fld id="{AABFF9DA-2577-3447-9DFE-17137E505E19}" type="slidenum">
              <a:rPr lang="en-US" smtClean="0"/>
              <a:t>23</a:t>
            </a:fld>
            <a:endParaRPr lang="en-US"/>
          </a:p>
        </p:txBody>
      </p:sp>
      <p:sp>
        <p:nvSpPr>
          <p:cNvPr id="7" name="TextBox 6">
            <a:extLst>
              <a:ext uri="{FF2B5EF4-FFF2-40B4-BE49-F238E27FC236}">
                <a16:creationId xmlns:a16="http://schemas.microsoft.com/office/drawing/2014/main" id="{BC2A3B13-630E-2A0E-E547-65C3FEBA3608}"/>
              </a:ext>
            </a:extLst>
          </p:cNvPr>
          <p:cNvSpPr txBox="1"/>
          <p:nvPr/>
        </p:nvSpPr>
        <p:spPr>
          <a:xfrm>
            <a:off x="5417199" y="5362253"/>
            <a:ext cx="4344102" cy="600305"/>
          </a:xfrm>
          <a:prstGeom prst="rect">
            <a:avLst/>
          </a:prstGeom>
          <a:noFill/>
        </p:spPr>
        <p:txBody>
          <a:bodyPr wrap="square" rtlCol="0">
            <a:spAutoFit/>
          </a:bodyPr>
          <a:lstStyle/>
          <a:p>
            <a:pPr algn="just"/>
            <a:r>
              <a:rPr lang="en-GB" sz="1200" b="1" dirty="0">
                <a:latin typeface="Constantia" panose="02030602050306030303" pitchFamily="18" charset="0"/>
              </a:rPr>
              <a:t>Figure 3. Latent space description: Features. </a:t>
            </a:r>
            <a:r>
              <a:rPr lang="en-GB" sz="1200" dirty="0">
                <a:latin typeface="Constantia" panose="02030602050306030303" pitchFamily="18" charset="0"/>
              </a:rPr>
              <a:t>The graphs represent the density distribution using hexagonal binning over the latent space.</a:t>
            </a:r>
          </a:p>
        </p:txBody>
      </p:sp>
      <p:grpSp>
        <p:nvGrpSpPr>
          <p:cNvPr id="9" name="Group 8">
            <a:extLst>
              <a:ext uri="{FF2B5EF4-FFF2-40B4-BE49-F238E27FC236}">
                <a16:creationId xmlns:a16="http://schemas.microsoft.com/office/drawing/2014/main" id="{BB32943A-9004-AA68-53CA-31F6973DE96E}"/>
              </a:ext>
            </a:extLst>
          </p:cNvPr>
          <p:cNvGrpSpPr/>
          <p:nvPr/>
        </p:nvGrpSpPr>
        <p:grpSpPr>
          <a:xfrm>
            <a:off x="838890" y="2613368"/>
            <a:ext cx="4150182" cy="3412748"/>
            <a:chOff x="1492033" y="2613368"/>
            <a:chExt cx="4150182" cy="3412748"/>
          </a:xfrm>
        </p:grpSpPr>
        <p:sp>
          <p:nvSpPr>
            <p:cNvPr id="10" name="TextBox 9">
              <a:extLst>
                <a:ext uri="{FF2B5EF4-FFF2-40B4-BE49-F238E27FC236}">
                  <a16:creationId xmlns:a16="http://schemas.microsoft.com/office/drawing/2014/main" id="{B602569C-8866-006B-0D1C-8CFDEFC6031E}"/>
                </a:ext>
              </a:extLst>
            </p:cNvPr>
            <p:cNvSpPr txBox="1"/>
            <p:nvPr/>
          </p:nvSpPr>
          <p:spPr>
            <a:xfrm>
              <a:off x="1492033" y="5379785"/>
              <a:ext cx="4150182" cy="646331"/>
            </a:xfrm>
            <a:prstGeom prst="rect">
              <a:avLst/>
            </a:prstGeom>
            <a:noFill/>
          </p:spPr>
          <p:txBody>
            <a:bodyPr wrap="square" rtlCol="0">
              <a:spAutoFit/>
            </a:bodyPr>
            <a:lstStyle/>
            <a:p>
              <a:pPr algn="just"/>
              <a:r>
                <a:rPr lang="en-GB" sz="1200" b="1" dirty="0">
                  <a:latin typeface="Constantia" panose="02030602050306030303" pitchFamily="18" charset="0"/>
                </a:rPr>
                <a:t>Figure 1. The course of dengue illness diagram</a:t>
              </a:r>
              <a:r>
                <a:rPr lang="en-GB" sz="1200" dirty="0">
                  <a:latin typeface="Constantia" panose="02030602050306030303" pitchFamily="18" charset="0"/>
                </a:rPr>
                <a:t>. The figure, which has been adapted from WCL Yip, et all 1980 [28], presents phases, lab results, and associated problems.</a:t>
              </a:r>
            </a:p>
          </p:txBody>
        </p:sp>
        <p:pic>
          <p:nvPicPr>
            <p:cNvPr id="11" name="Picture 10" descr="Diagram, schematic&#10;&#10;Description automatically generated">
              <a:extLst>
                <a:ext uri="{FF2B5EF4-FFF2-40B4-BE49-F238E27FC236}">
                  <a16:creationId xmlns:a16="http://schemas.microsoft.com/office/drawing/2014/main" id="{F73D15DF-0C0B-455C-0FE0-2E9F27D19A9A}"/>
                </a:ext>
              </a:extLst>
            </p:cNvPr>
            <p:cNvPicPr>
              <a:picLocks noChangeAspect="1"/>
            </p:cNvPicPr>
            <p:nvPr/>
          </p:nvPicPr>
          <p:blipFill>
            <a:blip r:embed="rId4"/>
            <a:stretch>
              <a:fillRect/>
            </a:stretch>
          </p:blipFill>
          <p:spPr>
            <a:xfrm>
              <a:off x="1492034" y="2613368"/>
              <a:ext cx="4150181" cy="2824211"/>
            </a:xfrm>
            <a:prstGeom prst="rect">
              <a:avLst/>
            </a:prstGeom>
          </p:spPr>
        </p:pic>
      </p:grpSp>
      <p:sp>
        <p:nvSpPr>
          <p:cNvPr id="13" name="Content Placeholder 2">
            <a:extLst>
              <a:ext uri="{FF2B5EF4-FFF2-40B4-BE49-F238E27FC236}">
                <a16:creationId xmlns:a16="http://schemas.microsoft.com/office/drawing/2014/main" id="{E8DB4E34-8C32-7A43-E58D-E89FFA251527}"/>
              </a:ext>
            </a:extLst>
          </p:cNvPr>
          <p:cNvSpPr txBox="1">
            <a:spLocks/>
          </p:cNvSpPr>
          <p:nvPr/>
        </p:nvSpPr>
        <p:spPr>
          <a:xfrm>
            <a:off x="683271" y="1448527"/>
            <a:ext cx="7299585" cy="10922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b="1" dirty="0">
                <a:solidFill>
                  <a:schemeClr val="accent2">
                    <a:lumMod val="75000"/>
                  </a:schemeClr>
                </a:solidFill>
                <a:latin typeface="Candara" panose="020E0502030303020204" pitchFamily="34" charset="0"/>
                <a:cs typeface="Times New Roman"/>
              </a:rPr>
              <a:t>Aligns</a:t>
            </a:r>
            <a:r>
              <a:rPr lang="en-GB" sz="1800" dirty="0">
                <a:latin typeface="Candara" panose="020E0502030303020204" pitchFamily="34" charset="0"/>
                <a:cs typeface="Times New Roman"/>
              </a:rPr>
              <a:t> with established characteristics of disease progression such as increase in </a:t>
            </a:r>
            <a:r>
              <a:rPr lang="en-GB" sz="1800" b="1" dirty="0">
                <a:solidFill>
                  <a:schemeClr val="accent2">
                    <a:lumMod val="75000"/>
                  </a:schemeClr>
                </a:solidFill>
                <a:latin typeface="Candara" panose="020E0502030303020204" pitchFamily="34" charset="0"/>
                <a:cs typeface="Times New Roman"/>
              </a:rPr>
              <a:t>haematocrit levels </a:t>
            </a:r>
            <a:r>
              <a:rPr lang="en-GB" sz="1800" b="1" i="0" dirty="0">
                <a:solidFill>
                  <a:schemeClr val="accent2">
                    <a:lumMod val="75000"/>
                  </a:schemeClr>
                </a:solidFill>
                <a:effectLst/>
                <a:latin typeface="Candara" panose="020E0502030303020204" pitchFamily="34" charset="0"/>
              </a:rPr>
              <a:t>↑</a:t>
            </a:r>
            <a:r>
              <a:rPr lang="en-GB" sz="1800" dirty="0">
                <a:latin typeface="Candara" panose="020E0502030303020204" pitchFamily="34" charset="0"/>
                <a:cs typeface="Times New Roman"/>
              </a:rPr>
              <a:t>, decrease in platelet levels </a:t>
            </a:r>
            <a:r>
              <a:rPr lang="en-GB" sz="1800" b="0" i="0" dirty="0">
                <a:effectLst/>
                <a:latin typeface="Candara" panose="020E0502030303020204" pitchFamily="34" charset="0"/>
              </a:rPr>
              <a:t>↓</a:t>
            </a:r>
            <a:r>
              <a:rPr lang="en-GB" sz="1800" dirty="0">
                <a:latin typeface="Candara" panose="020E0502030303020204" pitchFamily="34" charset="0"/>
                <a:cs typeface="Times New Roman"/>
              </a:rPr>
              <a:t> and decrease in body temperature from febrile to critical phase.</a:t>
            </a:r>
          </a:p>
          <a:p>
            <a:pPr algn="just"/>
            <a:endParaRPr lang="en-GB" sz="1800" dirty="0">
              <a:latin typeface="Candara" panose="020E0502030303020204" pitchFamily="34" charset="0"/>
            </a:endParaRPr>
          </a:p>
        </p:txBody>
      </p:sp>
      <p:pic>
        <p:nvPicPr>
          <p:cNvPr id="4" name="Picture 3" descr="A red and white gradient&#10;&#10;Description automatically generated">
            <a:extLst>
              <a:ext uri="{FF2B5EF4-FFF2-40B4-BE49-F238E27FC236}">
                <a16:creationId xmlns:a16="http://schemas.microsoft.com/office/drawing/2014/main" id="{C3B0F007-14FC-1F79-E55C-BED337F6D07E}"/>
              </a:ext>
            </a:extLst>
          </p:cNvPr>
          <p:cNvPicPr>
            <a:picLocks noChangeAspect="1"/>
          </p:cNvPicPr>
          <p:nvPr/>
        </p:nvPicPr>
        <p:blipFill rotWithShape="1">
          <a:blip r:embed="rId3"/>
          <a:srcRect l="61382" r="19907"/>
          <a:stretch/>
        </p:blipFill>
        <p:spPr>
          <a:xfrm>
            <a:off x="6276110" y="2743609"/>
            <a:ext cx="2970525" cy="2520000"/>
          </a:xfrm>
          <a:prstGeom prst="rect">
            <a:avLst/>
          </a:prstGeom>
        </p:spPr>
      </p:pic>
      <p:sp>
        <p:nvSpPr>
          <p:cNvPr id="8" name="TextBox 10">
            <a:extLst>
              <a:ext uri="{FF2B5EF4-FFF2-40B4-BE49-F238E27FC236}">
                <a16:creationId xmlns:a16="http://schemas.microsoft.com/office/drawing/2014/main" id="{8E7B7C42-3843-563E-74F3-87DB22D1B026}"/>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cxnSp>
        <p:nvCxnSpPr>
          <p:cNvPr id="12" name="Straight Connector 11">
            <a:extLst>
              <a:ext uri="{FF2B5EF4-FFF2-40B4-BE49-F238E27FC236}">
                <a16:creationId xmlns:a16="http://schemas.microsoft.com/office/drawing/2014/main" id="{451F5D66-4BAC-4BEE-0BA2-78B4F1DEA556}"/>
              </a:ext>
            </a:extLst>
          </p:cNvPr>
          <p:cNvCxnSpPr>
            <a:cxnSpLocks/>
          </p:cNvCxnSpPr>
          <p:nvPr/>
        </p:nvCxnSpPr>
        <p:spPr>
          <a:xfrm>
            <a:off x="6522720" y="3500120"/>
            <a:ext cx="193221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7A3BE1B-F326-9BA4-3DF2-C7DC95A10914}"/>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F0E7BBA-88CE-15EC-CE77-423B21CBE5EA}"/>
              </a:ext>
            </a:extLst>
          </p:cNvPr>
          <p:cNvCxnSpPr>
            <a:cxnSpLocks/>
          </p:cNvCxnSpPr>
          <p:nvPr/>
        </p:nvCxnSpPr>
        <p:spPr>
          <a:xfrm>
            <a:off x="11295285" y="1785257"/>
            <a:ext cx="1365" cy="195183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8" name="Flowchart: Connector 37">
            <a:extLst>
              <a:ext uri="{FF2B5EF4-FFF2-40B4-BE49-F238E27FC236}">
                <a16:creationId xmlns:a16="http://schemas.microsoft.com/office/drawing/2014/main" id="{9BDB651B-878C-8ACF-7D3F-B72CBDE6C564}"/>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Connector 38">
            <a:extLst>
              <a:ext uri="{FF2B5EF4-FFF2-40B4-BE49-F238E27FC236}">
                <a16:creationId xmlns:a16="http://schemas.microsoft.com/office/drawing/2014/main" id="{DAAF649D-897B-8099-20C1-8010EFFD17DA}"/>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Connector 39">
            <a:extLst>
              <a:ext uri="{FF2B5EF4-FFF2-40B4-BE49-F238E27FC236}">
                <a16:creationId xmlns:a16="http://schemas.microsoft.com/office/drawing/2014/main" id="{CC7316A5-E03A-38EC-B86A-ED0CC7277C13}"/>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54E1757-92AD-1197-DA84-5A2D5AC0A099}"/>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42" name="TextBox 41">
            <a:extLst>
              <a:ext uri="{FF2B5EF4-FFF2-40B4-BE49-F238E27FC236}">
                <a16:creationId xmlns:a16="http://schemas.microsoft.com/office/drawing/2014/main" id="{499DA0CE-0F54-9B3E-91C7-4F7782D472BF}"/>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43" name="TextBox 42">
            <a:extLst>
              <a:ext uri="{FF2B5EF4-FFF2-40B4-BE49-F238E27FC236}">
                <a16:creationId xmlns:a16="http://schemas.microsoft.com/office/drawing/2014/main" id="{9864F519-0D69-9158-2EC4-57EEF2866E22}"/>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44" name="TextBox 43">
            <a:extLst>
              <a:ext uri="{FF2B5EF4-FFF2-40B4-BE49-F238E27FC236}">
                <a16:creationId xmlns:a16="http://schemas.microsoft.com/office/drawing/2014/main" id="{928812C6-3973-424C-5170-16F5290CD198}"/>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45" name="TextBox 44">
            <a:extLst>
              <a:ext uri="{FF2B5EF4-FFF2-40B4-BE49-F238E27FC236}">
                <a16:creationId xmlns:a16="http://schemas.microsoft.com/office/drawing/2014/main" id="{3536D587-D680-FF79-8322-E3A46C38C0D8}"/>
              </a:ext>
            </a:extLst>
          </p:cNvPr>
          <p:cNvSpPr txBox="1"/>
          <p:nvPr/>
        </p:nvSpPr>
        <p:spPr>
          <a:xfrm>
            <a:off x="9390904" y="3644231"/>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Features</a:t>
            </a:r>
          </a:p>
        </p:txBody>
      </p:sp>
      <p:sp>
        <p:nvSpPr>
          <p:cNvPr id="49" name="Flowchart: Connector 48">
            <a:extLst>
              <a:ext uri="{FF2B5EF4-FFF2-40B4-BE49-F238E27FC236}">
                <a16:creationId xmlns:a16="http://schemas.microsoft.com/office/drawing/2014/main" id="{5F495BE8-134E-B878-8283-43217DF4DB3E}"/>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Connector 49">
            <a:extLst>
              <a:ext uri="{FF2B5EF4-FFF2-40B4-BE49-F238E27FC236}">
                <a16:creationId xmlns:a16="http://schemas.microsoft.com/office/drawing/2014/main" id="{51EC4420-0066-8C97-A127-AC3C63CBA2C8}"/>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lowchart: Connector 50">
            <a:extLst>
              <a:ext uri="{FF2B5EF4-FFF2-40B4-BE49-F238E27FC236}">
                <a16:creationId xmlns:a16="http://schemas.microsoft.com/office/drawing/2014/main" id="{8AA06A31-65E4-84BF-8C14-DA7F66A53228}"/>
              </a:ext>
            </a:extLst>
          </p:cNvPr>
          <p:cNvSpPr/>
          <p:nvPr/>
        </p:nvSpPr>
        <p:spPr>
          <a:xfrm>
            <a:off x="11262747" y="3749449"/>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lowchart: Connector 51">
            <a:extLst>
              <a:ext uri="{FF2B5EF4-FFF2-40B4-BE49-F238E27FC236}">
                <a16:creationId xmlns:a16="http://schemas.microsoft.com/office/drawing/2014/main" id="{7E9B658C-68A6-3B32-7F6D-328A3BC14349}"/>
              </a:ext>
            </a:extLst>
          </p:cNvPr>
          <p:cNvSpPr/>
          <p:nvPr/>
        </p:nvSpPr>
        <p:spPr>
          <a:xfrm>
            <a:off x="11262747" y="39780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lowchart: Connector 52">
            <a:extLst>
              <a:ext uri="{FF2B5EF4-FFF2-40B4-BE49-F238E27FC236}">
                <a16:creationId xmlns:a16="http://schemas.microsoft.com/office/drawing/2014/main" id="{332B9A4F-3670-85E5-C8A1-2671A65D3157}"/>
              </a:ext>
            </a:extLst>
          </p:cNvPr>
          <p:cNvSpPr/>
          <p:nvPr/>
        </p:nvSpPr>
        <p:spPr>
          <a:xfrm>
            <a:off x="11262747" y="42066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lowchart: Connector 53">
            <a:extLst>
              <a:ext uri="{FF2B5EF4-FFF2-40B4-BE49-F238E27FC236}">
                <a16:creationId xmlns:a16="http://schemas.microsoft.com/office/drawing/2014/main" id="{A00595AC-0291-FB51-9597-03439FE2C914}"/>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lowchart: Connector 54">
            <a:extLst>
              <a:ext uri="{FF2B5EF4-FFF2-40B4-BE49-F238E27FC236}">
                <a16:creationId xmlns:a16="http://schemas.microsoft.com/office/drawing/2014/main" id="{C2EB7C56-B374-F0F2-719B-836AECFD2059}"/>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itle 1">
            <a:extLst>
              <a:ext uri="{FF2B5EF4-FFF2-40B4-BE49-F238E27FC236}">
                <a16:creationId xmlns:a16="http://schemas.microsoft.com/office/drawing/2014/main" id="{934DD783-10B1-4507-7043-006105DEDBC9}"/>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890824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and white gradient&#10;&#10;Description automatically generated">
            <a:extLst>
              <a:ext uri="{FF2B5EF4-FFF2-40B4-BE49-F238E27FC236}">
                <a16:creationId xmlns:a16="http://schemas.microsoft.com/office/drawing/2014/main" id="{4D7D3CD5-B18D-F360-2F50-4278E6C0A649}"/>
              </a:ext>
            </a:extLst>
          </p:cNvPr>
          <p:cNvPicPr>
            <a:picLocks noChangeAspect="1"/>
          </p:cNvPicPr>
          <p:nvPr/>
        </p:nvPicPr>
        <p:blipFill rotWithShape="1">
          <a:blip r:embed="rId3"/>
          <a:srcRect r="79065"/>
          <a:stretch/>
        </p:blipFill>
        <p:spPr>
          <a:xfrm>
            <a:off x="5886997" y="2752665"/>
            <a:ext cx="3323703" cy="2520000"/>
          </a:xfrm>
          <a:prstGeom prst="rect">
            <a:avLst/>
          </a:prstGeom>
        </p:spPr>
      </p:pic>
      <p:sp>
        <p:nvSpPr>
          <p:cNvPr id="3" name="Slide Number Placeholder 2">
            <a:extLst>
              <a:ext uri="{FF2B5EF4-FFF2-40B4-BE49-F238E27FC236}">
                <a16:creationId xmlns:a16="http://schemas.microsoft.com/office/drawing/2014/main" id="{1A041F21-F7CF-3C56-31D5-9A18A01CC9AC}"/>
              </a:ext>
            </a:extLst>
          </p:cNvPr>
          <p:cNvSpPr>
            <a:spLocks noGrp="1"/>
          </p:cNvSpPr>
          <p:nvPr>
            <p:ph type="sldNum" sz="quarter" idx="12"/>
          </p:nvPr>
        </p:nvSpPr>
        <p:spPr/>
        <p:txBody>
          <a:bodyPr/>
          <a:lstStyle/>
          <a:p>
            <a:fld id="{AABFF9DA-2577-3447-9DFE-17137E505E19}" type="slidenum">
              <a:rPr lang="en-US" smtClean="0"/>
              <a:t>24</a:t>
            </a:fld>
            <a:endParaRPr lang="en-US"/>
          </a:p>
        </p:txBody>
      </p:sp>
      <p:sp>
        <p:nvSpPr>
          <p:cNvPr id="7" name="TextBox 6">
            <a:extLst>
              <a:ext uri="{FF2B5EF4-FFF2-40B4-BE49-F238E27FC236}">
                <a16:creationId xmlns:a16="http://schemas.microsoft.com/office/drawing/2014/main" id="{BC2A3B13-630E-2A0E-E547-65C3FEBA3608}"/>
              </a:ext>
            </a:extLst>
          </p:cNvPr>
          <p:cNvSpPr txBox="1"/>
          <p:nvPr/>
        </p:nvSpPr>
        <p:spPr>
          <a:xfrm>
            <a:off x="5417199" y="5362253"/>
            <a:ext cx="4344102" cy="600305"/>
          </a:xfrm>
          <a:prstGeom prst="rect">
            <a:avLst/>
          </a:prstGeom>
          <a:noFill/>
        </p:spPr>
        <p:txBody>
          <a:bodyPr wrap="square" rtlCol="0">
            <a:spAutoFit/>
          </a:bodyPr>
          <a:lstStyle/>
          <a:p>
            <a:pPr algn="just"/>
            <a:r>
              <a:rPr lang="en-GB" sz="1200" b="1" dirty="0">
                <a:latin typeface="Constantia" panose="02030602050306030303" pitchFamily="18" charset="0"/>
              </a:rPr>
              <a:t>Figure 3. Latent space description: Features. </a:t>
            </a:r>
            <a:r>
              <a:rPr lang="en-GB" sz="1200" dirty="0">
                <a:latin typeface="Constantia" panose="02030602050306030303" pitchFamily="18" charset="0"/>
              </a:rPr>
              <a:t>The graphs represent the density distribution using hexagonal binning over the latent space.</a:t>
            </a:r>
          </a:p>
        </p:txBody>
      </p:sp>
      <p:grpSp>
        <p:nvGrpSpPr>
          <p:cNvPr id="9" name="Group 8">
            <a:extLst>
              <a:ext uri="{FF2B5EF4-FFF2-40B4-BE49-F238E27FC236}">
                <a16:creationId xmlns:a16="http://schemas.microsoft.com/office/drawing/2014/main" id="{BB32943A-9004-AA68-53CA-31F6973DE96E}"/>
              </a:ext>
            </a:extLst>
          </p:cNvPr>
          <p:cNvGrpSpPr/>
          <p:nvPr/>
        </p:nvGrpSpPr>
        <p:grpSpPr>
          <a:xfrm>
            <a:off x="838890" y="2613368"/>
            <a:ext cx="4150182" cy="3412748"/>
            <a:chOff x="1492033" y="2613368"/>
            <a:chExt cx="4150182" cy="3412748"/>
          </a:xfrm>
        </p:grpSpPr>
        <p:sp>
          <p:nvSpPr>
            <p:cNvPr id="10" name="TextBox 9">
              <a:extLst>
                <a:ext uri="{FF2B5EF4-FFF2-40B4-BE49-F238E27FC236}">
                  <a16:creationId xmlns:a16="http://schemas.microsoft.com/office/drawing/2014/main" id="{B602569C-8866-006B-0D1C-8CFDEFC6031E}"/>
                </a:ext>
              </a:extLst>
            </p:cNvPr>
            <p:cNvSpPr txBox="1"/>
            <p:nvPr/>
          </p:nvSpPr>
          <p:spPr>
            <a:xfrm>
              <a:off x="1492033" y="5379785"/>
              <a:ext cx="4150182" cy="646331"/>
            </a:xfrm>
            <a:prstGeom prst="rect">
              <a:avLst/>
            </a:prstGeom>
            <a:noFill/>
          </p:spPr>
          <p:txBody>
            <a:bodyPr wrap="square" rtlCol="0">
              <a:spAutoFit/>
            </a:bodyPr>
            <a:lstStyle/>
            <a:p>
              <a:pPr algn="just"/>
              <a:r>
                <a:rPr lang="en-GB" sz="1200" b="1" dirty="0">
                  <a:latin typeface="Constantia" panose="02030602050306030303" pitchFamily="18" charset="0"/>
                </a:rPr>
                <a:t>Figure 1. The course of dengue illness diagram</a:t>
              </a:r>
              <a:r>
                <a:rPr lang="en-GB" sz="1200" dirty="0">
                  <a:latin typeface="Constantia" panose="02030602050306030303" pitchFamily="18" charset="0"/>
                </a:rPr>
                <a:t>. The figure, which has been adapted from WCL Yip, et all 1980 [28], presents phases, lab results, and associated problems.</a:t>
              </a:r>
            </a:p>
          </p:txBody>
        </p:sp>
        <p:pic>
          <p:nvPicPr>
            <p:cNvPr id="11" name="Picture 10" descr="Diagram, schematic&#10;&#10;Description automatically generated">
              <a:extLst>
                <a:ext uri="{FF2B5EF4-FFF2-40B4-BE49-F238E27FC236}">
                  <a16:creationId xmlns:a16="http://schemas.microsoft.com/office/drawing/2014/main" id="{F73D15DF-0C0B-455C-0FE0-2E9F27D19A9A}"/>
                </a:ext>
              </a:extLst>
            </p:cNvPr>
            <p:cNvPicPr>
              <a:picLocks noChangeAspect="1"/>
            </p:cNvPicPr>
            <p:nvPr/>
          </p:nvPicPr>
          <p:blipFill>
            <a:blip r:embed="rId4"/>
            <a:stretch>
              <a:fillRect/>
            </a:stretch>
          </p:blipFill>
          <p:spPr>
            <a:xfrm>
              <a:off x="1492034" y="2613368"/>
              <a:ext cx="4150181" cy="2824211"/>
            </a:xfrm>
            <a:prstGeom prst="rect">
              <a:avLst/>
            </a:prstGeom>
          </p:spPr>
        </p:pic>
      </p:grpSp>
      <p:sp>
        <p:nvSpPr>
          <p:cNvPr id="13" name="Content Placeholder 2">
            <a:extLst>
              <a:ext uri="{FF2B5EF4-FFF2-40B4-BE49-F238E27FC236}">
                <a16:creationId xmlns:a16="http://schemas.microsoft.com/office/drawing/2014/main" id="{E8DB4E34-8C32-7A43-E58D-E89FFA251527}"/>
              </a:ext>
            </a:extLst>
          </p:cNvPr>
          <p:cNvSpPr txBox="1">
            <a:spLocks/>
          </p:cNvSpPr>
          <p:nvPr/>
        </p:nvSpPr>
        <p:spPr>
          <a:xfrm>
            <a:off x="683271" y="1448527"/>
            <a:ext cx="7299585" cy="10922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b="1" dirty="0">
                <a:solidFill>
                  <a:schemeClr val="accent2">
                    <a:lumMod val="75000"/>
                  </a:schemeClr>
                </a:solidFill>
                <a:latin typeface="Candara" panose="020E0502030303020204" pitchFamily="34" charset="0"/>
                <a:cs typeface="Times New Roman"/>
              </a:rPr>
              <a:t>Aligns</a:t>
            </a:r>
            <a:r>
              <a:rPr lang="en-GB" sz="1800" dirty="0">
                <a:latin typeface="Candara" panose="020E0502030303020204" pitchFamily="34" charset="0"/>
                <a:cs typeface="Times New Roman"/>
              </a:rPr>
              <a:t> with established characteristics of disease progression such as increase in haematocrit levels </a:t>
            </a:r>
            <a:r>
              <a:rPr lang="en-GB" sz="1800" b="0" i="0" dirty="0">
                <a:effectLst/>
                <a:latin typeface="Candara" panose="020E0502030303020204" pitchFamily="34" charset="0"/>
              </a:rPr>
              <a:t>↑</a:t>
            </a:r>
            <a:r>
              <a:rPr lang="en-GB" sz="1800" dirty="0">
                <a:latin typeface="Candara" panose="020E0502030303020204" pitchFamily="34" charset="0"/>
                <a:cs typeface="Times New Roman"/>
              </a:rPr>
              <a:t>, </a:t>
            </a:r>
            <a:r>
              <a:rPr lang="en-GB" sz="1800" b="1" dirty="0">
                <a:solidFill>
                  <a:schemeClr val="accent2">
                    <a:lumMod val="75000"/>
                  </a:schemeClr>
                </a:solidFill>
                <a:latin typeface="Candara" panose="020E0502030303020204" pitchFamily="34" charset="0"/>
                <a:cs typeface="Times New Roman"/>
              </a:rPr>
              <a:t>decrease in platelet levels </a:t>
            </a:r>
            <a:r>
              <a:rPr lang="en-GB" sz="1800" b="1" i="0" dirty="0">
                <a:solidFill>
                  <a:schemeClr val="accent2">
                    <a:lumMod val="75000"/>
                  </a:schemeClr>
                </a:solidFill>
                <a:effectLst/>
                <a:latin typeface="Candara" panose="020E0502030303020204" pitchFamily="34" charset="0"/>
              </a:rPr>
              <a:t>↓</a:t>
            </a:r>
            <a:r>
              <a:rPr lang="en-GB" sz="1800" dirty="0">
                <a:latin typeface="Candara" panose="020E0502030303020204" pitchFamily="34" charset="0"/>
                <a:cs typeface="Times New Roman"/>
              </a:rPr>
              <a:t> and decrease in body temperature from febrile to critical phase.</a:t>
            </a:r>
          </a:p>
          <a:p>
            <a:pPr algn="just"/>
            <a:endParaRPr lang="en-GB" sz="1800" dirty="0">
              <a:latin typeface="Candara" panose="020E0502030303020204" pitchFamily="34" charset="0"/>
            </a:endParaRPr>
          </a:p>
        </p:txBody>
      </p:sp>
      <p:pic>
        <p:nvPicPr>
          <p:cNvPr id="4" name="Picture 3" descr="A red and white gradient&#10;&#10;Description automatically generated">
            <a:extLst>
              <a:ext uri="{FF2B5EF4-FFF2-40B4-BE49-F238E27FC236}">
                <a16:creationId xmlns:a16="http://schemas.microsoft.com/office/drawing/2014/main" id="{C3B0F007-14FC-1F79-E55C-BED337F6D07E}"/>
              </a:ext>
            </a:extLst>
          </p:cNvPr>
          <p:cNvPicPr>
            <a:picLocks noChangeAspect="1"/>
          </p:cNvPicPr>
          <p:nvPr/>
        </p:nvPicPr>
        <p:blipFill rotWithShape="1">
          <a:blip r:embed="rId3"/>
          <a:srcRect l="42152" r="39542"/>
          <a:stretch/>
        </p:blipFill>
        <p:spPr>
          <a:xfrm>
            <a:off x="6324602" y="2743609"/>
            <a:ext cx="2906255" cy="2520000"/>
          </a:xfrm>
          <a:prstGeom prst="rect">
            <a:avLst/>
          </a:prstGeom>
        </p:spPr>
      </p:pic>
      <p:sp>
        <p:nvSpPr>
          <p:cNvPr id="19" name="TextBox 10">
            <a:extLst>
              <a:ext uri="{FF2B5EF4-FFF2-40B4-BE49-F238E27FC236}">
                <a16:creationId xmlns:a16="http://schemas.microsoft.com/office/drawing/2014/main" id="{942CD8B3-F891-9678-561E-B0A63711ACA5}"/>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cxnSp>
        <p:nvCxnSpPr>
          <p:cNvPr id="20" name="Straight Connector 19">
            <a:extLst>
              <a:ext uri="{FF2B5EF4-FFF2-40B4-BE49-F238E27FC236}">
                <a16:creationId xmlns:a16="http://schemas.microsoft.com/office/drawing/2014/main" id="{A5467841-9871-9D23-09AF-B3AB6D318D2D}"/>
              </a:ext>
            </a:extLst>
          </p:cNvPr>
          <p:cNvCxnSpPr>
            <a:cxnSpLocks/>
          </p:cNvCxnSpPr>
          <p:nvPr/>
        </p:nvCxnSpPr>
        <p:spPr>
          <a:xfrm>
            <a:off x="6522720" y="3500120"/>
            <a:ext cx="193221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4F4DBE-4FFA-5DE2-3CC2-67F38D42ADBC}"/>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0FCAA0-E2A9-A866-5F07-2536C2626EA0}"/>
              </a:ext>
            </a:extLst>
          </p:cNvPr>
          <p:cNvCxnSpPr>
            <a:cxnSpLocks/>
          </p:cNvCxnSpPr>
          <p:nvPr/>
        </p:nvCxnSpPr>
        <p:spPr>
          <a:xfrm>
            <a:off x="11295285" y="1785257"/>
            <a:ext cx="1365" cy="195183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Flowchart: Connector 44">
            <a:extLst>
              <a:ext uri="{FF2B5EF4-FFF2-40B4-BE49-F238E27FC236}">
                <a16:creationId xmlns:a16="http://schemas.microsoft.com/office/drawing/2014/main" id="{AFD1A98B-A445-41D3-DFA2-2A3619767792}"/>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Connector 45">
            <a:extLst>
              <a:ext uri="{FF2B5EF4-FFF2-40B4-BE49-F238E27FC236}">
                <a16:creationId xmlns:a16="http://schemas.microsoft.com/office/drawing/2014/main" id="{EA6E6AED-DD84-299A-32F3-6EB32AD9AD06}"/>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Connector 46">
            <a:extLst>
              <a:ext uri="{FF2B5EF4-FFF2-40B4-BE49-F238E27FC236}">
                <a16:creationId xmlns:a16="http://schemas.microsoft.com/office/drawing/2014/main" id="{FB9B181C-8E6D-9F67-9C09-53BF10196A4E}"/>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C56040BE-9D64-1BFC-BB24-EF36EBF72FAD}"/>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49" name="TextBox 48">
            <a:extLst>
              <a:ext uri="{FF2B5EF4-FFF2-40B4-BE49-F238E27FC236}">
                <a16:creationId xmlns:a16="http://schemas.microsoft.com/office/drawing/2014/main" id="{D8B19C20-A904-8C5C-7BD9-B6FFAEA47194}"/>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50" name="TextBox 49">
            <a:extLst>
              <a:ext uri="{FF2B5EF4-FFF2-40B4-BE49-F238E27FC236}">
                <a16:creationId xmlns:a16="http://schemas.microsoft.com/office/drawing/2014/main" id="{E985B54B-EDEE-2840-9E63-E13ED4724B34}"/>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51" name="TextBox 50">
            <a:extLst>
              <a:ext uri="{FF2B5EF4-FFF2-40B4-BE49-F238E27FC236}">
                <a16:creationId xmlns:a16="http://schemas.microsoft.com/office/drawing/2014/main" id="{DEBFA340-424B-1CA0-11D0-A7264A170C2C}"/>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52" name="TextBox 51">
            <a:extLst>
              <a:ext uri="{FF2B5EF4-FFF2-40B4-BE49-F238E27FC236}">
                <a16:creationId xmlns:a16="http://schemas.microsoft.com/office/drawing/2014/main" id="{EE2DF5CD-240A-1AE1-9312-AC76F4CBADFB}"/>
              </a:ext>
            </a:extLst>
          </p:cNvPr>
          <p:cNvSpPr txBox="1"/>
          <p:nvPr/>
        </p:nvSpPr>
        <p:spPr>
          <a:xfrm>
            <a:off x="9390904" y="3644231"/>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Features</a:t>
            </a:r>
          </a:p>
        </p:txBody>
      </p:sp>
      <p:sp>
        <p:nvSpPr>
          <p:cNvPr id="56" name="Flowchart: Connector 55">
            <a:extLst>
              <a:ext uri="{FF2B5EF4-FFF2-40B4-BE49-F238E27FC236}">
                <a16:creationId xmlns:a16="http://schemas.microsoft.com/office/drawing/2014/main" id="{9E314E71-8104-A6E1-0DF9-CA6C9A07E775}"/>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lowchart: Connector 56">
            <a:extLst>
              <a:ext uri="{FF2B5EF4-FFF2-40B4-BE49-F238E27FC236}">
                <a16:creationId xmlns:a16="http://schemas.microsoft.com/office/drawing/2014/main" id="{F0FCB4BA-DAA7-BDBB-1221-6FE4F84FA79B}"/>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lowchart: Connector 57">
            <a:extLst>
              <a:ext uri="{FF2B5EF4-FFF2-40B4-BE49-F238E27FC236}">
                <a16:creationId xmlns:a16="http://schemas.microsoft.com/office/drawing/2014/main" id="{34413F32-153C-F14E-F10B-95A222D472B3}"/>
              </a:ext>
            </a:extLst>
          </p:cNvPr>
          <p:cNvSpPr/>
          <p:nvPr/>
        </p:nvSpPr>
        <p:spPr>
          <a:xfrm>
            <a:off x="11262747" y="3749449"/>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lowchart: Connector 58">
            <a:extLst>
              <a:ext uri="{FF2B5EF4-FFF2-40B4-BE49-F238E27FC236}">
                <a16:creationId xmlns:a16="http://schemas.microsoft.com/office/drawing/2014/main" id="{1EB0F47A-3B41-8CEA-752D-784FFC6F597F}"/>
              </a:ext>
            </a:extLst>
          </p:cNvPr>
          <p:cNvSpPr/>
          <p:nvPr/>
        </p:nvSpPr>
        <p:spPr>
          <a:xfrm>
            <a:off x="11262747" y="39780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Flowchart: Connector 59">
            <a:extLst>
              <a:ext uri="{FF2B5EF4-FFF2-40B4-BE49-F238E27FC236}">
                <a16:creationId xmlns:a16="http://schemas.microsoft.com/office/drawing/2014/main" id="{34177CDA-E3A8-E706-168F-886C41B741C8}"/>
              </a:ext>
            </a:extLst>
          </p:cNvPr>
          <p:cNvSpPr/>
          <p:nvPr/>
        </p:nvSpPr>
        <p:spPr>
          <a:xfrm>
            <a:off x="11262747" y="42066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lowchart: Connector 60">
            <a:extLst>
              <a:ext uri="{FF2B5EF4-FFF2-40B4-BE49-F238E27FC236}">
                <a16:creationId xmlns:a16="http://schemas.microsoft.com/office/drawing/2014/main" id="{5BCB5913-7314-07ED-5089-519F3C214008}"/>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lowchart: Connector 61">
            <a:extLst>
              <a:ext uri="{FF2B5EF4-FFF2-40B4-BE49-F238E27FC236}">
                <a16:creationId xmlns:a16="http://schemas.microsoft.com/office/drawing/2014/main" id="{16E6B91E-F2F8-1675-DE24-8F557BE64B39}"/>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itle 1">
            <a:extLst>
              <a:ext uri="{FF2B5EF4-FFF2-40B4-BE49-F238E27FC236}">
                <a16:creationId xmlns:a16="http://schemas.microsoft.com/office/drawing/2014/main" id="{8739DA69-E8A3-85FD-ED5F-52747016BC19}"/>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878238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41F21-F7CF-3C56-31D5-9A18A01CC9AC}"/>
              </a:ext>
            </a:extLst>
          </p:cNvPr>
          <p:cNvSpPr>
            <a:spLocks noGrp="1"/>
          </p:cNvSpPr>
          <p:nvPr>
            <p:ph type="sldNum" sz="quarter" idx="12"/>
          </p:nvPr>
        </p:nvSpPr>
        <p:spPr/>
        <p:txBody>
          <a:bodyPr/>
          <a:lstStyle/>
          <a:p>
            <a:fld id="{AABFF9DA-2577-3447-9DFE-17137E505E19}" type="slidenum">
              <a:rPr lang="en-US" smtClean="0"/>
              <a:t>25</a:t>
            </a:fld>
            <a:endParaRPr lang="en-US"/>
          </a:p>
        </p:txBody>
      </p:sp>
      <p:sp>
        <p:nvSpPr>
          <p:cNvPr id="7" name="TextBox 6">
            <a:extLst>
              <a:ext uri="{FF2B5EF4-FFF2-40B4-BE49-F238E27FC236}">
                <a16:creationId xmlns:a16="http://schemas.microsoft.com/office/drawing/2014/main" id="{BC2A3B13-630E-2A0E-E547-65C3FEBA3608}"/>
              </a:ext>
            </a:extLst>
          </p:cNvPr>
          <p:cNvSpPr txBox="1"/>
          <p:nvPr/>
        </p:nvSpPr>
        <p:spPr>
          <a:xfrm>
            <a:off x="5417199" y="5362253"/>
            <a:ext cx="4344102" cy="600305"/>
          </a:xfrm>
          <a:prstGeom prst="rect">
            <a:avLst/>
          </a:prstGeom>
          <a:noFill/>
        </p:spPr>
        <p:txBody>
          <a:bodyPr wrap="square" rtlCol="0">
            <a:spAutoFit/>
          </a:bodyPr>
          <a:lstStyle/>
          <a:p>
            <a:pPr algn="just"/>
            <a:r>
              <a:rPr lang="en-GB" sz="1200" b="1" dirty="0">
                <a:latin typeface="Constantia" panose="02030602050306030303" pitchFamily="18" charset="0"/>
              </a:rPr>
              <a:t>Figure 3. Latent space description: Features. </a:t>
            </a:r>
            <a:r>
              <a:rPr lang="en-GB" sz="1200" dirty="0">
                <a:latin typeface="Constantia" panose="02030602050306030303" pitchFamily="18" charset="0"/>
              </a:rPr>
              <a:t>The graphs represent the density distribution using hexagonal binning over the latent space.</a:t>
            </a:r>
          </a:p>
        </p:txBody>
      </p:sp>
      <p:grpSp>
        <p:nvGrpSpPr>
          <p:cNvPr id="9" name="Group 8">
            <a:extLst>
              <a:ext uri="{FF2B5EF4-FFF2-40B4-BE49-F238E27FC236}">
                <a16:creationId xmlns:a16="http://schemas.microsoft.com/office/drawing/2014/main" id="{BB32943A-9004-AA68-53CA-31F6973DE96E}"/>
              </a:ext>
            </a:extLst>
          </p:cNvPr>
          <p:cNvGrpSpPr/>
          <p:nvPr/>
        </p:nvGrpSpPr>
        <p:grpSpPr>
          <a:xfrm>
            <a:off x="838890" y="2613368"/>
            <a:ext cx="4150182" cy="3412748"/>
            <a:chOff x="1492033" y="2613368"/>
            <a:chExt cx="4150182" cy="3412748"/>
          </a:xfrm>
        </p:grpSpPr>
        <p:sp>
          <p:nvSpPr>
            <p:cNvPr id="10" name="TextBox 9">
              <a:extLst>
                <a:ext uri="{FF2B5EF4-FFF2-40B4-BE49-F238E27FC236}">
                  <a16:creationId xmlns:a16="http://schemas.microsoft.com/office/drawing/2014/main" id="{B602569C-8866-006B-0D1C-8CFDEFC6031E}"/>
                </a:ext>
              </a:extLst>
            </p:cNvPr>
            <p:cNvSpPr txBox="1"/>
            <p:nvPr/>
          </p:nvSpPr>
          <p:spPr>
            <a:xfrm>
              <a:off x="1492033" y="5379785"/>
              <a:ext cx="4150182" cy="646331"/>
            </a:xfrm>
            <a:prstGeom prst="rect">
              <a:avLst/>
            </a:prstGeom>
            <a:noFill/>
          </p:spPr>
          <p:txBody>
            <a:bodyPr wrap="square" rtlCol="0">
              <a:spAutoFit/>
            </a:bodyPr>
            <a:lstStyle/>
            <a:p>
              <a:pPr algn="just"/>
              <a:r>
                <a:rPr lang="en-GB" sz="1200" b="1" dirty="0">
                  <a:latin typeface="Constantia" panose="02030602050306030303" pitchFamily="18" charset="0"/>
                </a:rPr>
                <a:t>Figure 1. The course of dengue illness diagram</a:t>
              </a:r>
              <a:r>
                <a:rPr lang="en-GB" sz="1200" dirty="0">
                  <a:latin typeface="Constantia" panose="02030602050306030303" pitchFamily="18" charset="0"/>
                </a:rPr>
                <a:t>. The figure, which has been adapted from WCL Yip, et all 1980 [28], presents phases, lab results, and associated problems.</a:t>
              </a:r>
            </a:p>
          </p:txBody>
        </p:sp>
        <p:pic>
          <p:nvPicPr>
            <p:cNvPr id="11" name="Picture 10" descr="Diagram, schematic&#10;&#10;Description automatically generated">
              <a:extLst>
                <a:ext uri="{FF2B5EF4-FFF2-40B4-BE49-F238E27FC236}">
                  <a16:creationId xmlns:a16="http://schemas.microsoft.com/office/drawing/2014/main" id="{F73D15DF-0C0B-455C-0FE0-2E9F27D19A9A}"/>
                </a:ext>
              </a:extLst>
            </p:cNvPr>
            <p:cNvPicPr>
              <a:picLocks noChangeAspect="1"/>
            </p:cNvPicPr>
            <p:nvPr/>
          </p:nvPicPr>
          <p:blipFill>
            <a:blip r:embed="rId3"/>
            <a:stretch>
              <a:fillRect/>
            </a:stretch>
          </p:blipFill>
          <p:spPr>
            <a:xfrm>
              <a:off x="1492034" y="2613368"/>
              <a:ext cx="4150181" cy="2824211"/>
            </a:xfrm>
            <a:prstGeom prst="rect">
              <a:avLst/>
            </a:prstGeom>
          </p:spPr>
        </p:pic>
      </p:grpSp>
      <p:sp>
        <p:nvSpPr>
          <p:cNvPr id="13" name="Content Placeholder 2">
            <a:extLst>
              <a:ext uri="{FF2B5EF4-FFF2-40B4-BE49-F238E27FC236}">
                <a16:creationId xmlns:a16="http://schemas.microsoft.com/office/drawing/2014/main" id="{E8DB4E34-8C32-7A43-E58D-E89FFA251527}"/>
              </a:ext>
            </a:extLst>
          </p:cNvPr>
          <p:cNvSpPr txBox="1">
            <a:spLocks/>
          </p:cNvSpPr>
          <p:nvPr/>
        </p:nvSpPr>
        <p:spPr>
          <a:xfrm>
            <a:off x="683271" y="1448527"/>
            <a:ext cx="7299585" cy="10922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1800" b="1" dirty="0">
                <a:solidFill>
                  <a:schemeClr val="accent2">
                    <a:lumMod val="75000"/>
                  </a:schemeClr>
                </a:solidFill>
                <a:latin typeface="Candara" panose="020E0502030303020204" pitchFamily="34" charset="0"/>
                <a:cs typeface="Times New Roman"/>
              </a:rPr>
              <a:t>Aligns</a:t>
            </a:r>
            <a:r>
              <a:rPr lang="en-GB" sz="1800" dirty="0">
                <a:latin typeface="Candara" panose="020E0502030303020204" pitchFamily="34" charset="0"/>
                <a:cs typeface="Times New Roman"/>
              </a:rPr>
              <a:t> with established characteristics of disease progression such as increase in haematocrit levels </a:t>
            </a:r>
            <a:r>
              <a:rPr lang="en-GB" sz="1800" b="0" i="0" dirty="0">
                <a:effectLst/>
                <a:latin typeface="Candara" panose="020E0502030303020204" pitchFamily="34" charset="0"/>
              </a:rPr>
              <a:t>↑</a:t>
            </a:r>
            <a:r>
              <a:rPr lang="en-GB" sz="1800" dirty="0">
                <a:latin typeface="Candara" panose="020E0502030303020204" pitchFamily="34" charset="0"/>
                <a:cs typeface="Times New Roman"/>
              </a:rPr>
              <a:t>, decrease in platelet levels </a:t>
            </a:r>
            <a:r>
              <a:rPr lang="en-GB" sz="1800" b="0" i="0" dirty="0">
                <a:effectLst/>
                <a:latin typeface="Candara" panose="020E0502030303020204" pitchFamily="34" charset="0"/>
              </a:rPr>
              <a:t>↓</a:t>
            </a:r>
            <a:r>
              <a:rPr lang="en-GB" sz="1800" dirty="0">
                <a:latin typeface="Candara" panose="020E0502030303020204" pitchFamily="34" charset="0"/>
                <a:cs typeface="Times New Roman"/>
              </a:rPr>
              <a:t> and </a:t>
            </a:r>
            <a:r>
              <a:rPr lang="en-GB" sz="1800" b="1" dirty="0">
                <a:solidFill>
                  <a:schemeClr val="accent2">
                    <a:lumMod val="75000"/>
                  </a:schemeClr>
                </a:solidFill>
                <a:latin typeface="Candara" panose="020E0502030303020204" pitchFamily="34" charset="0"/>
                <a:cs typeface="Times New Roman"/>
              </a:rPr>
              <a:t>decrease</a:t>
            </a:r>
            <a:r>
              <a:rPr lang="en-GB" sz="1800" dirty="0">
                <a:latin typeface="Candara" panose="020E0502030303020204" pitchFamily="34" charset="0"/>
                <a:cs typeface="Times New Roman"/>
              </a:rPr>
              <a:t> in body temperature from </a:t>
            </a:r>
            <a:r>
              <a:rPr lang="en-GB" sz="1800" b="1" dirty="0">
                <a:solidFill>
                  <a:schemeClr val="accent2">
                    <a:lumMod val="75000"/>
                  </a:schemeClr>
                </a:solidFill>
                <a:latin typeface="Candara" panose="020E0502030303020204" pitchFamily="34" charset="0"/>
                <a:cs typeface="Times New Roman"/>
              </a:rPr>
              <a:t>febrile to critical</a:t>
            </a:r>
            <a:r>
              <a:rPr lang="en-GB" sz="1800" dirty="0">
                <a:latin typeface="Candara" panose="020E0502030303020204" pitchFamily="34" charset="0"/>
                <a:cs typeface="Times New Roman"/>
              </a:rPr>
              <a:t> phase.</a:t>
            </a:r>
          </a:p>
          <a:p>
            <a:pPr algn="just"/>
            <a:endParaRPr lang="en-GB" sz="1800" dirty="0">
              <a:latin typeface="Candara" panose="020E0502030303020204" pitchFamily="34" charset="0"/>
            </a:endParaRPr>
          </a:p>
        </p:txBody>
      </p:sp>
      <p:pic>
        <p:nvPicPr>
          <p:cNvPr id="6" name="Picture 5" descr="A red and white gradient&#10;&#10;Description automatically generated">
            <a:extLst>
              <a:ext uri="{FF2B5EF4-FFF2-40B4-BE49-F238E27FC236}">
                <a16:creationId xmlns:a16="http://schemas.microsoft.com/office/drawing/2014/main" id="{8B7E97B1-86C7-B459-6E48-C38AFAB9FA50}"/>
              </a:ext>
            </a:extLst>
          </p:cNvPr>
          <p:cNvPicPr>
            <a:picLocks noChangeAspect="1"/>
          </p:cNvPicPr>
          <p:nvPr/>
        </p:nvPicPr>
        <p:blipFill rotWithShape="1">
          <a:blip r:embed="rId4"/>
          <a:srcRect r="79065"/>
          <a:stretch/>
        </p:blipFill>
        <p:spPr>
          <a:xfrm>
            <a:off x="5886997" y="2752665"/>
            <a:ext cx="3323703" cy="2520000"/>
          </a:xfrm>
          <a:prstGeom prst="rect">
            <a:avLst/>
          </a:prstGeom>
        </p:spPr>
      </p:pic>
      <p:pic>
        <p:nvPicPr>
          <p:cNvPr id="8" name="Picture 7" descr="A red and white gradient&#10;&#10;Description automatically generated">
            <a:extLst>
              <a:ext uri="{FF2B5EF4-FFF2-40B4-BE49-F238E27FC236}">
                <a16:creationId xmlns:a16="http://schemas.microsoft.com/office/drawing/2014/main" id="{D90B85C6-7405-15F2-DB9C-DF129F95051B}"/>
              </a:ext>
            </a:extLst>
          </p:cNvPr>
          <p:cNvPicPr>
            <a:picLocks noChangeAspect="1"/>
          </p:cNvPicPr>
          <p:nvPr/>
        </p:nvPicPr>
        <p:blipFill rotWithShape="1">
          <a:blip r:embed="rId4"/>
          <a:srcRect l="81056" t="-28" r="579" b="28"/>
          <a:stretch/>
        </p:blipFill>
        <p:spPr>
          <a:xfrm>
            <a:off x="6264719" y="2752665"/>
            <a:ext cx="2915557" cy="2520000"/>
          </a:xfrm>
          <a:prstGeom prst="rect">
            <a:avLst/>
          </a:prstGeom>
        </p:spPr>
      </p:pic>
      <p:sp>
        <p:nvSpPr>
          <p:cNvPr id="15" name="TextBox 10">
            <a:extLst>
              <a:ext uri="{FF2B5EF4-FFF2-40B4-BE49-F238E27FC236}">
                <a16:creationId xmlns:a16="http://schemas.microsoft.com/office/drawing/2014/main" id="{CA87330D-1B7F-7502-1C3A-9B930AC39071}"/>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cxnSp>
        <p:nvCxnSpPr>
          <p:cNvPr id="16" name="Straight Connector 15">
            <a:extLst>
              <a:ext uri="{FF2B5EF4-FFF2-40B4-BE49-F238E27FC236}">
                <a16:creationId xmlns:a16="http://schemas.microsoft.com/office/drawing/2014/main" id="{F0C24489-6CB3-F4EA-331A-FE68068EEB99}"/>
              </a:ext>
            </a:extLst>
          </p:cNvPr>
          <p:cNvCxnSpPr>
            <a:cxnSpLocks/>
          </p:cNvCxnSpPr>
          <p:nvPr/>
        </p:nvCxnSpPr>
        <p:spPr>
          <a:xfrm>
            <a:off x="6522720" y="3500120"/>
            <a:ext cx="1932217"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6BA9904-9D4E-C774-F9DE-FE286BD403E0}"/>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61461D-1D94-57A6-FE2C-DD06489DE269}"/>
              </a:ext>
            </a:extLst>
          </p:cNvPr>
          <p:cNvCxnSpPr>
            <a:cxnSpLocks/>
          </p:cNvCxnSpPr>
          <p:nvPr/>
        </p:nvCxnSpPr>
        <p:spPr>
          <a:xfrm>
            <a:off x="11295285" y="1785257"/>
            <a:ext cx="1365" cy="195183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2" name="Flowchart: Connector 41">
            <a:extLst>
              <a:ext uri="{FF2B5EF4-FFF2-40B4-BE49-F238E27FC236}">
                <a16:creationId xmlns:a16="http://schemas.microsoft.com/office/drawing/2014/main" id="{27E5761B-524B-B0BA-AB89-3A6D317EE92D}"/>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Connector 42">
            <a:extLst>
              <a:ext uri="{FF2B5EF4-FFF2-40B4-BE49-F238E27FC236}">
                <a16:creationId xmlns:a16="http://schemas.microsoft.com/office/drawing/2014/main" id="{12CDCA69-1C88-3F9F-5019-6733E2A499B3}"/>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Connector 43">
            <a:extLst>
              <a:ext uri="{FF2B5EF4-FFF2-40B4-BE49-F238E27FC236}">
                <a16:creationId xmlns:a16="http://schemas.microsoft.com/office/drawing/2014/main" id="{C75EB590-6117-458B-BC0E-234DAE8D4582}"/>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0637F681-5101-33CF-BB85-2E3B1B26FEBF}"/>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46" name="TextBox 45">
            <a:extLst>
              <a:ext uri="{FF2B5EF4-FFF2-40B4-BE49-F238E27FC236}">
                <a16:creationId xmlns:a16="http://schemas.microsoft.com/office/drawing/2014/main" id="{907E9A6F-1D60-55BD-7925-71E3A07028F0}"/>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47" name="TextBox 46">
            <a:extLst>
              <a:ext uri="{FF2B5EF4-FFF2-40B4-BE49-F238E27FC236}">
                <a16:creationId xmlns:a16="http://schemas.microsoft.com/office/drawing/2014/main" id="{59223398-EC3C-74E9-51F5-C398C5CC3A31}"/>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48" name="TextBox 47">
            <a:extLst>
              <a:ext uri="{FF2B5EF4-FFF2-40B4-BE49-F238E27FC236}">
                <a16:creationId xmlns:a16="http://schemas.microsoft.com/office/drawing/2014/main" id="{CF8B456C-6D28-7E54-4F3B-3C80AF756490}"/>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49" name="TextBox 48">
            <a:extLst>
              <a:ext uri="{FF2B5EF4-FFF2-40B4-BE49-F238E27FC236}">
                <a16:creationId xmlns:a16="http://schemas.microsoft.com/office/drawing/2014/main" id="{8A989A15-C192-5D86-5FFD-3906AAA96956}"/>
              </a:ext>
            </a:extLst>
          </p:cNvPr>
          <p:cNvSpPr txBox="1"/>
          <p:nvPr/>
        </p:nvSpPr>
        <p:spPr>
          <a:xfrm>
            <a:off x="9390904" y="3644231"/>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Features</a:t>
            </a:r>
          </a:p>
        </p:txBody>
      </p:sp>
      <p:sp>
        <p:nvSpPr>
          <p:cNvPr id="53" name="Flowchart: Connector 52">
            <a:extLst>
              <a:ext uri="{FF2B5EF4-FFF2-40B4-BE49-F238E27FC236}">
                <a16:creationId xmlns:a16="http://schemas.microsoft.com/office/drawing/2014/main" id="{5D6C3D08-ECE0-8D6E-573C-1B2695E06E6B}"/>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lowchart: Connector 53">
            <a:extLst>
              <a:ext uri="{FF2B5EF4-FFF2-40B4-BE49-F238E27FC236}">
                <a16:creationId xmlns:a16="http://schemas.microsoft.com/office/drawing/2014/main" id="{8342F5D8-1F73-1AB7-C73E-F1952EBB9E14}"/>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lowchart: Connector 54">
            <a:extLst>
              <a:ext uri="{FF2B5EF4-FFF2-40B4-BE49-F238E27FC236}">
                <a16:creationId xmlns:a16="http://schemas.microsoft.com/office/drawing/2014/main" id="{84F12B99-7AED-5F96-C58F-9C5BD7D58EED}"/>
              </a:ext>
            </a:extLst>
          </p:cNvPr>
          <p:cNvSpPr/>
          <p:nvPr/>
        </p:nvSpPr>
        <p:spPr>
          <a:xfrm>
            <a:off x="11262747" y="3749449"/>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lowchart: Connector 55">
            <a:extLst>
              <a:ext uri="{FF2B5EF4-FFF2-40B4-BE49-F238E27FC236}">
                <a16:creationId xmlns:a16="http://schemas.microsoft.com/office/drawing/2014/main" id="{4079E494-147A-17FF-184A-FCDA11349388}"/>
              </a:ext>
            </a:extLst>
          </p:cNvPr>
          <p:cNvSpPr/>
          <p:nvPr/>
        </p:nvSpPr>
        <p:spPr>
          <a:xfrm>
            <a:off x="11262747" y="39780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lowchart: Connector 56">
            <a:extLst>
              <a:ext uri="{FF2B5EF4-FFF2-40B4-BE49-F238E27FC236}">
                <a16:creationId xmlns:a16="http://schemas.microsoft.com/office/drawing/2014/main" id="{132F30D6-30EF-A3F9-186E-776C90C46C79}"/>
              </a:ext>
            </a:extLst>
          </p:cNvPr>
          <p:cNvSpPr/>
          <p:nvPr/>
        </p:nvSpPr>
        <p:spPr>
          <a:xfrm>
            <a:off x="11262747" y="42066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lowchart: Connector 57">
            <a:extLst>
              <a:ext uri="{FF2B5EF4-FFF2-40B4-BE49-F238E27FC236}">
                <a16:creationId xmlns:a16="http://schemas.microsoft.com/office/drawing/2014/main" id="{41F49B6B-515D-F340-32B9-E73337C1771C}"/>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lowchart: Connector 58">
            <a:extLst>
              <a:ext uri="{FF2B5EF4-FFF2-40B4-BE49-F238E27FC236}">
                <a16:creationId xmlns:a16="http://schemas.microsoft.com/office/drawing/2014/main" id="{7E7DB1AC-8058-31EB-5CA3-E6A9CF845EE0}"/>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Title 1">
            <a:extLst>
              <a:ext uri="{FF2B5EF4-FFF2-40B4-BE49-F238E27FC236}">
                <a16:creationId xmlns:a16="http://schemas.microsoft.com/office/drawing/2014/main" id="{F6AC85A2-9906-EF79-96C4-1A038E9C9633}"/>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
        <p:nvSpPr>
          <p:cNvPr id="5" name="Freeform 4">
            <a:extLst>
              <a:ext uri="{FF2B5EF4-FFF2-40B4-BE49-F238E27FC236}">
                <a16:creationId xmlns:a16="http://schemas.microsoft.com/office/drawing/2014/main" id="{1EE12356-5E1A-0AD7-BFEC-5661243A57C7}"/>
              </a:ext>
            </a:extLst>
          </p:cNvPr>
          <p:cNvSpPr/>
          <p:nvPr/>
        </p:nvSpPr>
        <p:spPr>
          <a:xfrm rot="648417">
            <a:off x="6763223" y="3497103"/>
            <a:ext cx="1451210" cy="895150"/>
          </a:xfrm>
          <a:custGeom>
            <a:avLst/>
            <a:gdLst>
              <a:gd name="connsiteX0" fmla="*/ 0 w 2059806"/>
              <a:gd name="connsiteY0" fmla="*/ 895150 h 895150"/>
              <a:gd name="connsiteX1" fmla="*/ 904774 w 2059806"/>
              <a:gd name="connsiteY1" fmla="*/ 240632 h 895150"/>
              <a:gd name="connsiteX2" fmla="*/ 2059806 w 2059806"/>
              <a:gd name="connsiteY2" fmla="*/ 0 h 895150"/>
            </a:gdLst>
            <a:ahLst/>
            <a:cxnLst>
              <a:cxn ang="0">
                <a:pos x="connsiteX0" y="connsiteY0"/>
              </a:cxn>
              <a:cxn ang="0">
                <a:pos x="connsiteX1" y="connsiteY1"/>
              </a:cxn>
              <a:cxn ang="0">
                <a:pos x="connsiteX2" y="connsiteY2"/>
              </a:cxn>
            </a:cxnLst>
            <a:rect l="l" t="t" r="r" b="b"/>
            <a:pathLst>
              <a:path w="2059806" h="895150">
                <a:moveTo>
                  <a:pt x="0" y="895150"/>
                </a:moveTo>
                <a:cubicBezTo>
                  <a:pt x="280736" y="642487"/>
                  <a:pt x="561473" y="389824"/>
                  <a:pt x="904774" y="240632"/>
                </a:cubicBezTo>
                <a:cubicBezTo>
                  <a:pt x="1248075" y="91440"/>
                  <a:pt x="1868905" y="28876"/>
                  <a:pt x="2059806" y="0"/>
                </a:cubicBezTo>
              </a:path>
            </a:pathLst>
          </a:cu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D5AB2244-14C6-B8D5-A448-EE3F7EFFE3AC}"/>
              </a:ext>
            </a:extLst>
          </p:cNvPr>
          <p:cNvSpPr/>
          <p:nvPr/>
        </p:nvSpPr>
        <p:spPr>
          <a:xfrm rot="13859429">
            <a:off x="6828985" y="2654563"/>
            <a:ext cx="1330287" cy="1027925"/>
          </a:xfrm>
          <a:custGeom>
            <a:avLst/>
            <a:gdLst>
              <a:gd name="connsiteX0" fmla="*/ 0 w 2059806"/>
              <a:gd name="connsiteY0" fmla="*/ 895150 h 895150"/>
              <a:gd name="connsiteX1" fmla="*/ 904774 w 2059806"/>
              <a:gd name="connsiteY1" fmla="*/ 240632 h 895150"/>
              <a:gd name="connsiteX2" fmla="*/ 2059806 w 2059806"/>
              <a:gd name="connsiteY2" fmla="*/ 0 h 895150"/>
            </a:gdLst>
            <a:ahLst/>
            <a:cxnLst>
              <a:cxn ang="0">
                <a:pos x="connsiteX0" y="connsiteY0"/>
              </a:cxn>
              <a:cxn ang="0">
                <a:pos x="connsiteX1" y="connsiteY1"/>
              </a:cxn>
              <a:cxn ang="0">
                <a:pos x="connsiteX2" y="connsiteY2"/>
              </a:cxn>
            </a:cxnLst>
            <a:rect l="l" t="t" r="r" b="b"/>
            <a:pathLst>
              <a:path w="2059806" h="895150">
                <a:moveTo>
                  <a:pt x="0" y="895150"/>
                </a:moveTo>
                <a:cubicBezTo>
                  <a:pt x="280736" y="642487"/>
                  <a:pt x="561473" y="389824"/>
                  <a:pt x="904774" y="240632"/>
                </a:cubicBezTo>
                <a:cubicBezTo>
                  <a:pt x="1248075" y="91440"/>
                  <a:pt x="1868905" y="28876"/>
                  <a:pt x="2059806" y="0"/>
                </a:cubicBezTo>
              </a:path>
            </a:pathLst>
          </a:cu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978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99FEE9-C9C6-1C42-22FC-AFF84906F632}"/>
              </a:ext>
            </a:extLst>
          </p:cNvPr>
          <p:cNvSpPr>
            <a:spLocks noGrp="1"/>
          </p:cNvSpPr>
          <p:nvPr>
            <p:ph type="sldNum" sz="quarter" idx="12"/>
          </p:nvPr>
        </p:nvSpPr>
        <p:spPr/>
        <p:txBody>
          <a:bodyPr/>
          <a:lstStyle/>
          <a:p>
            <a:fld id="{AABFF9DA-2577-3447-9DFE-17137E505E19}" type="slidenum">
              <a:rPr lang="en-US" smtClean="0"/>
              <a:t>26</a:t>
            </a:fld>
            <a:endParaRPr lang="en-US"/>
          </a:p>
        </p:txBody>
      </p:sp>
      <p:sp>
        <p:nvSpPr>
          <p:cNvPr id="4" name="Title 1">
            <a:extLst>
              <a:ext uri="{FF2B5EF4-FFF2-40B4-BE49-F238E27FC236}">
                <a16:creationId xmlns:a16="http://schemas.microsoft.com/office/drawing/2014/main" id="{C731D66A-1F60-669A-B177-6163C4833A76}"/>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pic>
        <p:nvPicPr>
          <p:cNvPr id="8" name="Picture 7">
            <a:extLst>
              <a:ext uri="{FF2B5EF4-FFF2-40B4-BE49-F238E27FC236}">
                <a16:creationId xmlns:a16="http://schemas.microsoft.com/office/drawing/2014/main" id="{603E888D-2BE0-99C5-091D-9A063E1335D1}"/>
              </a:ext>
            </a:extLst>
          </p:cNvPr>
          <p:cNvPicPr>
            <a:picLocks noChangeAspect="1"/>
          </p:cNvPicPr>
          <p:nvPr/>
        </p:nvPicPr>
        <p:blipFill>
          <a:blip r:embed="rId2"/>
          <a:stretch>
            <a:fillRect/>
          </a:stretch>
        </p:blipFill>
        <p:spPr>
          <a:xfrm>
            <a:off x="557623" y="1336755"/>
            <a:ext cx="5605997" cy="5019596"/>
          </a:xfrm>
          <a:prstGeom prst="rect">
            <a:avLst/>
          </a:prstGeom>
        </p:spPr>
      </p:pic>
      <p:sp>
        <p:nvSpPr>
          <p:cNvPr id="9" name="TextBox 10">
            <a:extLst>
              <a:ext uri="{FF2B5EF4-FFF2-40B4-BE49-F238E27FC236}">
                <a16:creationId xmlns:a16="http://schemas.microsoft.com/office/drawing/2014/main" id="{843383FE-9106-89F1-D1C3-E3EE1E051FCF}"/>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cxnSp>
        <p:nvCxnSpPr>
          <p:cNvPr id="10" name="Straight Connector 9">
            <a:extLst>
              <a:ext uri="{FF2B5EF4-FFF2-40B4-BE49-F238E27FC236}">
                <a16:creationId xmlns:a16="http://schemas.microsoft.com/office/drawing/2014/main" id="{E8867EFE-8B5A-66E8-6B7A-46E5D4689C84}"/>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3AC75-5D3D-B20E-3865-5A845FF8D20F}"/>
              </a:ext>
            </a:extLst>
          </p:cNvPr>
          <p:cNvCxnSpPr>
            <a:cxnSpLocks/>
          </p:cNvCxnSpPr>
          <p:nvPr/>
        </p:nvCxnSpPr>
        <p:spPr>
          <a:xfrm>
            <a:off x="11295285" y="1785257"/>
            <a:ext cx="1365" cy="1951833"/>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Flowchart: Connector 41">
            <a:extLst>
              <a:ext uri="{FF2B5EF4-FFF2-40B4-BE49-F238E27FC236}">
                <a16:creationId xmlns:a16="http://schemas.microsoft.com/office/drawing/2014/main" id="{43440E2E-CDC3-C211-0B54-9C656A0F6BE1}"/>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lowchart: Connector 42">
            <a:extLst>
              <a:ext uri="{FF2B5EF4-FFF2-40B4-BE49-F238E27FC236}">
                <a16:creationId xmlns:a16="http://schemas.microsoft.com/office/drawing/2014/main" id="{11CF7F28-1CDE-1118-0D0E-EC70829402E2}"/>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lowchart: Connector 43">
            <a:extLst>
              <a:ext uri="{FF2B5EF4-FFF2-40B4-BE49-F238E27FC236}">
                <a16:creationId xmlns:a16="http://schemas.microsoft.com/office/drawing/2014/main" id="{3DB1AE36-8206-56D5-4BAA-EC8A2DB2A439}"/>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CFEC4BD-C58E-81F0-23FD-AE256BCBBD87}"/>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16" name="TextBox 15">
            <a:extLst>
              <a:ext uri="{FF2B5EF4-FFF2-40B4-BE49-F238E27FC236}">
                <a16:creationId xmlns:a16="http://schemas.microsoft.com/office/drawing/2014/main" id="{435D6121-13E6-0BD5-7FA1-096ADA30861D}"/>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17" name="TextBox 16">
            <a:extLst>
              <a:ext uri="{FF2B5EF4-FFF2-40B4-BE49-F238E27FC236}">
                <a16:creationId xmlns:a16="http://schemas.microsoft.com/office/drawing/2014/main" id="{98141268-3DAF-FFCC-70EC-98DC3078C4F2}"/>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18" name="TextBox 17">
            <a:extLst>
              <a:ext uri="{FF2B5EF4-FFF2-40B4-BE49-F238E27FC236}">
                <a16:creationId xmlns:a16="http://schemas.microsoft.com/office/drawing/2014/main" id="{E29563F3-54F9-3535-C254-21BB627B5525}"/>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19" name="TextBox 18">
            <a:extLst>
              <a:ext uri="{FF2B5EF4-FFF2-40B4-BE49-F238E27FC236}">
                <a16:creationId xmlns:a16="http://schemas.microsoft.com/office/drawing/2014/main" id="{062202B1-442D-3190-0B89-3E3A430FC6E9}"/>
              </a:ext>
            </a:extLst>
          </p:cNvPr>
          <p:cNvSpPr txBox="1"/>
          <p:nvPr/>
        </p:nvSpPr>
        <p:spPr>
          <a:xfrm>
            <a:off x="9390904" y="3644231"/>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Features</a:t>
            </a:r>
          </a:p>
        </p:txBody>
      </p:sp>
      <p:sp>
        <p:nvSpPr>
          <p:cNvPr id="20" name="Flowchart: Connector 52">
            <a:extLst>
              <a:ext uri="{FF2B5EF4-FFF2-40B4-BE49-F238E27FC236}">
                <a16:creationId xmlns:a16="http://schemas.microsoft.com/office/drawing/2014/main" id="{CFC7EE86-DF6B-33BF-247D-C8F5A4CDAAED}"/>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lowchart: Connector 53">
            <a:extLst>
              <a:ext uri="{FF2B5EF4-FFF2-40B4-BE49-F238E27FC236}">
                <a16:creationId xmlns:a16="http://schemas.microsoft.com/office/drawing/2014/main" id="{92E8446F-2ED2-F43D-7B41-928A4C4594D2}"/>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lowchart: Connector 54">
            <a:extLst>
              <a:ext uri="{FF2B5EF4-FFF2-40B4-BE49-F238E27FC236}">
                <a16:creationId xmlns:a16="http://schemas.microsoft.com/office/drawing/2014/main" id="{4D67507B-A476-6478-A34C-23694EDE9C1B}"/>
              </a:ext>
            </a:extLst>
          </p:cNvPr>
          <p:cNvSpPr/>
          <p:nvPr/>
        </p:nvSpPr>
        <p:spPr>
          <a:xfrm>
            <a:off x="11262747" y="3749449"/>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Connector 55">
            <a:extLst>
              <a:ext uri="{FF2B5EF4-FFF2-40B4-BE49-F238E27FC236}">
                <a16:creationId xmlns:a16="http://schemas.microsoft.com/office/drawing/2014/main" id="{CC8ADEEA-EEC2-562F-C352-0BCDD0DFA20D}"/>
              </a:ext>
            </a:extLst>
          </p:cNvPr>
          <p:cNvSpPr/>
          <p:nvPr/>
        </p:nvSpPr>
        <p:spPr>
          <a:xfrm>
            <a:off x="11262747" y="39780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Connector 56">
            <a:extLst>
              <a:ext uri="{FF2B5EF4-FFF2-40B4-BE49-F238E27FC236}">
                <a16:creationId xmlns:a16="http://schemas.microsoft.com/office/drawing/2014/main" id="{ADAB8B95-11FE-7373-4F11-B3E305B76FD8}"/>
              </a:ext>
            </a:extLst>
          </p:cNvPr>
          <p:cNvSpPr/>
          <p:nvPr/>
        </p:nvSpPr>
        <p:spPr>
          <a:xfrm>
            <a:off x="11262747" y="42066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lowchart: Connector 57">
            <a:extLst>
              <a:ext uri="{FF2B5EF4-FFF2-40B4-BE49-F238E27FC236}">
                <a16:creationId xmlns:a16="http://schemas.microsoft.com/office/drawing/2014/main" id="{0840E5DF-583D-D0C5-6594-64FB9736FD99}"/>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lowchart: Connector 58">
            <a:extLst>
              <a:ext uri="{FF2B5EF4-FFF2-40B4-BE49-F238E27FC236}">
                <a16:creationId xmlns:a16="http://schemas.microsoft.com/office/drawing/2014/main" id="{9421EF86-7DE6-546B-7DE2-CB94A34AB3FB}"/>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71134385-2DE5-D017-8C92-A4D86025F8B2}"/>
              </a:ext>
            </a:extLst>
          </p:cNvPr>
          <p:cNvPicPr>
            <a:picLocks noChangeAspect="1"/>
          </p:cNvPicPr>
          <p:nvPr/>
        </p:nvPicPr>
        <p:blipFill>
          <a:blip r:embed="rId3"/>
          <a:stretch>
            <a:fillRect/>
          </a:stretch>
        </p:blipFill>
        <p:spPr>
          <a:xfrm>
            <a:off x="6455134" y="3901068"/>
            <a:ext cx="2740824" cy="2232694"/>
          </a:xfrm>
          <a:prstGeom prst="rect">
            <a:avLst/>
          </a:prstGeom>
        </p:spPr>
      </p:pic>
      <p:grpSp>
        <p:nvGrpSpPr>
          <p:cNvPr id="36" name="Group 35">
            <a:extLst>
              <a:ext uri="{FF2B5EF4-FFF2-40B4-BE49-F238E27FC236}">
                <a16:creationId xmlns:a16="http://schemas.microsoft.com/office/drawing/2014/main" id="{4419622E-FE98-6B38-E931-6D2FF4A9951B}"/>
              </a:ext>
            </a:extLst>
          </p:cNvPr>
          <p:cNvGrpSpPr/>
          <p:nvPr/>
        </p:nvGrpSpPr>
        <p:grpSpPr>
          <a:xfrm>
            <a:off x="6440014" y="1567484"/>
            <a:ext cx="2758638" cy="2283545"/>
            <a:chOff x="6440014" y="1567484"/>
            <a:chExt cx="2758638" cy="2283545"/>
          </a:xfrm>
        </p:grpSpPr>
        <p:pic>
          <p:nvPicPr>
            <p:cNvPr id="29" name="Picture 28">
              <a:extLst>
                <a:ext uri="{FF2B5EF4-FFF2-40B4-BE49-F238E27FC236}">
                  <a16:creationId xmlns:a16="http://schemas.microsoft.com/office/drawing/2014/main" id="{70E22053-611B-4731-3A4F-281EC9A46778}"/>
                </a:ext>
              </a:extLst>
            </p:cNvPr>
            <p:cNvPicPr>
              <a:picLocks noChangeAspect="1"/>
            </p:cNvPicPr>
            <p:nvPr/>
          </p:nvPicPr>
          <p:blipFill>
            <a:blip r:embed="rId3"/>
            <a:stretch>
              <a:fillRect/>
            </a:stretch>
          </p:blipFill>
          <p:spPr>
            <a:xfrm>
              <a:off x="6440014" y="1567484"/>
              <a:ext cx="2629905" cy="2282248"/>
            </a:xfrm>
            <a:prstGeom prst="rect">
              <a:avLst/>
            </a:prstGeom>
          </p:spPr>
        </p:pic>
        <p:pic>
          <p:nvPicPr>
            <p:cNvPr id="27" name="Picture 26">
              <a:extLst>
                <a:ext uri="{FF2B5EF4-FFF2-40B4-BE49-F238E27FC236}">
                  <a16:creationId xmlns:a16="http://schemas.microsoft.com/office/drawing/2014/main" id="{F1DCEA1C-8F55-7B7A-6D79-97C9CC9E8901}"/>
                </a:ext>
              </a:extLst>
            </p:cNvPr>
            <p:cNvPicPr>
              <a:picLocks noChangeAspect="1"/>
            </p:cNvPicPr>
            <p:nvPr/>
          </p:nvPicPr>
          <p:blipFill rotWithShape="1">
            <a:blip r:embed="rId4"/>
            <a:srcRect l="3103"/>
            <a:stretch/>
          </p:blipFill>
          <p:spPr>
            <a:xfrm>
              <a:off x="6731850" y="1618335"/>
              <a:ext cx="2466802" cy="2232694"/>
            </a:xfrm>
            <a:prstGeom prst="rect">
              <a:avLst/>
            </a:prstGeom>
          </p:spPr>
        </p:pic>
        <p:cxnSp>
          <p:nvCxnSpPr>
            <p:cNvPr id="31" name="Straight Connector 30">
              <a:extLst>
                <a:ext uri="{FF2B5EF4-FFF2-40B4-BE49-F238E27FC236}">
                  <a16:creationId xmlns:a16="http://schemas.microsoft.com/office/drawing/2014/main" id="{382F7971-0061-237E-DAB4-C2830BEB374D}"/>
                </a:ext>
              </a:extLst>
            </p:cNvPr>
            <p:cNvCxnSpPr>
              <a:cxnSpLocks/>
            </p:cNvCxnSpPr>
            <p:nvPr/>
          </p:nvCxnSpPr>
          <p:spPr>
            <a:xfrm>
              <a:off x="6973980" y="2311916"/>
              <a:ext cx="1552501"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4287E956-D8DC-98F5-D6CA-D4A48E8CF019}"/>
              </a:ext>
            </a:extLst>
          </p:cNvPr>
          <p:cNvCxnSpPr>
            <a:cxnSpLocks/>
          </p:cNvCxnSpPr>
          <p:nvPr/>
        </p:nvCxnSpPr>
        <p:spPr>
          <a:xfrm>
            <a:off x="6973980" y="4631586"/>
            <a:ext cx="1552501"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7ECCD74-5A99-4FB0-71A2-21C87F6C3FBA}"/>
              </a:ext>
            </a:extLst>
          </p:cNvPr>
          <p:cNvSpPr/>
          <p:nvPr/>
        </p:nvSpPr>
        <p:spPr>
          <a:xfrm>
            <a:off x="857253" y="3978049"/>
            <a:ext cx="1045028" cy="1009402"/>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5CE9CD0-ECDE-C342-C053-4AD717FBA6DD}"/>
              </a:ext>
            </a:extLst>
          </p:cNvPr>
          <p:cNvSpPr/>
          <p:nvPr/>
        </p:nvSpPr>
        <p:spPr>
          <a:xfrm>
            <a:off x="4773073" y="3082623"/>
            <a:ext cx="1045028" cy="1009402"/>
          </a:xfrm>
          <a:prstGeom prst="ellipse">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416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EE63A2-FED8-E5D8-6D02-B9B0B6DE469A}"/>
              </a:ext>
            </a:extLst>
          </p:cNvPr>
          <p:cNvSpPr>
            <a:spLocks noGrp="1"/>
          </p:cNvSpPr>
          <p:nvPr>
            <p:ph type="sldNum" sz="quarter" idx="12"/>
          </p:nvPr>
        </p:nvSpPr>
        <p:spPr/>
        <p:txBody>
          <a:bodyPr/>
          <a:lstStyle/>
          <a:p>
            <a:fld id="{AABFF9DA-2577-3447-9DFE-17137E505E19}" type="slidenum">
              <a:rPr lang="en-US" smtClean="0"/>
              <a:t>27</a:t>
            </a:fld>
            <a:endParaRPr lang="en-US"/>
          </a:p>
        </p:txBody>
      </p:sp>
      <p:sp>
        <p:nvSpPr>
          <p:cNvPr id="5" name="TextBox 10">
            <a:extLst>
              <a:ext uri="{FF2B5EF4-FFF2-40B4-BE49-F238E27FC236}">
                <a16:creationId xmlns:a16="http://schemas.microsoft.com/office/drawing/2014/main" id="{78DE3F05-733B-CEB0-A81E-05EDB7AE6AD4}"/>
              </a:ext>
            </a:extLst>
          </p:cNvPr>
          <p:cNvSpPr txBox="1"/>
          <p:nvPr/>
        </p:nvSpPr>
        <p:spPr>
          <a:xfrm>
            <a:off x="301688" y="6301653"/>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onstantia" panose="02030602050306030303" pitchFamily="18" charset="0"/>
              </a:rPr>
              <a:t>World Health Organization – </a:t>
            </a:r>
            <a:r>
              <a:rPr lang="en-US" sz="1050" i="1" dirty="0">
                <a:latin typeface="Constantia" panose="02030602050306030303" pitchFamily="18" charset="0"/>
              </a:rPr>
              <a:t>Dengue: guidelines for diagnosis, treatment, prevention and control. – WHO Bulletin </a:t>
            </a:r>
            <a:r>
              <a:rPr lang="en-US" sz="1050" dirty="0">
                <a:latin typeface="Constantia" panose="02030602050306030303" pitchFamily="18" charset="0"/>
              </a:rPr>
              <a:t>(2009)</a:t>
            </a:r>
            <a:endParaRPr lang="en-US" sz="1050" dirty="0">
              <a:latin typeface="Candara" panose="020E0502030303020204" pitchFamily="34" charset="0"/>
            </a:endParaRPr>
          </a:p>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p:txBody>
      </p:sp>
      <p:grpSp>
        <p:nvGrpSpPr>
          <p:cNvPr id="13" name="Group 12">
            <a:extLst>
              <a:ext uri="{FF2B5EF4-FFF2-40B4-BE49-F238E27FC236}">
                <a16:creationId xmlns:a16="http://schemas.microsoft.com/office/drawing/2014/main" id="{631B6A7A-40AC-06AC-8C23-6C569004DB92}"/>
              </a:ext>
            </a:extLst>
          </p:cNvPr>
          <p:cNvGrpSpPr/>
          <p:nvPr/>
        </p:nvGrpSpPr>
        <p:grpSpPr>
          <a:xfrm>
            <a:off x="-3674749" y="4464899"/>
            <a:ext cx="3526766" cy="1415814"/>
            <a:chOff x="6145329" y="2237448"/>
            <a:chExt cx="4454514" cy="3251978"/>
          </a:xfrm>
        </p:grpSpPr>
        <p:sp>
          <p:nvSpPr>
            <p:cNvPr id="14" name="TextBox 13">
              <a:extLst>
                <a:ext uri="{FF2B5EF4-FFF2-40B4-BE49-F238E27FC236}">
                  <a16:creationId xmlns:a16="http://schemas.microsoft.com/office/drawing/2014/main" id="{C954978E-9041-4E1F-D850-208CF3464D9B}"/>
                </a:ext>
              </a:extLst>
            </p:cNvPr>
            <p:cNvSpPr txBox="1"/>
            <p:nvPr/>
          </p:nvSpPr>
          <p:spPr>
            <a:xfrm>
              <a:off x="6199364" y="4999856"/>
              <a:ext cx="4307550" cy="489570"/>
            </a:xfrm>
            <a:prstGeom prst="rect">
              <a:avLst/>
            </a:prstGeom>
            <a:noFill/>
          </p:spPr>
          <p:txBody>
            <a:bodyPr wrap="square" rtlCol="0">
              <a:spAutoFit/>
            </a:bodyPr>
            <a:lstStyle/>
            <a:p>
              <a:pPr algn="just"/>
              <a:r>
                <a:rPr lang="en-GB" sz="1200" b="1" dirty="0">
                  <a:latin typeface="Constantia" panose="02030602050306030303" pitchFamily="18" charset="0"/>
                </a:rPr>
                <a:t>Figure 4. Latent space description: Phenotypes. </a:t>
              </a:r>
              <a:r>
                <a:rPr lang="en-GB" sz="1200" dirty="0">
                  <a:latin typeface="Constantia" panose="02030602050306030303" pitchFamily="18" charset="0"/>
                </a:rPr>
                <a:t>The graphs represent the density distribution of patients’ projections in the latent space for those suffering the specified phenotype using contour lines using a Gaussian kernel.</a:t>
              </a:r>
            </a:p>
          </p:txBody>
        </p:sp>
        <p:pic>
          <p:nvPicPr>
            <p:cNvPr id="15" name="Picture 14" descr="Graphical user interface&#10;&#10;Description automatically generated with low confidence">
              <a:extLst>
                <a:ext uri="{FF2B5EF4-FFF2-40B4-BE49-F238E27FC236}">
                  <a16:creationId xmlns:a16="http://schemas.microsoft.com/office/drawing/2014/main" id="{7D79BBB3-2559-E3BA-45C8-A7382C659F75}"/>
                </a:ext>
              </a:extLst>
            </p:cNvPr>
            <p:cNvPicPr>
              <a:picLocks noChangeAspect="1"/>
            </p:cNvPicPr>
            <p:nvPr/>
          </p:nvPicPr>
          <p:blipFill>
            <a:blip r:embed="rId3"/>
            <a:stretch>
              <a:fillRect/>
            </a:stretch>
          </p:blipFill>
          <p:spPr>
            <a:xfrm>
              <a:off x="6145329" y="2237448"/>
              <a:ext cx="4454514" cy="2663141"/>
            </a:xfrm>
            <a:prstGeom prst="rect">
              <a:avLst/>
            </a:prstGeom>
          </p:spPr>
        </p:pic>
      </p:grpSp>
      <p:cxnSp>
        <p:nvCxnSpPr>
          <p:cNvPr id="60" name="Straight Connector 59">
            <a:extLst>
              <a:ext uri="{FF2B5EF4-FFF2-40B4-BE49-F238E27FC236}">
                <a16:creationId xmlns:a16="http://schemas.microsoft.com/office/drawing/2014/main" id="{DB305CBC-185C-24D3-1E20-CAC0CC551DF3}"/>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25EF44C-F3FF-A7C2-DB78-7421CB42B7A9}"/>
              </a:ext>
            </a:extLst>
          </p:cNvPr>
          <p:cNvCxnSpPr>
            <a:cxnSpLocks/>
            <a:endCxn id="76" idx="0"/>
          </p:cNvCxnSpPr>
          <p:nvPr/>
        </p:nvCxnSpPr>
        <p:spPr>
          <a:xfrm>
            <a:off x="11295285" y="1785257"/>
            <a:ext cx="3462" cy="219279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Flowchart: Connector 61">
            <a:extLst>
              <a:ext uri="{FF2B5EF4-FFF2-40B4-BE49-F238E27FC236}">
                <a16:creationId xmlns:a16="http://schemas.microsoft.com/office/drawing/2014/main" id="{3AC427C4-8A3E-3F9F-7951-8F5B2DE831A1}"/>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lowchart: Connector 62">
            <a:extLst>
              <a:ext uri="{FF2B5EF4-FFF2-40B4-BE49-F238E27FC236}">
                <a16:creationId xmlns:a16="http://schemas.microsoft.com/office/drawing/2014/main" id="{1814F099-BC8A-0340-BE16-8DDC79458427}"/>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lowchart: Connector 63">
            <a:extLst>
              <a:ext uri="{FF2B5EF4-FFF2-40B4-BE49-F238E27FC236}">
                <a16:creationId xmlns:a16="http://schemas.microsoft.com/office/drawing/2014/main" id="{147871C7-2780-B939-DCE7-82413EE17CE2}"/>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4F42D4D8-9F09-E1D2-9919-63CD5BDF2C5B}"/>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66" name="TextBox 65">
            <a:extLst>
              <a:ext uri="{FF2B5EF4-FFF2-40B4-BE49-F238E27FC236}">
                <a16:creationId xmlns:a16="http://schemas.microsoft.com/office/drawing/2014/main" id="{0BF18D0C-B7D5-FA89-8E5C-92AA5542EF02}"/>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67" name="TextBox 66">
            <a:extLst>
              <a:ext uri="{FF2B5EF4-FFF2-40B4-BE49-F238E27FC236}">
                <a16:creationId xmlns:a16="http://schemas.microsoft.com/office/drawing/2014/main" id="{172C7277-3C88-CA5C-B028-CAB435082922}"/>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68" name="TextBox 67">
            <a:extLst>
              <a:ext uri="{FF2B5EF4-FFF2-40B4-BE49-F238E27FC236}">
                <a16:creationId xmlns:a16="http://schemas.microsoft.com/office/drawing/2014/main" id="{AE1B9C43-D8D8-DF77-B775-4CCD0149FD5D}"/>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69" name="TextBox 68">
            <a:extLst>
              <a:ext uri="{FF2B5EF4-FFF2-40B4-BE49-F238E27FC236}">
                <a16:creationId xmlns:a16="http://schemas.microsoft.com/office/drawing/2014/main" id="{C2D7A8DC-42DA-C508-513E-659904B73BF3}"/>
              </a:ext>
            </a:extLst>
          </p:cNvPr>
          <p:cNvSpPr txBox="1"/>
          <p:nvPr/>
        </p:nvSpPr>
        <p:spPr>
          <a:xfrm>
            <a:off x="9390904" y="3644231"/>
            <a:ext cx="1772063" cy="261610"/>
          </a:xfrm>
          <a:prstGeom prst="rect">
            <a:avLst/>
          </a:prstGeom>
          <a:noFill/>
        </p:spPr>
        <p:txBody>
          <a:bodyPr wrap="square">
            <a:spAutoFit/>
          </a:bodyPr>
          <a:lstStyle/>
          <a:p>
            <a:pPr algn="r"/>
            <a:r>
              <a:rPr lang="en-GB" sz="1100" dirty="0">
                <a:latin typeface="Candara" panose="020E0502030303020204" pitchFamily="34" charset="0"/>
              </a:rPr>
              <a:t>Features</a:t>
            </a:r>
          </a:p>
        </p:txBody>
      </p:sp>
      <p:sp>
        <p:nvSpPr>
          <p:cNvPr id="70" name="TextBox 69">
            <a:extLst>
              <a:ext uri="{FF2B5EF4-FFF2-40B4-BE49-F238E27FC236}">
                <a16:creationId xmlns:a16="http://schemas.microsoft.com/office/drawing/2014/main" id="{E7B54E57-8AD4-5174-567B-D14B09D3F8DB}"/>
              </a:ext>
            </a:extLst>
          </p:cNvPr>
          <p:cNvSpPr txBox="1"/>
          <p:nvPr/>
        </p:nvSpPr>
        <p:spPr>
          <a:xfrm>
            <a:off x="9401911" y="3859546"/>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Phenotypes</a:t>
            </a:r>
          </a:p>
        </p:txBody>
      </p:sp>
      <p:sp>
        <p:nvSpPr>
          <p:cNvPr id="73" name="Flowchart: Connector 72">
            <a:extLst>
              <a:ext uri="{FF2B5EF4-FFF2-40B4-BE49-F238E27FC236}">
                <a16:creationId xmlns:a16="http://schemas.microsoft.com/office/drawing/2014/main" id="{8283BB22-B733-666B-F3EA-A8ACF68D43D1}"/>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lowchart: Connector 73">
            <a:extLst>
              <a:ext uri="{FF2B5EF4-FFF2-40B4-BE49-F238E27FC236}">
                <a16:creationId xmlns:a16="http://schemas.microsoft.com/office/drawing/2014/main" id="{C33394F2-4388-EC51-EBF9-8B78866E12B6}"/>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lowchart: Connector 74">
            <a:extLst>
              <a:ext uri="{FF2B5EF4-FFF2-40B4-BE49-F238E27FC236}">
                <a16:creationId xmlns:a16="http://schemas.microsoft.com/office/drawing/2014/main" id="{DBDD7C39-9504-1A1B-16D0-1B0B0670122F}"/>
              </a:ext>
            </a:extLst>
          </p:cNvPr>
          <p:cNvSpPr/>
          <p:nvPr/>
        </p:nvSpPr>
        <p:spPr>
          <a:xfrm>
            <a:off x="11262747" y="37494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lowchart: Connector 75">
            <a:extLst>
              <a:ext uri="{FF2B5EF4-FFF2-40B4-BE49-F238E27FC236}">
                <a16:creationId xmlns:a16="http://schemas.microsoft.com/office/drawing/2014/main" id="{3065C61E-2EF2-ED25-E346-BB745F697E09}"/>
              </a:ext>
            </a:extLst>
          </p:cNvPr>
          <p:cNvSpPr/>
          <p:nvPr/>
        </p:nvSpPr>
        <p:spPr>
          <a:xfrm>
            <a:off x="11262747" y="3978049"/>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lowchart: Connector 76">
            <a:extLst>
              <a:ext uri="{FF2B5EF4-FFF2-40B4-BE49-F238E27FC236}">
                <a16:creationId xmlns:a16="http://schemas.microsoft.com/office/drawing/2014/main" id="{18A737CA-BE63-2B77-26A4-BB7DFA0870F3}"/>
              </a:ext>
            </a:extLst>
          </p:cNvPr>
          <p:cNvSpPr/>
          <p:nvPr/>
        </p:nvSpPr>
        <p:spPr>
          <a:xfrm>
            <a:off x="11262747" y="420664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Flowchart: Connector 77">
            <a:extLst>
              <a:ext uri="{FF2B5EF4-FFF2-40B4-BE49-F238E27FC236}">
                <a16:creationId xmlns:a16="http://schemas.microsoft.com/office/drawing/2014/main" id="{06035486-B55E-8EB7-282E-01927EA141EF}"/>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lowchart: Connector 78">
            <a:extLst>
              <a:ext uri="{FF2B5EF4-FFF2-40B4-BE49-F238E27FC236}">
                <a16:creationId xmlns:a16="http://schemas.microsoft.com/office/drawing/2014/main" id="{05FBC273-849E-3FC3-6F0B-025EE87A2063}"/>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itle 1">
            <a:extLst>
              <a:ext uri="{FF2B5EF4-FFF2-40B4-BE49-F238E27FC236}">
                <a16:creationId xmlns:a16="http://schemas.microsoft.com/office/drawing/2014/main" id="{C3EA2338-7479-CEEA-7556-EAB3BD3D58B3}"/>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pic>
        <p:nvPicPr>
          <p:cNvPr id="2" name="Picture 1">
            <a:extLst>
              <a:ext uri="{FF2B5EF4-FFF2-40B4-BE49-F238E27FC236}">
                <a16:creationId xmlns:a16="http://schemas.microsoft.com/office/drawing/2014/main" id="{016DF0A7-1CD3-68E8-0B3E-2CF3013CCD54}"/>
              </a:ext>
            </a:extLst>
          </p:cNvPr>
          <p:cNvPicPr>
            <a:picLocks noChangeAspect="1"/>
          </p:cNvPicPr>
          <p:nvPr/>
        </p:nvPicPr>
        <p:blipFill>
          <a:blip r:embed="rId4"/>
          <a:stretch>
            <a:fillRect/>
          </a:stretch>
        </p:blipFill>
        <p:spPr>
          <a:xfrm>
            <a:off x="266427" y="1235079"/>
            <a:ext cx="9209808" cy="4763362"/>
          </a:xfrm>
          <a:prstGeom prst="rect">
            <a:avLst/>
          </a:prstGeom>
        </p:spPr>
      </p:pic>
    </p:spTree>
    <p:extLst>
      <p:ext uri="{BB962C8B-B14F-4D97-AF65-F5344CB8AC3E}">
        <p14:creationId xmlns:p14="http://schemas.microsoft.com/office/powerpoint/2010/main" val="3587429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EE63A2-FED8-E5D8-6D02-B9B0B6DE469A}"/>
              </a:ext>
            </a:extLst>
          </p:cNvPr>
          <p:cNvSpPr>
            <a:spLocks noGrp="1"/>
          </p:cNvSpPr>
          <p:nvPr>
            <p:ph type="sldNum" sz="quarter" idx="12"/>
          </p:nvPr>
        </p:nvSpPr>
        <p:spPr/>
        <p:txBody>
          <a:bodyPr/>
          <a:lstStyle/>
          <a:p>
            <a:fld id="{AABFF9DA-2577-3447-9DFE-17137E505E19}" type="slidenum">
              <a:rPr lang="en-US" smtClean="0"/>
              <a:t>28</a:t>
            </a:fld>
            <a:endParaRPr lang="en-US"/>
          </a:p>
        </p:txBody>
      </p:sp>
      <p:pic>
        <p:nvPicPr>
          <p:cNvPr id="4" name="Picture 3" descr="A picture containing text, screenshot, colorfulness&#10;&#10;Description automatically generated">
            <a:extLst>
              <a:ext uri="{FF2B5EF4-FFF2-40B4-BE49-F238E27FC236}">
                <a16:creationId xmlns:a16="http://schemas.microsoft.com/office/drawing/2014/main" id="{CA7FD217-C438-7220-4032-BF2F3105C1BB}"/>
              </a:ext>
            </a:extLst>
          </p:cNvPr>
          <p:cNvPicPr>
            <a:picLocks noChangeAspect="1"/>
          </p:cNvPicPr>
          <p:nvPr/>
        </p:nvPicPr>
        <p:blipFill>
          <a:blip r:embed="rId3"/>
          <a:stretch>
            <a:fillRect/>
          </a:stretch>
        </p:blipFill>
        <p:spPr>
          <a:xfrm>
            <a:off x="630451" y="3579690"/>
            <a:ext cx="6956291" cy="2557622"/>
          </a:xfrm>
          <a:prstGeom prst="rect">
            <a:avLst/>
          </a:prstGeom>
        </p:spPr>
      </p:pic>
      <p:sp>
        <p:nvSpPr>
          <p:cNvPr id="5" name="TextBox 10">
            <a:extLst>
              <a:ext uri="{FF2B5EF4-FFF2-40B4-BE49-F238E27FC236}">
                <a16:creationId xmlns:a16="http://schemas.microsoft.com/office/drawing/2014/main" id="{78DE3F05-733B-CEB0-A81E-05EDB7AE6AD4}"/>
              </a:ext>
            </a:extLst>
          </p:cNvPr>
          <p:cNvSpPr txBox="1"/>
          <p:nvPr/>
        </p:nvSpPr>
        <p:spPr>
          <a:xfrm>
            <a:off x="301688" y="6301653"/>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onstantia" panose="02030602050306030303" pitchFamily="18" charset="0"/>
              </a:rPr>
              <a:t>World Health Organization – </a:t>
            </a:r>
            <a:r>
              <a:rPr lang="en-US" sz="1050" i="1" dirty="0">
                <a:latin typeface="Constantia" panose="02030602050306030303" pitchFamily="18" charset="0"/>
              </a:rPr>
              <a:t>Dengue: guidelines for diagnosis, treatment, prevention and control. – WHO Bulletin </a:t>
            </a:r>
            <a:r>
              <a:rPr lang="en-US" sz="1050" dirty="0">
                <a:latin typeface="Constantia" panose="02030602050306030303" pitchFamily="18" charset="0"/>
              </a:rPr>
              <a:t>(2009)</a:t>
            </a:r>
            <a:endParaRPr lang="en-US" sz="1050" dirty="0">
              <a:latin typeface="Candara" panose="020E0502030303020204" pitchFamily="34" charset="0"/>
            </a:endParaRPr>
          </a:p>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p:txBody>
      </p:sp>
      <p:sp>
        <p:nvSpPr>
          <p:cNvPr id="7" name="Rectangle 6">
            <a:extLst>
              <a:ext uri="{FF2B5EF4-FFF2-40B4-BE49-F238E27FC236}">
                <a16:creationId xmlns:a16="http://schemas.microsoft.com/office/drawing/2014/main" id="{9A626D7C-41ED-5746-D06B-7AE05369C774}"/>
              </a:ext>
            </a:extLst>
          </p:cNvPr>
          <p:cNvSpPr/>
          <p:nvPr/>
        </p:nvSpPr>
        <p:spPr>
          <a:xfrm>
            <a:off x="651234" y="1391228"/>
            <a:ext cx="2327563" cy="2100119"/>
          </a:xfrm>
          <a:prstGeom prst="rect">
            <a:avLst/>
          </a:prstGeom>
          <a:solidFill>
            <a:schemeClr val="accent2">
              <a:lumMod val="75000"/>
              <a:alpha val="5000"/>
            </a:schemeClr>
          </a:solid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03A509A-27F9-06FF-4169-7DB1B9051EB6}"/>
              </a:ext>
            </a:extLst>
          </p:cNvPr>
          <p:cNvSpPr/>
          <p:nvPr/>
        </p:nvSpPr>
        <p:spPr>
          <a:xfrm>
            <a:off x="3093814" y="1391228"/>
            <a:ext cx="2173509" cy="2100118"/>
          </a:xfrm>
          <a:prstGeom prst="rect">
            <a:avLst/>
          </a:prstGeom>
          <a:solidFill>
            <a:srgbClr val="C6A13A">
              <a:alpha val="5000"/>
            </a:srgbClr>
          </a:solidFill>
          <a:ln w="6350">
            <a:solidFill>
              <a:srgbClr val="C6A1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6F561151-47D7-E974-A745-A16964DD93A6}"/>
              </a:ext>
            </a:extLst>
          </p:cNvPr>
          <p:cNvSpPr/>
          <p:nvPr/>
        </p:nvSpPr>
        <p:spPr>
          <a:xfrm>
            <a:off x="5379099" y="1393602"/>
            <a:ext cx="2169205" cy="2100119"/>
          </a:xfrm>
          <a:prstGeom prst="rect">
            <a:avLst/>
          </a:prstGeom>
          <a:solidFill>
            <a:schemeClr val="accent1">
              <a:alpha val="5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B97D67B9-BFED-8AE7-72D1-FEC0301745A7}"/>
              </a:ext>
            </a:extLst>
          </p:cNvPr>
          <p:cNvSpPr txBox="1"/>
          <p:nvPr/>
        </p:nvSpPr>
        <p:spPr>
          <a:xfrm>
            <a:off x="5459102" y="1451609"/>
            <a:ext cx="2169205" cy="2000548"/>
          </a:xfrm>
          <a:prstGeom prst="rect">
            <a:avLst/>
          </a:prstGeom>
          <a:noFill/>
        </p:spPr>
        <p:txBody>
          <a:bodyPr wrap="square" rtlCol="0">
            <a:spAutoFit/>
          </a:bodyPr>
          <a:lstStyle/>
          <a:p>
            <a:pPr algn="ctr"/>
            <a:r>
              <a:rPr lang="en-GB" b="1" dirty="0">
                <a:solidFill>
                  <a:srgbClr val="2258A5"/>
                </a:solidFill>
                <a:latin typeface="Candara" panose="020E0502030303020204" pitchFamily="34" charset="0"/>
              </a:rPr>
              <a:t>Probable dengue</a:t>
            </a:r>
            <a:br>
              <a:rPr lang="en-GB" b="1" dirty="0">
                <a:solidFill>
                  <a:srgbClr val="2258A5"/>
                </a:solidFill>
                <a:latin typeface="Candara" panose="020E0502030303020204" pitchFamily="34" charset="0"/>
              </a:rPr>
            </a:br>
            <a:endParaRPr lang="en-GB" b="1" dirty="0">
              <a:solidFill>
                <a:srgbClr val="2258A5"/>
              </a:solidFill>
              <a:latin typeface="Candara" panose="020E0502030303020204" pitchFamily="34" charset="0"/>
            </a:endParaRPr>
          </a:p>
          <a:p>
            <a:r>
              <a:rPr lang="en-GB" sz="1100" dirty="0">
                <a:latin typeface="Candara" panose="020E0502030303020204" pitchFamily="34" charset="0"/>
              </a:rPr>
              <a:t>Live in/travel to endemic area</a:t>
            </a:r>
          </a:p>
          <a:p>
            <a:r>
              <a:rPr lang="en-GB" sz="1100" dirty="0">
                <a:latin typeface="Candara" panose="020E0502030303020204" pitchFamily="34" charset="0"/>
              </a:rPr>
              <a:t>Fever and 2 of:</a:t>
            </a:r>
          </a:p>
          <a:p>
            <a:r>
              <a:rPr lang="en-GB" sz="1100" dirty="0">
                <a:latin typeface="Candara" panose="020E0502030303020204" pitchFamily="34" charset="0"/>
              </a:rPr>
              <a:t>  - Nausea and/or vomiting</a:t>
            </a:r>
          </a:p>
          <a:p>
            <a:r>
              <a:rPr lang="en-GB" sz="1100" dirty="0">
                <a:latin typeface="Candara" panose="020E0502030303020204" pitchFamily="34" charset="0"/>
              </a:rPr>
              <a:t>  - Rash</a:t>
            </a:r>
          </a:p>
          <a:p>
            <a:r>
              <a:rPr lang="en-GB" sz="1100" dirty="0">
                <a:latin typeface="Candara" panose="020E0502030303020204" pitchFamily="34" charset="0"/>
              </a:rPr>
              <a:t>  - Aches and pains</a:t>
            </a:r>
          </a:p>
          <a:p>
            <a:r>
              <a:rPr lang="en-GB" sz="1100" dirty="0">
                <a:latin typeface="Candara" panose="020E0502030303020204" pitchFamily="34" charset="0"/>
              </a:rPr>
              <a:t>  - Tourniquet test positive</a:t>
            </a:r>
          </a:p>
          <a:p>
            <a:r>
              <a:rPr lang="en-GB" sz="1100" dirty="0">
                <a:latin typeface="Candara" panose="020E0502030303020204" pitchFamily="34" charset="0"/>
              </a:rPr>
              <a:t>  - </a:t>
            </a:r>
            <a:r>
              <a:rPr lang="en-GB" sz="1100" dirty="0" err="1">
                <a:latin typeface="Candara" panose="020E0502030303020204" pitchFamily="34" charset="0"/>
              </a:rPr>
              <a:t>Leucopenia</a:t>
            </a:r>
            <a:endParaRPr lang="en-GB" sz="1100" dirty="0">
              <a:latin typeface="Candara" panose="020E0502030303020204" pitchFamily="34" charset="0"/>
            </a:endParaRPr>
          </a:p>
          <a:p>
            <a:r>
              <a:rPr lang="en-GB" sz="1100" dirty="0">
                <a:latin typeface="Candara" panose="020E0502030303020204" pitchFamily="34" charset="0"/>
              </a:rPr>
              <a:t>  - Any warning sign</a:t>
            </a:r>
          </a:p>
        </p:txBody>
      </p:sp>
      <p:sp>
        <p:nvSpPr>
          <p:cNvPr id="11" name="TextBox 10">
            <a:extLst>
              <a:ext uri="{FF2B5EF4-FFF2-40B4-BE49-F238E27FC236}">
                <a16:creationId xmlns:a16="http://schemas.microsoft.com/office/drawing/2014/main" id="{678035A7-1625-C8AB-E3BE-EB82F811FC9C}"/>
              </a:ext>
            </a:extLst>
          </p:cNvPr>
          <p:cNvSpPr txBox="1"/>
          <p:nvPr/>
        </p:nvSpPr>
        <p:spPr>
          <a:xfrm>
            <a:off x="3172006" y="1463799"/>
            <a:ext cx="2095317" cy="1831271"/>
          </a:xfrm>
          <a:prstGeom prst="rect">
            <a:avLst/>
          </a:prstGeom>
          <a:noFill/>
        </p:spPr>
        <p:txBody>
          <a:bodyPr wrap="square" rtlCol="0">
            <a:spAutoFit/>
          </a:bodyPr>
          <a:lstStyle/>
          <a:p>
            <a:pPr algn="ctr"/>
            <a:r>
              <a:rPr lang="en-GB" b="1" dirty="0">
                <a:solidFill>
                  <a:srgbClr val="C6A13A"/>
                </a:solidFill>
                <a:latin typeface="Candara" panose="020E0502030303020204" pitchFamily="34" charset="0"/>
              </a:rPr>
              <a:t>Warning signs</a:t>
            </a:r>
          </a:p>
          <a:p>
            <a:endParaRPr lang="en-GB" b="1" dirty="0">
              <a:solidFill>
                <a:srgbClr val="C6A13A"/>
              </a:solidFill>
              <a:latin typeface="Candara" panose="020E0502030303020204" pitchFamily="34" charset="0"/>
            </a:endParaRPr>
          </a:p>
          <a:p>
            <a:r>
              <a:rPr lang="en-GB" sz="1100" dirty="0">
                <a:latin typeface="Candara" panose="020E0502030303020204" pitchFamily="34" charset="0"/>
              </a:rPr>
              <a:t>- Abdominal pain or tenderness</a:t>
            </a:r>
          </a:p>
          <a:p>
            <a:r>
              <a:rPr lang="en-GB" sz="1100" dirty="0">
                <a:latin typeface="Candara" panose="020E0502030303020204" pitchFamily="34" charset="0"/>
              </a:rPr>
              <a:t>- Persistent vomiting</a:t>
            </a:r>
          </a:p>
          <a:p>
            <a:r>
              <a:rPr lang="en-GB" sz="1100" dirty="0">
                <a:latin typeface="Candara" panose="020E0502030303020204" pitchFamily="34" charset="0"/>
              </a:rPr>
              <a:t>- Fluid accumulation</a:t>
            </a:r>
          </a:p>
          <a:p>
            <a:r>
              <a:rPr lang="en-GB" sz="1100" dirty="0">
                <a:latin typeface="Candara" panose="020E0502030303020204" pitchFamily="34" charset="0"/>
              </a:rPr>
              <a:t>- Mucosal bleeding</a:t>
            </a:r>
          </a:p>
          <a:p>
            <a:r>
              <a:rPr lang="en-GB" sz="1100" dirty="0">
                <a:latin typeface="Candara" panose="020E0502030303020204" pitchFamily="34" charset="0"/>
              </a:rPr>
              <a:t>- Lethargy, restlessness</a:t>
            </a:r>
          </a:p>
          <a:p>
            <a:r>
              <a:rPr lang="en-GB" sz="1100" dirty="0">
                <a:latin typeface="Candara" panose="020E0502030303020204" pitchFamily="34" charset="0"/>
              </a:rPr>
              <a:t>- Liver enlargement &gt; 2cm</a:t>
            </a:r>
          </a:p>
          <a:p>
            <a:r>
              <a:rPr lang="en-GB" sz="1100" dirty="0">
                <a:latin typeface="Candara" panose="020E0502030303020204" pitchFamily="34" charset="0"/>
              </a:rPr>
              <a:t>- Haematocrit </a:t>
            </a:r>
            <a:r>
              <a:rPr lang="en-GB" sz="1100" b="0" i="0" dirty="0">
                <a:effectLst/>
                <a:latin typeface="Candara" panose="020E0502030303020204" pitchFamily="34" charset="0"/>
              </a:rPr>
              <a:t>↑ &amp; Platelets ↓</a:t>
            </a:r>
            <a:endParaRPr lang="en-GB" sz="1100" dirty="0">
              <a:latin typeface="Candara" panose="020E0502030303020204" pitchFamily="34" charset="0"/>
            </a:endParaRPr>
          </a:p>
        </p:txBody>
      </p:sp>
      <p:sp>
        <p:nvSpPr>
          <p:cNvPr id="12" name="TextBox 11">
            <a:extLst>
              <a:ext uri="{FF2B5EF4-FFF2-40B4-BE49-F238E27FC236}">
                <a16:creationId xmlns:a16="http://schemas.microsoft.com/office/drawing/2014/main" id="{28A9C756-105A-1FE4-0E41-9074ED5A6702}"/>
              </a:ext>
            </a:extLst>
          </p:cNvPr>
          <p:cNvSpPr txBox="1"/>
          <p:nvPr/>
        </p:nvSpPr>
        <p:spPr>
          <a:xfrm>
            <a:off x="732730" y="1463800"/>
            <a:ext cx="2110985" cy="2000548"/>
          </a:xfrm>
          <a:prstGeom prst="rect">
            <a:avLst/>
          </a:prstGeom>
          <a:noFill/>
        </p:spPr>
        <p:txBody>
          <a:bodyPr wrap="square" rtlCol="0">
            <a:spAutoFit/>
          </a:bodyPr>
          <a:lstStyle/>
          <a:p>
            <a:pPr algn="ctr"/>
            <a:r>
              <a:rPr lang="en-GB" b="1" dirty="0">
                <a:solidFill>
                  <a:schemeClr val="accent2">
                    <a:lumMod val="75000"/>
                  </a:schemeClr>
                </a:solidFill>
                <a:latin typeface="Candara" panose="020E0502030303020204" pitchFamily="34" charset="0"/>
              </a:rPr>
              <a:t>Severe dengue</a:t>
            </a:r>
          </a:p>
          <a:p>
            <a:endParaRPr lang="en-GB" dirty="0">
              <a:latin typeface="Candara" panose="020E0502030303020204" pitchFamily="34" charset="0"/>
            </a:endParaRPr>
          </a:p>
          <a:p>
            <a:r>
              <a:rPr lang="en-GB" sz="1100" dirty="0">
                <a:latin typeface="Candara" panose="020E0502030303020204" pitchFamily="34" charset="0"/>
              </a:rPr>
              <a:t>Severe plasma leakage… </a:t>
            </a:r>
          </a:p>
          <a:p>
            <a:r>
              <a:rPr lang="en-GB" sz="1100" dirty="0">
                <a:latin typeface="Candara" panose="020E0502030303020204" pitchFamily="34" charset="0"/>
              </a:rPr>
              <a:t>  - leading to shock (DSS)</a:t>
            </a:r>
          </a:p>
          <a:p>
            <a:r>
              <a:rPr lang="en-GB" sz="1100" dirty="0">
                <a:latin typeface="Candara" panose="020E0502030303020204" pitchFamily="34" charset="0"/>
              </a:rPr>
              <a:t>  - fluid accumulation + distress</a:t>
            </a:r>
          </a:p>
          <a:p>
            <a:r>
              <a:rPr lang="en-GB" sz="1100" dirty="0">
                <a:latin typeface="Candara" panose="020E0502030303020204" pitchFamily="34" charset="0"/>
              </a:rPr>
              <a:t>Severe bleeding</a:t>
            </a:r>
          </a:p>
          <a:p>
            <a:r>
              <a:rPr lang="en-GB" sz="1100" dirty="0">
                <a:latin typeface="Candara" panose="020E0502030303020204" pitchFamily="34" charset="0"/>
              </a:rPr>
              <a:t>Severe organ involvement</a:t>
            </a:r>
          </a:p>
          <a:p>
            <a:r>
              <a:rPr lang="en-GB" sz="1100" dirty="0">
                <a:latin typeface="Candara" panose="020E0502030303020204" pitchFamily="34" charset="0"/>
              </a:rPr>
              <a:t>  - Liver: AST or ALT &gt;= 100</a:t>
            </a:r>
          </a:p>
          <a:p>
            <a:r>
              <a:rPr lang="en-GB" sz="1100" dirty="0">
                <a:latin typeface="Candara" panose="020E0502030303020204" pitchFamily="34" charset="0"/>
              </a:rPr>
              <a:t>  - Impaired consciousness (CNS)</a:t>
            </a:r>
          </a:p>
          <a:p>
            <a:r>
              <a:rPr lang="en-GB" sz="1100" dirty="0">
                <a:latin typeface="Candara" panose="020E0502030303020204" pitchFamily="34" charset="0"/>
              </a:rPr>
              <a:t>  - Heart and other organs</a:t>
            </a:r>
          </a:p>
        </p:txBody>
      </p:sp>
      <p:cxnSp>
        <p:nvCxnSpPr>
          <p:cNvPr id="2" name="Straight Connector 1">
            <a:extLst>
              <a:ext uri="{FF2B5EF4-FFF2-40B4-BE49-F238E27FC236}">
                <a16:creationId xmlns:a16="http://schemas.microsoft.com/office/drawing/2014/main" id="{FD680EFE-2ECF-F318-4E37-713BEEB7F389}"/>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3BCAA6-99FB-67BF-71A4-D4E21BCDD3D4}"/>
              </a:ext>
            </a:extLst>
          </p:cNvPr>
          <p:cNvCxnSpPr>
            <a:cxnSpLocks/>
            <a:endCxn id="29" idx="4"/>
          </p:cNvCxnSpPr>
          <p:nvPr/>
        </p:nvCxnSpPr>
        <p:spPr>
          <a:xfrm>
            <a:off x="11295285" y="1785257"/>
            <a:ext cx="3462" cy="249339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Flowchart: Connector 13">
            <a:extLst>
              <a:ext uri="{FF2B5EF4-FFF2-40B4-BE49-F238E27FC236}">
                <a16:creationId xmlns:a16="http://schemas.microsoft.com/office/drawing/2014/main" id="{5F27D05B-EE37-90AB-7664-DDE83BE84917}"/>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Connector 14">
            <a:extLst>
              <a:ext uri="{FF2B5EF4-FFF2-40B4-BE49-F238E27FC236}">
                <a16:creationId xmlns:a16="http://schemas.microsoft.com/office/drawing/2014/main" id="{9242BB49-22E1-9A06-2115-CE3C8890D020}"/>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Connector 15">
            <a:extLst>
              <a:ext uri="{FF2B5EF4-FFF2-40B4-BE49-F238E27FC236}">
                <a16:creationId xmlns:a16="http://schemas.microsoft.com/office/drawing/2014/main" id="{AC1AC192-88FE-5DC2-BB01-00E2FBC5CDD3}"/>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AD9E9E26-4F04-8203-DF90-7932032449C6}"/>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18" name="TextBox 17">
            <a:extLst>
              <a:ext uri="{FF2B5EF4-FFF2-40B4-BE49-F238E27FC236}">
                <a16:creationId xmlns:a16="http://schemas.microsoft.com/office/drawing/2014/main" id="{016FCA16-62EC-C401-9B5F-2074B6E331CE}"/>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19" name="TextBox 18">
            <a:extLst>
              <a:ext uri="{FF2B5EF4-FFF2-40B4-BE49-F238E27FC236}">
                <a16:creationId xmlns:a16="http://schemas.microsoft.com/office/drawing/2014/main" id="{0A1393DA-951D-3372-7B89-C7426D24C2D2}"/>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20" name="TextBox 19">
            <a:extLst>
              <a:ext uri="{FF2B5EF4-FFF2-40B4-BE49-F238E27FC236}">
                <a16:creationId xmlns:a16="http://schemas.microsoft.com/office/drawing/2014/main" id="{BE7E5945-C5B1-3E80-4571-60695621F315}"/>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21" name="TextBox 20">
            <a:extLst>
              <a:ext uri="{FF2B5EF4-FFF2-40B4-BE49-F238E27FC236}">
                <a16:creationId xmlns:a16="http://schemas.microsoft.com/office/drawing/2014/main" id="{00109642-29BB-9050-1488-55FE900158CF}"/>
              </a:ext>
            </a:extLst>
          </p:cNvPr>
          <p:cNvSpPr txBox="1"/>
          <p:nvPr/>
        </p:nvSpPr>
        <p:spPr>
          <a:xfrm>
            <a:off x="9390904" y="3644231"/>
            <a:ext cx="1772063" cy="261610"/>
          </a:xfrm>
          <a:prstGeom prst="rect">
            <a:avLst/>
          </a:prstGeom>
          <a:noFill/>
        </p:spPr>
        <p:txBody>
          <a:bodyPr wrap="square">
            <a:spAutoFit/>
          </a:bodyPr>
          <a:lstStyle/>
          <a:p>
            <a:pPr algn="r"/>
            <a:r>
              <a:rPr lang="en-GB" sz="1100" dirty="0">
                <a:latin typeface="Candara" panose="020E0502030303020204" pitchFamily="34" charset="0"/>
              </a:rPr>
              <a:t>Features</a:t>
            </a:r>
          </a:p>
        </p:txBody>
      </p:sp>
      <p:sp>
        <p:nvSpPr>
          <p:cNvPr id="22" name="TextBox 21">
            <a:extLst>
              <a:ext uri="{FF2B5EF4-FFF2-40B4-BE49-F238E27FC236}">
                <a16:creationId xmlns:a16="http://schemas.microsoft.com/office/drawing/2014/main" id="{1CE0E403-1E15-09E0-9E6D-B65190FF391B}"/>
              </a:ext>
            </a:extLst>
          </p:cNvPr>
          <p:cNvSpPr txBox="1"/>
          <p:nvPr/>
        </p:nvSpPr>
        <p:spPr>
          <a:xfrm>
            <a:off x="9401911" y="3859546"/>
            <a:ext cx="1772063" cy="261610"/>
          </a:xfrm>
          <a:prstGeom prst="rect">
            <a:avLst/>
          </a:prstGeom>
          <a:noFill/>
        </p:spPr>
        <p:txBody>
          <a:bodyPr wrap="square">
            <a:spAutoFit/>
          </a:bodyPr>
          <a:lstStyle/>
          <a:p>
            <a:pPr algn="r"/>
            <a:r>
              <a:rPr lang="en-GB" sz="1100" dirty="0">
                <a:latin typeface="Candara" panose="020E0502030303020204" pitchFamily="34" charset="0"/>
              </a:rPr>
              <a:t>Phenotypes</a:t>
            </a:r>
          </a:p>
        </p:txBody>
      </p:sp>
      <p:sp>
        <p:nvSpPr>
          <p:cNvPr id="23" name="TextBox 22">
            <a:extLst>
              <a:ext uri="{FF2B5EF4-FFF2-40B4-BE49-F238E27FC236}">
                <a16:creationId xmlns:a16="http://schemas.microsoft.com/office/drawing/2014/main" id="{5BE01016-0F38-3C3B-BA7C-19CED8DE5F11}"/>
              </a:ext>
            </a:extLst>
          </p:cNvPr>
          <p:cNvSpPr txBox="1"/>
          <p:nvPr/>
        </p:nvSpPr>
        <p:spPr>
          <a:xfrm>
            <a:off x="9392386" y="4101942"/>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Categories</a:t>
            </a:r>
          </a:p>
        </p:txBody>
      </p:sp>
      <p:sp>
        <p:nvSpPr>
          <p:cNvPr id="25" name="Flowchart: Connector 24">
            <a:extLst>
              <a:ext uri="{FF2B5EF4-FFF2-40B4-BE49-F238E27FC236}">
                <a16:creationId xmlns:a16="http://schemas.microsoft.com/office/drawing/2014/main" id="{F9F8072B-D950-1E53-CA42-4BA119276F41}"/>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lowchart: Connector 25">
            <a:extLst>
              <a:ext uri="{FF2B5EF4-FFF2-40B4-BE49-F238E27FC236}">
                <a16:creationId xmlns:a16="http://schemas.microsoft.com/office/drawing/2014/main" id="{388C7DCE-4E7B-A4F7-31D5-11B7AB56F00B}"/>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lowchart: Connector 26">
            <a:extLst>
              <a:ext uri="{FF2B5EF4-FFF2-40B4-BE49-F238E27FC236}">
                <a16:creationId xmlns:a16="http://schemas.microsoft.com/office/drawing/2014/main" id="{49F78880-0688-D547-17B8-9FF292F0354B}"/>
              </a:ext>
            </a:extLst>
          </p:cNvPr>
          <p:cNvSpPr/>
          <p:nvPr/>
        </p:nvSpPr>
        <p:spPr>
          <a:xfrm>
            <a:off x="11262747" y="37494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Connector 27">
            <a:extLst>
              <a:ext uri="{FF2B5EF4-FFF2-40B4-BE49-F238E27FC236}">
                <a16:creationId xmlns:a16="http://schemas.microsoft.com/office/drawing/2014/main" id="{4CDAF1BF-5248-02E3-6346-37657C8CAE27}"/>
              </a:ext>
            </a:extLst>
          </p:cNvPr>
          <p:cNvSpPr/>
          <p:nvPr/>
        </p:nvSpPr>
        <p:spPr>
          <a:xfrm>
            <a:off x="11262747" y="39780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Connector 28">
            <a:extLst>
              <a:ext uri="{FF2B5EF4-FFF2-40B4-BE49-F238E27FC236}">
                <a16:creationId xmlns:a16="http://schemas.microsoft.com/office/drawing/2014/main" id="{B92D0D8F-02DC-62AE-D001-A307AF7BE19E}"/>
              </a:ext>
            </a:extLst>
          </p:cNvPr>
          <p:cNvSpPr/>
          <p:nvPr/>
        </p:nvSpPr>
        <p:spPr>
          <a:xfrm>
            <a:off x="11262747" y="4206649"/>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Connector 29">
            <a:extLst>
              <a:ext uri="{FF2B5EF4-FFF2-40B4-BE49-F238E27FC236}">
                <a16:creationId xmlns:a16="http://schemas.microsoft.com/office/drawing/2014/main" id="{35A9F9E2-F531-650B-96DA-48199F1631D9}"/>
              </a:ext>
            </a:extLst>
          </p:cNvPr>
          <p:cNvSpPr/>
          <p:nvPr/>
        </p:nvSpPr>
        <p:spPr>
          <a:xfrm>
            <a:off x="11262747" y="4428899"/>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Connector 30">
            <a:extLst>
              <a:ext uri="{FF2B5EF4-FFF2-40B4-BE49-F238E27FC236}">
                <a16:creationId xmlns:a16="http://schemas.microsoft.com/office/drawing/2014/main" id="{1958C851-2CBD-D566-0970-4725D19047B9}"/>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itle 1">
            <a:extLst>
              <a:ext uri="{FF2B5EF4-FFF2-40B4-BE49-F238E27FC236}">
                <a16:creationId xmlns:a16="http://schemas.microsoft.com/office/drawing/2014/main" id="{FA402FEF-0C91-C4C4-37A9-ACD68BD45CFA}"/>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3234620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A1B372-7BB4-2483-733E-9E5B2BA249C1}"/>
              </a:ext>
            </a:extLst>
          </p:cNvPr>
          <p:cNvSpPr>
            <a:spLocks noGrp="1"/>
          </p:cNvSpPr>
          <p:nvPr>
            <p:ph type="sldNum" sz="quarter" idx="12"/>
          </p:nvPr>
        </p:nvSpPr>
        <p:spPr/>
        <p:txBody>
          <a:bodyPr/>
          <a:lstStyle/>
          <a:p>
            <a:fld id="{AABFF9DA-2577-3447-9DFE-17137E505E19}" type="slidenum">
              <a:rPr lang="en-US" smtClean="0"/>
              <a:t>29</a:t>
            </a:fld>
            <a:endParaRPr lang="en-US"/>
          </a:p>
        </p:txBody>
      </p:sp>
      <p:pic>
        <p:nvPicPr>
          <p:cNvPr id="4" name="Content Placeholder 3" descr="Chart&#10;&#10;Description automatically generated">
            <a:extLst>
              <a:ext uri="{FF2B5EF4-FFF2-40B4-BE49-F238E27FC236}">
                <a16:creationId xmlns:a16="http://schemas.microsoft.com/office/drawing/2014/main" id="{9D7E00EC-F151-4146-9DC1-8A0860DACA9C}"/>
              </a:ext>
            </a:extLst>
          </p:cNvPr>
          <p:cNvPicPr>
            <a:picLocks noGrp="1" noChangeAspect="1"/>
          </p:cNvPicPr>
          <p:nvPr>
            <p:ph idx="1"/>
          </p:nvPr>
        </p:nvPicPr>
        <p:blipFill>
          <a:blip r:embed="rId3"/>
          <a:stretch>
            <a:fillRect/>
          </a:stretch>
        </p:blipFill>
        <p:spPr>
          <a:xfrm>
            <a:off x="-8034963" y="1597746"/>
            <a:ext cx="3632638" cy="3518143"/>
          </a:xfrm>
          <a:prstGeom prst="rect">
            <a:avLst/>
          </a:prstGeom>
        </p:spPr>
      </p:pic>
      <p:sp>
        <p:nvSpPr>
          <p:cNvPr id="5" name="TextBox 23">
            <a:extLst>
              <a:ext uri="{FF2B5EF4-FFF2-40B4-BE49-F238E27FC236}">
                <a16:creationId xmlns:a16="http://schemas.microsoft.com/office/drawing/2014/main" id="{230D1233-E18F-4AC2-847A-56AC17294DE1}"/>
              </a:ext>
            </a:extLst>
          </p:cNvPr>
          <p:cNvSpPr txBox="1"/>
          <p:nvPr/>
        </p:nvSpPr>
        <p:spPr>
          <a:xfrm>
            <a:off x="-8147540" y="5230594"/>
            <a:ext cx="773067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1200" b="1" dirty="0">
                <a:latin typeface="Constantia" panose="02030602050306030303" pitchFamily="18" charset="0"/>
              </a:rPr>
              <a:t>Figure 7. Latent space description: Trajectories. </a:t>
            </a:r>
            <a:r>
              <a:rPr lang="en-GB" sz="1200" dirty="0">
                <a:latin typeface="Constantia" panose="02030602050306030303" pitchFamily="18" charset="0"/>
              </a:rPr>
              <a:t>The graphs represent the trajectory of a two different patients over the Category A which aligns with the severe definition. The number represents the day from admission. Filled nodes indicate that the patient had shock on that day.</a:t>
            </a:r>
          </a:p>
        </p:txBody>
      </p:sp>
      <p:cxnSp>
        <p:nvCxnSpPr>
          <p:cNvPr id="6" name="Straight Connector 5">
            <a:extLst>
              <a:ext uri="{FF2B5EF4-FFF2-40B4-BE49-F238E27FC236}">
                <a16:creationId xmlns:a16="http://schemas.microsoft.com/office/drawing/2014/main" id="{5B871950-39C5-7379-D7A7-A3FB16DDB739}"/>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72E2EFB-6D1D-022B-188D-7E29091486FC}"/>
              </a:ext>
            </a:extLst>
          </p:cNvPr>
          <p:cNvCxnSpPr>
            <a:cxnSpLocks/>
            <a:endCxn id="24" idx="0"/>
          </p:cNvCxnSpPr>
          <p:nvPr/>
        </p:nvCxnSpPr>
        <p:spPr>
          <a:xfrm>
            <a:off x="11295285" y="1785257"/>
            <a:ext cx="3462" cy="2643642"/>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A978BD63-E848-62FE-CDB8-BF4CEAC34179}"/>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owchart: Connector 8">
            <a:extLst>
              <a:ext uri="{FF2B5EF4-FFF2-40B4-BE49-F238E27FC236}">
                <a16:creationId xmlns:a16="http://schemas.microsoft.com/office/drawing/2014/main" id="{BD058A2F-CC01-E144-5F34-24FA1FCFE5F0}"/>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4DE39223-5236-18F5-5949-0BF68547A1AE}"/>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AF1E67F-8A51-97BD-80B7-C164323AFB1D}"/>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12" name="TextBox 11">
            <a:extLst>
              <a:ext uri="{FF2B5EF4-FFF2-40B4-BE49-F238E27FC236}">
                <a16:creationId xmlns:a16="http://schemas.microsoft.com/office/drawing/2014/main" id="{8EBF6DEA-10B5-294A-A59C-32ECEA8809AF}"/>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13" name="TextBox 12">
            <a:extLst>
              <a:ext uri="{FF2B5EF4-FFF2-40B4-BE49-F238E27FC236}">
                <a16:creationId xmlns:a16="http://schemas.microsoft.com/office/drawing/2014/main" id="{9165B1FA-7582-7896-C337-8B8A7BD5E903}"/>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14" name="TextBox 13">
            <a:extLst>
              <a:ext uri="{FF2B5EF4-FFF2-40B4-BE49-F238E27FC236}">
                <a16:creationId xmlns:a16="http://schemas.microsoft.com/office/drawing/2014/main" id="{B26FF7C3-BA3B-40BE-E6E5-2FBE8B21612A}"/>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15" name="TextBox 14">
            <a:extLst>
              <a:ext uri="{FF2B5EF4-FFF2-40B4-BE49-F238E27FC236}">
                <a16:creationId xmlns:a16="http://schemas.microsoft.com/office/drawing/2014/main" id="{C6F345DD-CDAD-69F3-2E9F-35EDAD73A418}"/>
              </a:ext>
            </a:extLst>
          </p:cNvPr>
          <p:cNvSpPr txBox="1"/>
          <p:nvPr/>
        </p:nvSpPr>
        <p:spPr>
          <a:xfrm>
            <a:off x="9390904" y="3644231"/>
            <a:ext cx="1772063" cy="261610"/>
          </a:xfrm>
          <a:prstGeom prst="rect">
            <a:avLst/>
          </a:prstGeom>
          <a:noFill/>
        </p:spPr>
        <p:txBody>
          <a:bodyPr wrap="square">
            <a:spAutoFit/>
          </a:bodyPr>
          <a:lstStyle/>
          <a:p>
            <a:pPr algn="r"/>
            <a:r>
              <a:rPr lang="en-GB" sz="1100" dirty="0">
                <a:latin typeface="Candara" panose="020E0502030303020204" pitchFamily="34" charset="0"/>
              </a:rPr>
              <a:t>Features</a:t>
            </a:r>
          </a:p>
        </p:txBody>
      </p:sp>
      <p:sp>
        <p:nvSpPr>
          <p:cNvPr id="16" name="TextBox 15">
            <a:extLst>
              <a:ext uri="{FF2B5EF4-FFF2-40B4-BE49-F238E27FC236}">
                <a16:creationId xmlns:a16="http://schemas.microsoft.com/office/drawing/2014/main" id="{41958DAE-FD5D-0B35-B8D9-13E94B3C3D49}"/>
              </a:ext>
            </a:extLst>
          </p:cNvPr>
          <p:cNvSpPr txBox="1"/>
          <p:nvPr/>
        </p:nvSpPr>
        <p:spPr>
          <a:xfrm>
            <a:off x="9401911" y="3859546"/>
            <a:ext cx="1772063" cy="261610"/>
          </a:xfrm>
          <a:prstGeom prst="rect">
            <a:avLst/>
          </a:prstGeom>
          <a:noFill/>
        </p:spPr>
        <p:txBody>
          <a:bodyPr wrap="square">
            <a:spAutoFit/>
          </a:bodyPr>
          <a:lstStyle/>
          <a:p>
            <a:pPr algn="r"/>
            <a:r>
              <a:rPr lang="en-GB" sz="1100" dirty="0">
                <a:latin typeface="Candara" panose="020E0502030303020204" pitchFamily="34" charset="0"/>
              </a:rPr>
              <a:t>Phenotypes</a:t>
            </a:r>
          </a:p>
        </p:txBody>
      </p:sp>
      <p:sp>
        <p:nvSpPr>
          <p:cNvPr id="17" name="TextBox 16">
            <a:extLst>
              <a:ext uri="{FF2B5EF4-FFF2-40B4-BE49-F238E27FC236}">
                <a16:creationId xmlns:a16="http://schemas.microsoft.com/office/drawing/2014/main" id="{42DBC5FF-8E0C-511E-6F1A-C4DFE1C7704F}"/>
              </a:ext>
            </a:extLst>
          </p:cNvPr>
          <p:cNvSpPr txBox="1"/>
          <p:nvPr/>
        </p:nvSpPr>
        <p:spPr>
          <a:xfrm>
            <a:off x="9392386" y="4101942"/>
            <a:ext cx="1772063" cy="261610"/>
          </a:xfrm>
          <a:prstGeom prst="rect">
            <a:avLst/>
          </a:prstGeom>
          <a:noFill/>
        </p:spPr>
        <p:txBody>
          <a:bodyPr wrap="square">
            <a:spAutoFit/>
          </a:bodyPr>
          <a:lstStyle/>
          <a:p>
            <a:pPr algn="r"/>
            <a:r>
              <a:rPr lang="en-GB" sz="1100" dirty="0">
                <a:latin typeface="Candara" panose="020E0502030303020204" pitchFamily="34" charset="0"/>
              </a:rPr>
              <a:t>Categories</a:t>
            </a:r>
          </a:p>
        </p:txBody>
      </p:sp>
      <p:sp>
        <p:nvSpPr>
          <p:cNvPr id="18" name="TextBox 17">
            <a:extLst>
              <a:ext uri="{FF2B5EF4-FFF2-40B4-BE49-F238E27FC236}">
                <a16:creationId xmlns:a16="http://schemas.microsoft.com/office/drawing/2014/main" id="{8514BB11-A4B0-660B-E76C-22F6EDA7437C}"/>
              </a:ext>
            </a:extLst>
          </p:cNvPr>
          <p:cNvSpPr txBox="1"/>
          <p:nvPr/>
        </p:nvSpPr>
        <p:spPr>
          <a:xfrm>
            <a:off x="9392386" y="4330658"/>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Trajectories</a:t>
            </a:r>
          </a:p>
        </p:txBody>
      </p:sp>
      <p:sp>
        <p:nvSpPr>
          <p:cNvPr id="19" name="Flowchart: Connector 18">
            <a:extLst>
              <a:ext uri="{FF2B5EF4-FFF2-40B4-BE49-F238E27FC236}">
                <a16:creationId xmlns:a16="http://schemas.microsoft.com/office/drawing/2014/main" id="{BD530237-7110-412A-D9A4-10188179933A}"/>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lowchart: Connector 19">
            <a:extLst>
              <a:ext uri="{FF2B5EF4-FFF2-40B4-BE49-F238E27FC236}">
                <a16:creationId xmlns:a16="http://schemas.microsoft.com/office/drawing/2014/main" id="{366EC299-F7AB-CB50-DE2C-9523AD6BB883}"/>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lowchart: Connector 20">
            <a:extLst>
              <a:ext uri="{FF2B5EF4-FFF2-40B4-BE49-F238E27FC236}">
                <a16:creationId xmlns:a16="http://schemas.microsoft.com/office/drawing/2014/main" id="{2F322E31-034B-C1F1-121E-B666ECE4FBE0}"/>
              </a:ext>
            </a:extLst>
          </p:cNvPr>
          <p:cNvSpPr/>
          <p:nvPr/>
        </p:nvSpPr>
        <p:spPr>
          <a:xfrm>
            <a:off x="11262747" y="37494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lowchart: Connector 21">
            <a:extLst>
              <a:ext uri="{FF2B5EF4-FFF2-40B4-BE49-F238E27FC236}">
                <a16:creationId xmlns:a16="http://schemas.microsoft.com/office/drawing/2014/main" id="{4ADFDE73-36B2-EEAE-CD72-A7F4C9891BD3}"/>
              </a:ext>
            </a:extLst>
          </p:cNvPr>
          <p:cNvSpPr/>
          <p:nvPr/>
        </p:nvSpPr>
        <p:spPr>
          <a:xfrm>
            <a:off x="11262747" y="39780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Connector 22">
            <a:extLst>
              <a:ext uri="{FF2B5EF4-FFF2-40B4-BE49-F238E27FC236}">
                <a16:creationId xmlns:a16="http://schemas.microsoft.com/office/drawing/2014/main" id="{6FDAFC55-EE49-176B-DD6E-F22BB09AA1CB}"/>
              </a:ext>
            </a:extLst>
          </p:cNvPr>
          <p:cNvSpPr/>
          <p:nvPr/>
        </p:nvSpPr>
        <p:spPr>
          <a:xfrm>
            <a:off x="11262747" y="42066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Connector 23">
            <a:extLst>
              <a:ext uri="{FF2B5EF4-FFF2-40B4-BE49-F238E27FC236}">
                <a16:creationId xmlns:a16="http://schemas.microsoft.com/office/drawing/2014/main" id="{9534A7EE-D2E3-1455-0672-5687614D5473}"/>
              </a:ext>
            </a:extLst>
          </p:cNvPr>
          <p:cNvSpPr/>
          <p:nvPr/>
        </p:nvSpPr>
        <p:spPr>
          <a:xfrm>
            <a:off x="11262747" y="4428899"/>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lowchart: Connector 24">
            <a:extLst>
              <a:ext uri="{FF2B5EF4-FFF2-40B4-BE49-F238E27FC236}">
                <a16:creationId xmlns:a16="http://schemas.microsoft.com/office/drawing/2014/main" id="{7D76AD0C-1F8F-97F6-7DF4-29BB60CA929F}"/>
              </a:ext>
            </a:extLst>
          </p:cNvPr>
          <p:cNvSpPr/>
          <p:nvPr/>
        </p:nvSpPr>
        <p:spPr>
          <a:xfrm>
            <a:off x="11262747" y="4667024"/>
            <a:ext cx="72000" cy="72000"/>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itle 1">
            <a:extLst>
              <a:ext uri="{FF2B5EF4-FFF2-40B4-BE49-F238E27FC236}">
                <a16:creationId xmlns:a16="http://schemas.microsoft.com/office/drawing/2014/main" id="{6987C091-A0FA-2D7A-C572-2BFE5570FBFE}"/>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
        <p:nvSpPr>
          <p:cNvPr id="30" name="TextBox 10">
            <a:extLst>
              <a:ext uri="{FF2B5EF4-FFF2-40B4-BE49-F238E27FC236}">
                <a16:creationId xmlns:a16="http://schemas.microsoft.com/office/drawing/2014/main" id="{8F611C45-23FC-5508-3351-BF56CBC18242}"/>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pic>
        <p:nvPicPr>
          <p:cNvPr id="32" name="Picture 31" descr="A red and white chart&#10;&#10;Description automatically generated">
            <a:extLst>
              <a:ext uri="{FF2B5EF4-FFF2-40B4-BE49-F238E27FC236}">
                <a16:creationId xmlns:a16="http://schemas.microsoft.com/office/drawing/2014/main" id="{92694DF2-A08F-1619-5E8D-6D5AB8824659}"/>
              </a:ext>
            </a:extLst>
          </p:cNvPr>
          <p:cNvPicPr>
            <a:picLocks noChangeAspect="1"/>
          </p:cNvPicPr>
          <p:nvPr/>
        </p:nvPicPr>
        <p:blipFill rotWithShape="1">
          <a:blip r:embed="rId4"/>
          <a:srcRect l="10285" r="12596"/>
          <a:stretch/>
        </p:blipFill>
        <p:spPr>
          <a:xfrm>
            <a:off x="-4017960" y="1547311"/>
            <a:ext cx="3712670" cy="3610607"/>
          </a:xfrm>
          <a:prstGeom prst="rect">
            <a:avLst/>
          </a:prstGeom>
        </p:spPr>
      </p:pic>
      <p:pic>
        <p:nvPicPr>
          <p:cNvPr id="2" name="Picture 1" descr="A screenshot of a graph&#10;&#10;Description automatically generated with medium confidence">
            <a:extLst>
              <a:ext uri="{FF2B5EF4-FFF2-40B4-BE49-F238E27FC236}">
                <a16:creationId xmlns:a16="http://schemas.microsoft.com/office/drawing/2014/main" id="{69881A31-8C2F-8538-0CC0-870AFD4B326A}"/>
              </a:ext>
            </a:extLst>
          </p:cNvPr>
          <p:cNvPicPr>
            <a:picLocks noChangeAspect="1"/>
          </p:cNvPicPr>
          <p:nvPr/>
        </p:nvPicPr>
        <p:blipFill>
          <a:blip r:embed="rId5"/>
          <a:stretch>
            <a:fillRect/>
          </a:stretch>
        </p:blipFill>
        <p:spPr>
          <a:xfrm>
            <a:off x="708101" y="1234584"/>
            <a:ext cx="3985091" cy="4887790"/>
          </a:xfrm>
          <a:prstGeom prst="rect">
            <a:avLst/>
          </a:prstGeom>
        </p:spPr>
      </p:pic>
      <p:grpSp>
        <p:nvGrpSpPr>
          <p:cNvPr id="28" name="Group 27">
            <a:extLst>
              <a:ext uri="{FF2B5EF4-FFF2-40B4-BE49-F238E27FC236}">
                <a16:creationId xmlns:a16="http://schemas.microsoft.com/office/drawing/2014/main" id="{8A4610E5-9FD5-8FB9-32A0-38302033A759}"/>
              </a:ext>
            </a:extLst>
          </p:cNvPr>
          <p:cNvGrpSpPr/>
          <p:nvPr/>
        </p:nvGrpSpPr>
        <p:grpSpPr>
          <a:xfrm>
            <a:off x="4725730" y="1234584"/>
            <a:ext cx="3985091" cy="4887790"/>
            <a:chOff x="8970736" y="1414226"/>
            <a:chExt cx="3985091" cy="4887790"/>
          </a:xfrm>
        </p:grpSpPr>
        <p:pic>
          <p:nvPicPr>
            <p:cNvPr id="26" name="Picture 25" descr="A screenshot of a graph&#10;&#10;Description automatically generated with medium confidence">
              <a:extLst>
                <a:ext uri="{FF2B5EF4-FFF2-40B4-BE49-F238E27FC236}">
                  <a16:creationId xmlns:a16="http://schemas.microsoft.com/office/drawing/2014/main" id="{115F8CBE-6255-BA80-AD26-FE5A4C9BCAC6}"/>
                </a:ext>
              </a:extLst>
            </p:cNvPr>
            <p:cNvPicPr>
              <a:picLocks noChangeAspect="1"/>
            </p:cNvPicPr>
            <p:nvPr/>
          </p:nvPicPr>
          <p:blipFill>
            <a:blip r:embed="rId5"/>
            <a:stretch>
              <a:fillRect/>
            </a:stretch>
          </p:blipFill>
          <p:spPr>
            <a:xfrm>
              <a:off x="8970736" y="1414226"/>
              <a:ext cx="3985091" cy="4887790"/>
            </a:xfrm>
            <a:prstGeom prst="rect">
              <a:avLst/>
            </a:prstGeom>
          </p:spPr>
        </p:pic>
        <p:pic>
          <p:nvPicPr>
            <p:cNvPr id="27" name="Picture 26" descr="A red and white chart&#10;&#10;Description automatically generated">
              <a:extLst>
                <a:ext uri="{FF2B5EF4-FFF2-40B4-BE49-F238E27FC236}">
                  <a16:creationId xmlns:a16="http://schemas.microsoft.com/office/drawing/2014/main" id="{BAC425F1-FF75-8033-2549-75C42EFB9079}"/>
                </a:ext>
              </a:extLst>
            </p:cNvPr>
            <p:cNvPicPr>
              <a:picLocks noChangeAspect="1"/>
            </p:cNvPicPr>
            <p:nvPr/>
          </p:nvPicPr>
          <p:blipFill rotWithShape="1">
            <a:blip r:embed="rId4"/>
            <a:srcRect l="10285" r="12596"/>
            <a:stretch/>
          </p:blipFill>
          <p:spPr>
            <a:xfrm>
              <a:off x="9156172" y="1505512"/>
              <a:ext cx="3543828" cy="3446407"/>
            </a:xfrm>
            <a:prstGeom prst="rect">
              <a:avLst/>
            </a:prstGeom>
          </p:spPr>
        </p:pic>
      </p:grpSp>
    </p:spTree>
    <p:extLst>
      <p:ext uri="{BB962C8B-B14F-4D97-AF65-F5344CB8AC3E}">
        <p14:creationId xmlns:p14="http://schemas.microsoft.com/office/powerpoint/2010/main" val="421012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747B2-A7D8-925F-FB27-1D5F9CEE28A3}"/>
              </a:ext>
            </a:extLst>
          </p:cNvPr>
          <p:cNvSpPr>
            <a:spLocks noGrp="1"/>
          </p:cNvSpPr>
          <p:nvPr>
            <p:ph type="sldNum" sz="quarter" idx="12"/>
          </p:nvPr>
        </p:nvSpPr>
        <p:spPr/>
        <p:txBody>
          <a:bodyPr/>
          <a:lstStyle/>
          <a:p>
            <a:fld id="{AABFF9DA-2577-3447-9DFE-17137E505E19}" type="slidenum">
              <a:rPr lang="en-US" smtClean="0"/>
              <a:t>3</a:t>
            </a:fld>
            <a:endParaRPr lang="en-US"/>
          </a:p>
        </p:txBody>
      </p:sp>
      <p:sp>
        <p:nvSpPr>
          <p:cNvPr id="6" name="Title 1">
            <a:extLst>
              <a:ext uri="{FF2B5EF4-FFF2-40B4-BE49-F238E27FC236}">
                <a16:creationId xmlns:a16="http://schemas.microsoft.com/office/drawing/2014/main" id="{7A2FD909-DC0C-17C2-A444-BD5652C0EDAF}"/>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 brief overview of Dengue</a:t>
            </a:r>
            <a:endParaRPr lang="en-US" sz="3200" b="1" dirty="0">
              <a:solidFill>
                <a:srgbClr val="800000"/>
              </a:solidFill>
              <a:latin typeface="Candara" panose="020E0502030303020204" pitchFamily="34" charset="0"/>
              <a:cs typeface="Constantia"/>
            </a:endParaRPr>
          </a:p>
        </p:txBody>
      </p:sp>
      <p:pic>
        <p:nvPicPr>
          <p:cNvPr id="7" name="Picture 6">
            <a:extLst>
              <a:ext uri="{FF2B5EF4-FFF2-40B4-BE49-F238E27FC236}">
                <a16:creationId xmlns:a16="http://schemas.microsoft.com/office/drawing/2014/main" id="{301840F4-13FD-B03B-0E4C-90C690285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1658" y="0"/>
            <a:ext cx="3641984" cy="314232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Marker with solid fill">
            <a:extLst>
              <a:ext uri="{FF2B5EF4-FFF2-40B4-BE49-F238E27FC236}">
                <a16:creationId xmlns:a16="http://schemas.microsoft.com/office/drawing/2014/main" id="{A3C37BE5-E5F9-BC85-29C4-284BD81B4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56913" y="2270465"/>
            <a:ext cx="371474" cy="371474"/>
          </a:xfrm>
          <a:prstGeom prst="rect">
            <a:avLst/>
          </a:prstGeom>
        </p:spPr>
      </p:pic>
      <p:pic>
        <p:nvPicPr>
          <p:cNvPr id="2050" name="Picture 2" descr="Figure thumbnail gr1">
            <a:extLst>
              <a:ext uri="{FF2B5EF4-FFF2-40B4-BE49-F238E27FC236}">
                <a16:creationId xmlns:a16="http://schemas.microsoft.com/office/drawing/2014/main" id="{3EEBB905-940C-BCD5-DEA2-FE15B207D4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1303" y="2626105"/>
            <a:ext cx="4090905" cy="214009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367FE42-1D71-D149-AB73-A7190738B525}"/>
              </a:ext>
            </a:extLst>
          </p:cNvPr>
          <p:cNvSpPr txBox="1">
            <a:spLocks/>
          </p:cNvSpPr>
          <p:nvPr/>
        </p:nvSpPr>
        <p:spPr>
          <a:xfrm>
            <a:off x="683272" y="1582060"/>
            <a:ext cx="6404769" cy="40389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Candara" panose="020E0502030303020204" pitchFamily="34" charset="0"/>
              </a:rPr>
              <a:t>Introduction</a:t>
            </a:r>
          </a:p>
          <a:p>
            <a:pPr marL="0" indent="0">
              <a:buNone/>
            </a:pPr>
            <a:endParaRPr lang="en-GB" sz="2000" dirty="0">
              <a:latin typeface="Candara" panose="020E0502030303020204" pitchFamily="34" charset="0"/>
              <a:ea typeface="Times New Roman" panose="02020603050405020304" pitchFamily="18" charset="0"/>
            </a:endParaRPr>
          </a:p>
          <a:p>
            <a:pPr>
              <a:spcBef>
                <a:spcPts val="100"/>
              </a:spcBef>
            </a:pPr>
            <a:r>
              <a:rPr lang="en-GB" sz="2000" dirty="0">
                <a:latin typeface="Candara" panose="020E0502030303020204" pitchFamily="34" charset="0"/>
                <a:ea typeface="Times New Roman" panose="02020603050405020304" pitchFamily="18" charset="0"/>
              </a:rPr>
              <a:t>Dengue fever is a </a:t>
            </a:r>
            <a:r>
              <a:rPr lang="en-GB" sz="2000" b="1" dirty="0">
                <a:solidFill>
                  <a:schemeClr val="accent2">
                    <a:lumMod val="75000"/>
                  </a:schemeClr>
                </a:solidFill>
                <a:latin typeface="Candara" panose="020E0502030303020204" pitchFamily="34" charset="0"/>
                <a:ea typeface="Times New Roman" panose="02020603050405020304" pitchFamily="18" charset="0"/>
              </a:rPr>
              <a:t>mosquito-borne</a:t>
            </a:r>
            <a:r>
              <a:rPr lang="en-GB" sz="2000" dirty="0">
                <a:latin typeface="Candara" panose="020E0502030303020204" pitchFamily="34" charset="0"/>
                <a:ea typeface="Times New Roman" panose="02020603050405020304" pitchFamily="18" charset="0"/>
              </a:rPr>
              <a:t> viral infection.</a:t>
            </a:r>
          </a:p>
          <a:p>
            <a:pPr marL="0" indent="0">
              <a:spcBef>
                <a:spcPts val="100"/>
              </a:spcBef>
              <a:buNone/>
            </a:pPr>
            <a:endParaRPr lang="en-GB" sz="2000" dirty="0">
              <a:latin typeface="Candara" panose="020E0502030303020204" pitchFamily="34" charset="0"/>
              <a:ea typeface="Times New Roman" panose="02020603050405020304" pitchFamily="18" charset="0"/>
            </a:endParaRPr>
          </a:p>
          <a:p>
            <a:pPr>
              <a:spcBef>
                <a:spcPts val="100"/>
              </a:spcBef>
            </a:pPr>
            <a:r>
              <a:rPr lang="en-GB" sz="2000" dirty="0">
                <a:latin typeface="Candara" panose="020E0502030303020204" pitchFamily="34" charset="0"/>
                <a:ea typeface="Times New Roman" panose="02020603050405020304" pitchFamily="18" charset="0"/>
              </a:rPr>
              <a:t>It is endemic in over 100 countries, with higher prevalence in </a:t>
            </a:r>
            <a:r>
              <a:rPr lang="en-GB" sz="2000" b="1" dirty="0">
                <a:solidFill>
                  <a:schemeClr val="accent2">
                    <a:lumMod val="75000"/>
                  </a:schemeClr>
                </a:solidFill>
                <a:latin typeface="Candara" panose="020E0502030303020204" pitchFamily="34" charset="0"/>
                <a:ea typeface="Times New Roman" panose="02020603050405020304" pitchFamily="18" charset="0"/>
              </a:rPr>
              <a:t>tropical</a:t>
            </a:r>
            <a:r>
              <a:rPr lang="en-GB" sz="2000" dirty="0">
                <a:latin typeface="Candara" panose="020E0502030303020204" pitchFamily="34" charset="0"/>
                <a:ea typeface="Times New Roman" panose="02020603050405020304" pitchFamily="18" charset="0"/>
              </a:rPr>
              <a:t> and </a:t>
            </a:r>
            <a:r>
              <a:rPr lang="en-GB" sz="2000" b="1" dirty="0">
                <a:solidFill>
                  <a:schemeClr val="accent2">
                    <a:lumMod val="75000"/>
                  </a:schemeClr>
                </a:solidFill>
                <a:latin typeface="Candara" panose="020E0502030303020204" pitchFamily="34" charset="0"/>
                <a:ea typeface="Times New Roman" panose="02020603050405020304" pitchFamily="18" charset="0"/>
              </a:rPr>
              <a:t>subtropical</a:t>
            </a:r>
            <a:r>
              <a:rPr lang="en-GB" sz="2000" dirty="0">
                <a:latin typeface="Candara" panose="020E0502030303020204" pitchFamily="34" charset="0"/>
                <a:ea typeface="Times New Roman" panose="02020603050405020304" pitchFamily="18" charset="0"/>
              </a:rPr>
              <a:t> regions.</a:t>
            </a:r>
          </a:p>
          <a:p>
            <a:pPr marL="0" indent="0">
              <a:spcBef>
                <a:spcPts val="100"/>
              </a:spcBef>
              <a:buNone/>
            </a:pPr>
            <a:endParaRPr lang="en-GB" sz="2000" b="1" dirty="0">
              <a:solidFill>
                <a:schemeClr val="accent5">
                  <a:lumMod val="75000"/>
                </a:schemeClr>
              </a:solidFill>
              <a:latin typeface="Candara" panose="020E0502030303020204" pitchFamily="34" charset="0"/>
              <a:ea typeface="Times New Roman" panose="02020603050405020304" pitchFamily="18" charset="0"/>
            </a:endParaRPr>
          </a:p>
          <a:p>
            <a:pPr>
              <a:spcBef>
                <a:spcPts val="100"/>
              </a:spcBef>
            </a:pPr>
            <a:r>
              <a:rPr lang="en-GB" sz="2000" dirty="0">
                <a:latin typeface="Candara" panose="020E0502030303020204" pitchFamily="34" charset="0"/>
                <a:ea typeface="Times New Roman" panose="02020603050405020304" pitchFamily="18" charset="0"/>
              </a:rPr>
              <a:t>Approximately 51 million symptomatic cases each year, with </a:t>
            </a:r>
            <a:r>
              <a:rPr lang="en-GB" sz="2000" b="1" dirty="0">
                <a:solidFill>
                  <a:schemeClr val="accent2">
                    <a:lumMod val="75000"/>
                  </a:schemeClr>
                </a:solidFill>
                <a:latin typeface="Candara" panose="020E0502030303020204" pitchFamily="34" charset="0"/>
                <a:ea typeface="Times New Roman" panose="02020603050405020304" pitchFamily="18" charset="0"/>
              </a:rPr>
              <a:t>seasonal epidemics </a:t>
            </a:r>
            <a:r>
              <a:rPr lang="en-GB" sz="2000" dirty="0">
                <a:latin typeface="Candara" panose="020E0502030303020204" pitchFamily="34" charset="0"/>
                <a:ea typeface="Times New Roman" panose="02020603050405020304" pitchFamily="18" charset="0"/>
              </a:rPr>
              <a:t>and high caseloads imposing a huge strain on local healthcare services.</a:t>
            </a:r>
            <a:br>
              <a:rPr lang="en-GB" sz="2000" dirty="0">
                <a:latin typeface="Candara" panose="020E0502030303020204" pitchFamily="34" charset="0"/>
                <a:ea typeface="Times New Roman" panose="02020603050405020304" pitchFamily="18" charset="0"/>
              </a:rPr>
            </a:br>
            <a:endParaRPr lang="en-GB" sz="2000" dirty="0">
              <a:latin typeface="Candara" panose="020E0502030303020204" pitchFamily="34" charset="0"/>
              <a:ea typeface="Times New Roman" panose="02020603050405020304" pitchFamily="18" charset="0"/>
            </a:endParaRPr>
          </a:p>
          <a:p>
            <a:pPr>
              <a:spcBef>
                <a:spcPts val="100"/>
              </a:spcBef>
            </a:pPr>
            <a:r>
              <a:rPr lang="en-GB" sz="2000" dirty="0">
                <a:latin typeface="Candara" panose="020E0502030303020204" pitchFamily="34" charset="0"/>
              </a:rPr>
              <a:t>Major public health concern with </a:t>
            </a:r>
            <a:r>
              <a:rPr lang="en-GB" sz="2000" b="1" dirty="0">
                <a:solidFill>
                  <a:schemeClr val="accent2">
                    <a:lumMod val="75000"/>
                  </a:schemeClr>
                </a:solidFill>
                <a:latin typeface="Candara" panose="020E0502030303020204" pitchFamily="34" charset="0"/>
              </a:rPr>
              <a:t>increasing incidence </a:t>
            </a:r>
            <a:r>
              <a:rPr lang="en-GB" sz="2000" dirty="0">
                <a:latin typeface="Candara" panose="020E0502030303020204" pitchFamily="34" charset="0"/>
              </a:rPr>
              <a:t>(research suggesting climate change influences transmission).</a:t>
            </a:r>
            <a:endParaRPr lang="en-GB" sz="2000" dirty="0">
              <a:latin typeface="Candara" panose="020E0502030303020204" pitchFamily="34" charset="0"/>
              <a:ea typeface="Times New Roman" panose="02020603050405020304" pitchFamily="18" charset="0"/>
            </a:endParaRPr>
          </a:p>
          <a:p>
            <a:pPr marL="0" indent="0">
              <a:buNone/>
            </a:pPr>
            <a:endParaRPr lang="en-GB" sz="2000" dirty="0">
              <a:latin typeface="Candara" panose="020E0502030303020204" pitchFamily="34" charset="0"/>
            </a:endParaRPr>
          </a:p>
        </p:txBody>
      </p:sp>
      <p:sp>
        <p:nvSpPr>
          <p:cNvPr id="10" name="TextBox 9">
            <a:extLst>
              <a:ext uri="{FF2B5EF4-FFF2-40B4-BE49-F238E27FC236}">
                <a16:creationId xmlns:a16="http://schemas.microsoft.com/office/drawing/2014/main" id="{35D01E79-DF4D-54F1-D364-027CCA7C9FFC}"/>
              </a:ext>
            </a:extLst>
          </p:cNvPr>
          <p:cNvSpPr txBox="1"/>
          <p:nvPr/>
        </p:nvSpPr>
        <p:spPr>
          <a:xfrm>
            <a:off x="7489371" y="4795224"/>
            <a:ext cx="3679290" cy="276999"/>
          </a:xfrm>
          <a:prstGeom prst="rect">
            <a:avLst/>
          </a:prstGeom>
          <a:noFill/>
        </p:spPr>
        <p:txBody>
          <a:bodyPr wrap="square">
            <a:spAutoFit/>
          </a:bodyPr>
          <a:lstStyle/>
          <a:p>
            <a:r>
              <a:rPr lang="en-GB" sz="1200" dirty="0">
                <a:latin typeface="Candara" panose="020E0502030303020204" pitchFamily="34" charset="0"/>
                <a:ea typeface="Times New Roman" panose="02020603050405020304" pitchFamily="18" charset="0"/>
              </a:rPr>
              <a:t>G. Guzman and E. Harris </a:t>
            </a:r>
            <a:r>
              <a:rPr lang="en-US" sz="1200" dirty="0">
                <a:latin typeface="Candara" panose="020E0502030303020204" pitchFamily="34" charset="0"/>
              </a:rPr>
              <a:t>– </a:t>
            </a:r>
            <a:r>
              <a:rPr lang="en-GB" sz="1200" i="1" dirty="0">
                <a:latin typeface="Candara" panose="020E0502030303020204" pitchFamily="34" charset="0"/>
                <a:ea typeface="Times New Roman" panose="02020603050405020304" pitchFamily="18" charset="0"/>
              </a:rPr>
              <a:t>Dengue </a:t>
            </a:r>
            <a:r>
              <a:rPr lang="en-US" sz="1200" dirty="0">
                <a:latin typeface="Candara" panose="020E0502030303020204" pitchFamily="34" charset="0"/>
              </a:rPr>
              <a:t>–</a:t>
            </a:r>
            <a:r>
              <a:rPr lang="en-GB" sz="1200" dirty="0">
                <a:latin typeface="Candara" panose="020E0502030303020204" pitchFamily="34" charset="0"/>
                <a:ea typeface="Times New Roman" panose="02020603050405020304" pitchFamily="18" charset="0"/>
              </a:rPr>
              <a:t> The Lancet (2014)</a:t>
            </a:r>
          </a:p>
        </p:txBody>
      </p:sp>
    </p:spTree>
    <p:extLst>
      <p:ext uri="{BB962C8B-B14F-4D97-AF65-F5344CB8AC3E}">
        <p14:creationId xmlns:p14="http://schemas.microsoft.com/office/powerpoint/2010/main" val="474671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41F21-F7CF-3C56-31D5-9A18A01CC9AC}"/>
              </a:ext>
            </a:extLst>
          </p:cNvPr>
          <p:cNvSpPr>
            <a:spLocks noGrp="1"/>
          </p:cNvSpPr>
          <p:nvPr>
            <p:ph type="sldNum" sz="quarter" idx="12"/>
          </p:nvPr>
        </p:nvSpPr>
        <p:spPr/>
        <p:txBody>
          <a:bodyPr/>
          <a:lstStyle/>
          <a:p>
            <a:fld id="{AABFF9DA-2577-3447-9DFE-17137E505E19}" type="slidenum">
              <a:rPr lang="en-US" smtClean="0"/>
              <a:t>30</a:t>
            </a:fld>
            <a:endParaRPr lang="en-US"/>
          </a:p>
        </p:txBody>
      </p:sp>
      <p:cxnSp>
        <p:nvCxnSpPr>
          <p:cNvPr id="2" name="Straight Connector 1">
            <a:extLst>
              <a:ext uri="{FF2B5EF4-FFF2-40B4-BE49-F238E27FC236}">
                <a16:creationId xmlns:a16="http://schemas.microsoft.com/office/drawing/2014/main" id="{B98D6292-A63A-9EE6-AAF5-6BD541434C19}"/>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ECDB1B-6C44-12F8-4270-A1BCEC3268C2}"/>
              </a:ext>
            </a:extLst>
          </p:cNvPr>
          <p:cNvCxnSpPr>
            <a:cxnSpLocks/>
            <a:endCxn id="25" idx="4"/>
          </p:cNvCxnSpPr>
          <p:nvPr/>
        </p:nvCxnSpPr>
        <p:spPr>
          <a:xfrm>
            <a:off x="11295285" y="1785257"/>
            <a:ext cx="3462" cy="295376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86262609-9904-3D6B-5A78-763754990DC7}"/>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owchart: Connector 8">
            <a:extLst>
              <a:ext uri="{FF2B5EF4-FFF2-40B4-BE49-F238E27FC236}">
                <a16:creationId xmlns:a16="http://schemas.microsoft.com/office/drawing/2014/main" id="{7713EEE1-27F0-6EE0-1480-F3F4E0E829E6}"/>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C51C897B-1438-20E1-9276-C7F6283EB02A}"/>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DAE157A-0AC4-B120-CB41-8A5132B1FCF4}"/>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12" name="TextBox 11">
            <a:extLst>
              <a:ext uri="{FF2B5EF4-FFF2-40B4-BE49-F238E27FC236}">
                <a16:creationId xmlns:a16="http://schemas.microsoft.com/office/drawing/2014/main" id="{1EE0D31A-7B0D-23B7-8A20-854249FEB014}"/>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13" name="TextBox 12">
            <a:extLst>
              <a:ext uri="{FF2B5EF4-FFF2-40B4-BE49-F238E27FC236}">
                <a16:creationId xmlns:a16="http://schemas.microsoft.com/office/drawing/2014/main" id="{B2C7D17C-20A0-D293-B393-7072356BFE0B}"/>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14" name="TextBox 13">
            <a:extLst>
              <a:ext uri="{FF2B5EF4-FFF2-40B4-BE49-F238E27FC236}">
                <a16:creationId xmlns:a16="http://schemas.microsoft.com/office/drawing/2014/main" id="{24C60C55-C6EE-FEDA-4B21-541B1E1A8F48}"/>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15" name="TextBox 14">
            <a:extLst>
              <a:ext uri="{FF2B5EF4-FFF2-40B4-BE49-F238E27FC236}">
                <a16:creationId xmlns:a16="http://schemas.microsoft.com/office/drawing/2014/main" id="{CECB861B-5ECB-E506-61D9-A8877BDE4A2D}"/>
              </a:ext>
            </a:extLst>
          </p:cNvPr>
          <p:cNvSpPr txBox="1"/>
          <p:nvPr/>
        </p:nvSpPr>
        <p:spPr>
          <a:xfrm>
            <a:off x="9390904" y="3644231"/>
            <a:ext cx="1772063" cy="261610"/>
          </a:xfrm>
          <a:prstGeom prst="rect">
            <a:avLst/>
          </a:prstGeom>
          <a:noFill/>
        </p:spPr>
        <p:txBody>
          <a:bodyPr wrap="square">
            <a:spAutoFit/>
          </a:bodyPr>
          <a:lstStyle/>
          <a:p>
            <a:pPr algn="r"/>
            <a:r>
              <a:rPr lang="en-GB" sz="1100" dirty="0">
                <a:latin typeface="Candara" panose="020E0502030303020204" pitchFamily="34" charset="0"/>
              </a:rPr>
              <a:t>Features</a:t>
            </a:r>
          </a:p>
        </p:txBody>
      </p:sp>
      <p:sp>
        <p:nvSpPr>
          <p:cNvPr id="16" name="TextBox 15">
            <a:extLst>
              <a:ext uri="{FF2B5EF4-FFF2-40B4-BE49-F238E27FC236}">
                <a16:creationId xmlns:a16="http://schemas.microsoft.com/office/drawing/2014/main" id="{D818309F-1028-3EA7-50B8-869339E9CEE2}"/>
              </a:ext>
            </a:extLst>
          </p:cNvPr>
          <p:cNvSpPr txBox="1"/>
          <p:nvPr/>
        </p:nvSpPr>
        <p:spPr>
          <a:xfrm>
            <a:off x="9401911" y="3859546"/>
            <a:ext cx="1772063" cy="261610"/>
          </a:xfrm>
          <a:prstGeom prst="rect">
            <a:avLst/>
          </a:prstGeom>
          <a:noFill/>
        </p:spPr>
        <p:txBody>
          <a:bodyPr wrap="square">
            <a:spAutoFit/>
          </a:bodyPr>
          <a:lstStyle/>
          <a:p>
            <a:pPr algn="r"/>
            <a:r>
              <a:rPr lang="en-GB" sz="1100" dirty="0">
                <a:latin typeface="Candara" panose="020E0502030303020204" pitchFamily="34" charset="0"/>
              </a:rPr>
              <a:t>Phenotypes</a:t>
            </a:r>
          </a:p>
        </p:txBody>
      </p:sp>
      <p:sp>
        <p:nvSpPr>
          <p:cNvPr id="17" name="TextBox 16">
            <a:extLst>
              <a:ext uri="{FF2B5EF4-FFF2-40B4-BE49-F238E27FC236}">
                <a16:creationId xmlns:a16="http://schemas.microsoft.com/office/drawing/2014/main" id="{8ED49E46-54C4-E1C0-6475-26959A924C79}"/>
              </a:ext>
            </a:extLst>
          </p:cNvPr>
          <p:cNvSpPr txBox="1"/>
          <p:nvPr/>
        </p:nvSpPr>
        <p:spPr>
          <a:xfrm>
            <a:off x="9392386" y="4101942"/>
            <a:ext cx="1772063" cy="261610"/>
          </a:xfrm>
          <a:prstGeom prst="rect">
            <a:avLst/>
          </a:prstGeom>
          <a:noFill/>
        </p:spPr>
        <p:txBody>
          <a:bodyPr wrap="square">
            <a:spAutoFit/>
          </a:bodyPr>
          <a:lstStyle/>
          <a:p>
            <a:pPr algn="r"/>
            <a:r>
              <a:rPr lang="en-GB" sz="1100" dirty="0">
                <a:latin typeface="Candara" panose="020E0502030303020204" pitchFamily="34" charset="0"/>
              </a:rPr>
              <a:t>Categories</a:t>
            </a:r>
          </a:p>
        </p:txBody>
      </p:sp>
      <p:sp>
        <p:nvSpPr>
          <p:cNvPr id="18" name="TextBox 17">
            <a:extLst>
              <a:ext uri="{FF2B5EF4-FFF2-40B4-BE49-F238E27FC236}">
                <a16:creationId xmlns:a16="http://schemas.microsoft.com/office/drawing/2014/main" id="{460D4F1D-2417-B64E-7E4A-2C2CD2B95833}"/>
              </a:ext>
            </a:extLst>
          </p:cNvPr>
          <p:cNvSpPr txBox="1"/>
          <p:nvPr/>
        </p:nvSpPr>
        <p:spPr>
          <a:xfrm>
            <a:off x="9392386" y="4330658"/>
            <a:ext cx="1772063" cy="261610"/>
          </a:xfrm>
          <a:prstGeom prst="rect">
            <a:avLst/>
          </a:prstGeom>
          <a:noFill/>
        </p:spPr>
        <p:txBody>
          <a:bodyPr wrap="square">
            <a:spAutoFit/>
          </a:bodyPr>
          <a:lstStyle/>
          <a:p>
            <a:pPr algn="r"/>
            <a:r>
              <a:rPr lang="en-GB" sz="1100" dirty="0">
                <a:latin typeface="Candara" panose="020E0502030303020204" pitchFamily="34" charset="0"/>
              </a:rPr>
              <a:t>Trajectories</a:t>
            </a:r>
          </a:p>
        </p:txBody>
      </p:sp>
      <p:sp>
        <p:nvSpPr>
          <p:cNvPr id="19" name="Flowchart: Connector 18">
            <a:extLst>
              <a:ext uri="{FF2B5EF4-FFF2-40B4-BE49-F238E27FC236}">
                <a16:creationId xmlns:a16="http://schemas.microsoft.com/office/drawing/2014/main" id="{3818A703-1C5D-4D60-1643-6E74DEBB8FDD}"/>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lowchart: Connector 19">
            <a:extLst>
              <a:ext uri="{FF2B5EF4-FFF2-40B4-BE49-F238E27FC236}">
                <a16:creationId xmlns:a16="http://schemas.microsoft.com/office/drawing/2014/main" id="{80D78A8D-D3A5-4004-8428-223581C12547}"/>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lowchart: Connector 20">
            <a:extLst>
              <a:ext uri="{FF2B5EF4-FFF2-40B4-BE49-F238E27FC236}">
                <a16:creationId xmlns:a16="http://schemas.microsoft.com/office/drawing/2014/main" id="{71417594-1AB5-1033-336E-0F4AF9AD5CB9}"/>
              </a:ext>
            </a:extLst>
          </p:cNvPr>
          <p:cNvSpPr/>
          <p:nvPr/>
        </p:nvSpPr>
        <p:spPr>
          <a:xfrm>
            <a:off x="11262747" y="37494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lowchart: Connector 21">
            <a:extLst>
              <a:ext uri="{FF2B5EF4-FFF2-40B4-BE49-F238E27FC236}">
                <a16:creationId xmlns:a16="http://schemas.microsoft.com/office/drawing/2014/main" id="{EAE1250F-A4CB-2059-AE3A-62D23B54BEF5}"/>
              </a:ext>
            </a:extLst>
          </p:cNvPr>
          <p:cNvSpPr/>
          <p:nvPr/>
        </p:nvSpPr>
        <p:spPr>
          <a:xfrm>
            <a:off x="11262747" y="39780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Connector 22">
            <a:extLst>
              <a:ext uri="{FF2B5EF4-FFF2-40B4-BE49-F238E27FC236}">
                <a16:creationId xmlns:a16="http://schemas.microsoft.com/office/drawing/2014/main" id="{E3BF4A78-8A11-DD38-3CE6-9A5811B8E159}"/>
              </a:ext>
            </a:extLst>
          </p:cNvPr>
          <p:cNvSpPr/>
          <p:nvPr/>
        </p:nvSpPr>
        <p:spPr>
          <a:xfrm>
            <a:off x="11262747" y="42066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Connector 23">
            <a:extLst>
              <a:ext uri="{FF2B5EF4-FFF2-40B4-BE49-F238E27FC236}">
                <a16:creationId xmlns:a16="http://schemas.microsoft.com/office/drawing/2014/main" id="{B96FAFB1-3286-27DE-CFDC-141D7D49144A}"/>
              </a:ext>
            </a:extLst>
          </p:cNvPr>
          <p:cNvSpPr/>
          <p:nvPr/>
        </p:nvSpPr>
        <p:spPr>
          <a:xfrm>
            <a:off x="11262747" y="44288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lowchart: Connector 24">
            <a:extLst>
              <a:ext uri="{FF2B5EF4-FFF2-40B4-BE49-F238E27FC236}">
                <a16:creationId xmlns:a16="http://schemas.microsoft.com/office/drawing/2014/main" id="{6550B0F2-5A91-DA11-582D-0B997EE1A8ED}"/>
              </a:ext>
            </a:extLst>
          </p:cNvPr>
          <p:cNvSpPr/>
          <p:nvPr/>
        </p:nvSpPr>
        <p:spPr>
          <a:xfrm>
            <a:off x="11262747" y="4667024"/>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4350FC4-FCDB-E139-250D-8B28381DF6C9}"/>
              </a:ext>
            </a:extLst>
          </p:cNvPr>
          <p:cNvSpPr txBox="1"/>
          <p:nvPr/>
        </p:nvSpPr>
        <p:spPr>
          <a:xfrm>
            <a:off x="9392386" y="4578308"/>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Similarity retrieval</a:t>
            </a:r>
          </a:p>
        </p:txBody>
      </p:sp>
      <p:sp>
        <p:nvSpPr>
          <p:cNvPr id="29" name="Title 1">
            <a:extLst>
              <a:ext uri="{FF2B5EF4-FFF2-40B4-BE49-F238E27FC236}">
                <a16:creationId xmlns:a16="http://schemas.microsoft.com/office/drawing/2014/main" id="{32870162-E566-E8AD-920B-7A78779BF666}"/>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
        <p:nvSpPr>
          <p:cNvPr id="30" name="TextBox 10">
            <a:extLst>
              <a:ext uri="{FF2B5EF4-FFF2-40B4-BE49-F238E27FC236}">
                <a16:creationId xmlns:a16="http://schemas.microsoft.com/office/drawing/2014/main" id="{64698527-5C67-EC23-09D1-E963072EEDEE}"/>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pic>
        <p:nvPicPr>
          <p:cNvPr id="6" name="Picture 5">
            <a:extLst>
              <a:ext uri="{FF2B5EF4-FFF2-40B4-BE49-F238E27FC236}">
                <a16:creationId xmlns:a16="http://schemas.microsoft.com/office/drawing/2014/main" id="{3E4BB5B6-73B8-E934-2E92-3731110BB096}"/>
              </a:ext>
            </a:extLst>
          </p:cNvPr>
          <p:cNvPicPr>
            <a:picLocks noChangeAspect="1"/>
          </p:cNvPicPr>
          <p:nvPr/>
        </p:nvPicPr>
        <p:blipFill>
          <a:blip r:embed="rId3"/>
          <a:stretch>
            <a:fillRect/>
          </a:stretch>
        </p:blipFill>
        <p:spPr>
          <a:xfrm>
            <a:off x="3352504" y="1268785"/>
            <a:ext cx="1484461" cy="4889045"/>
          </a:xfrm>
          <a:prstGeom prst="rect">
            <a:avLst/>
          </a:prstGeom>
        </p:spPr>
      </p:pic>
      <p:pic>
        <p:nvPicPr>
          <p:cNvPr id="27" name="Picture 26">
            <a:extLst>
              <a:ext uri="{FF2B5EF4-FFF2-40B4-BE49-F238E27FC236}">
                <a16:creationId xmlns:a16="http://schemas.microsoft.com/office/drawing/2014/main" id="{E774F3D2-7CE2-B461-A0AE-17126441BC77}"/>
              </a:ext>
            </a:extLst>
          </p:cNvPr>
          <p:cNvPicPr>
            <a:picLocks noChangeAspect="1"/>
          </p:cNvPicPr>
          <p:nvPr/>
        </p:nvPicPr>
        <p:blipFill rotWithShape="1">
          <a:blip r:embed="rId4"/>
          <a:srcRect r="7534"/>
          <a:stretch/>
        </p:blipFill>
        <p:spPr>
          <a:xfrm>
            <a:off x="1894934" y="1225931"/>
            <a:ext cx="1484461" cy="4917516"/>
          </a:xfrm>
          <a:prstGeom prst="rect">
            <a:avLst/>
          </a:prstGeom>
        </p:spPr>
      </p:pic>
      <p:pic>
        <p:nvPicPr>
          <p:cNvPr id="28" name="Picture 27">
            <a:extLst>
              <a:ext uri="{FF2B5EF4-FFF2-40B4-BE49-F238E27FC236}">
                <a16:creationId xmlns:a16="http://schemas.microsoft.com/office/drawing/2014/main" id="{8FA95250-E087-6BAD-C827-83016A5416C4}"/>
              </a:ext>
            </a:extLst>
          </p:cNvPr>
          <p:cNvPicPr>
            <a:picLocks noChangeAspect="1"/>
          </p:cNvPicPr>
          <p:nvPr/>
        </p:nvPicPr>
        <p:blipFill>
          <a:blip r:embed="rId5"/>
          <a:stretch>
            <a:fillRect/>
          </a:stretch>
        </p:blipFill>
        <p:spPr>
          <a:xfrm>
            <a:off x="301688" y="1228982"/>
            <a:ext cx="1659437" cy="4903448"/>
          </a:xfrm>
          <a:prstGeom prst="rect">
            <a:avLst/>
          </a:prstGeom>
        </p:spPr>
      </p:pic>
      <p:sp>
        <p:nvSpPr>
          <p:cNvPr id="33" name="Content Placeholder 2">
            <a:extLst>
              <a:ext uri="{FF2B5EF4-FFF2-40B4-BE49-F238E27FC236}">
                <a16:creationId xmlns:a16="http://schemas.microsoft.com/office/drawing/2014/main" id="{1B49C35B-2415-8B67-809F-74146634829E}"/>
              </a:ext>
            </a:extLst>
          </p:cNvPr>
          <p:cNvSpPr txBox="1">
            <a:spLocks/>
          </p:cNvSpPr>
          <p:nvPr/>
        </p:nvSpPr>
        <p:spPr>
          <a:xfrm>
            <a:off x="4969283" y="1132521"/>
            <a:ext cx="4602488" cy="50993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400" b="1" dirty="0">
                <a:latin typeface="Candara" panose="020E0502030303020204" pitchFamily="34" charset="0"/>
              </a:rPr>
              <a:t>Description of studies</a:t>
            </a:r>
          </a:p>
          <a:p>
            <a:pPr marL="0" indent="0" algn="just">
              <a:buNone/>
            </a:pPr>
            <a:endParaRPr lang="en-GB" sz="1400" dirty="0">
              <a:latin typeface="Candara" panose="020E0502030303020204" pitchFamily="34" charset="0"/>
              <a:ea typeface="Times New Roman" panose="02020603050405020304" pitchFamily="18" charset="0"/>
            </a:endParaRPr>
          </a:p>
          <a:p>
            <a:pPr marL="0" indent="0" algn="just">
              <a:spcBef>
                <a:spcPts val="100"/>
              </a:spcBef>
              <a:buNone/>
            </a:pPr>
            <a:r>
              <a:rPr lang="en-GB" sz="1400" b="1" dirty="0">
                <a:latin typeface="Candara" panose="020E0502030303020204" pitchFamily="34" charset="0"/>
                <a:ea typeface="Times New Roman" panose="02020603050405020304" pitchFamily="18" charset="0"/>
              </a:rPr>
              <a:t>S1: </a:t>
            </a:r>
            <a:r>
              <a:rPr lang="en-GB" sz="1400" dirty="0">
                <a:effectLst/>
                <a:latin typeface="Candara" panose="020E0502030303020204" pitchFamily="34" charset="0"/>
              </a:rPr>
              <a:t>Inpatient-based prospective observational descriptive study of clinical features of </a:t>
            </a:r>
            <a:r>
              <a:rPr lang="en-GB" sz="1400" b="1" dirty="0">
                <a:solidFill>
                  <a:schemeClr val="accent2">
                    <a:lumMod val="75000"/>
                  </a:schemeClr>
                </a:solidFill>
                <a:effectLst/>
                <a:latin typeface="Candara" panose="020E0502030303020204" pitchFamily="34" charset="0"/>
              </a:rPr>
              <a:t>DSS</a:t>
            </a:r>
            <a:r>
              <a:rPr lang="en-GB" sz="1400" dirty="0">
                <a:effectLst/>
                <a:latin typeface="Candara" panose="020E0502030303020204" pitchFamily="34" charset="0"/>
              </a:rPr>
              <a:t> in children and comparison of different fluid solutions for initial resuscitation.</a:t>
            </a:r>
          </a:p>
          <a:p>
            <a:pPr marL="0" indent="0" algn="just">
              <a:spcBef>
                <a:spcPts val="100"/>
              </a:spcBef>
              <a:buNone/>
            </a:pPr>
            <a:endParaRPr lang="en-GB" sz="1400" dirty="0">
              <a:latin typeface="Candara" panose="020E0502030303020204" pitchFamily="34" charset="0"/>
            </a:endParaRPr>
          </a:p>
          <a:p>
            <a:pPr marL="0" indent="0" algn="just">
              <a:spcBef>
                <a:spcPts val="100"/>
              </a:spcBef>
              <a:buNone/>
            </a:pPr>
            <a:r>
              <a:rPr lang="en-GB" sz="1400" b="1" dirty="0">
                <a:latin typeface="Candara" panose="020E0502030303020204" pitchFamily="34" charset="0"/>
                <a:ea typeface="Times New Roman" panose="02020603050405020304" pitchFamily="18" charset="0"/>
              </a:rPr>
              <a:t>S2: </a:t>
            </a:r>
            <a:r>
              <a:rPr lang="en-GB" sz="1400" dirty="0">
                <a:effectLst/>
                <a:latin typeface="Candara" panose="020E0502030303020204" pitchFamily="34" charset="0"/>
              </a:rPr>
              <a:t>Inpatient-based prospective observational descriptive study examining prognostic factors during the </a:t>
            </a:r>
            <a:r>
              <a:rPr lang="en-GB" sz="1400" b="1" dirty="0">
                <a:solidFill>
                  <a:schemeClr val="accent2">
                    <a:lumMod val="75000"/>
                  </a:schemeClr>
                </a:solidFill>
                <a:effectLst/>
                <a:latin typeface="Candara" panose="020E0502030303020204" pitchFamily="34" charset="0"/>
              </a:rPr>
              <a:t>febrile phase</a:t>
            </a:r>
            <a:r>
              <a:rPr lang="en-GB" sz="1400" dirty="0">
                <a:effectLst/>
                <a:latin typeface="Candara" panose="020E0502030303020204" pitchFamily="34" charset="0"/>
              </a:rPr>
              <a:t> of non-severe dengue in children.</a:t>
            </a:r>
          </a:p>
          <a:p>
            <a:pPr marL="0" indent="0" algn="just">
              <a:spcBef>
                <a:spcPts val="100"/>
              </a:spcBef>
              <a:buNone/>
            </a:pPr>
            <a:r>
              <a:rPr lang="en-GB" sz="1400" dirty="0">
                <a:effectLst/>
                <a:latin typeface="Candara" panose="020E0502030303020204" pitchFamily="34" charset="0"/>
              </a:rPr>
              <a:t> </a:t>
            </a:r>
          </a:p>
          <a:p>
            <a:pPr marL="0" indent="0">
              <a:buNone/>
            </a:pPr>
            <a:r>
              <a:rPr lang="en-GB" sz="1400" b="1" dirty="0">
                <a:latin typeface="Candara" panose="020E0502030303020204" pitchFamily="34" charset="0"/>
                <a:ea typeface="Times New Roman" panose="02020603050405020304" pitchFamily="18" charset="0"/>
              </a:rPr>
              <a:t>S4: </a:t>
            </a:r>
            <a:r>
              <a:rPr lang="en-GB" sz="1400" dirty="0">
                <a:effectLst/>
                <a:latin typeface="Candara" panose="020E0502030303020204" pitchFamily="34" charset="0"/>
              </a:rPr>
              <a:t>A pilot study to investigate the effects of short course oral corticosteroid therapy in </a:t>
            </a:r>
            <a:r>
              <a:rPr lang="en-GB" sz="1400" b="1" dirty="0">
                <a:solidFill>
                  <a:schemeClr val="accent2">
                    <a:lumMod val="75000"/>
                  </a:schemeClr>
                </a:solidFill>
                <a:effectLst/>
                <a:latin typeface="Candara" panose="020E0502030303020204" pitchFamily="34" charset="0"/>
              </a:rPr>
              <a:t>early dengue </a:t>
            </a:r>
            <a:r>
              <a:rPr lang="en-GB" sz="1400" dirty="0">
                <a:effectLst/>
                <a:latin typeface="Candara" panose="020E0502030303020204" pitchFamily="34" charset="0"/>
              </a:rPr>
              <a:t>infection in Vietnamese patients. </a:t>
            </a:r>
          </a:p>
          <a:p>
            <a:pPr marL="0" indent="0" algn="just">
              <a:spcBef>
                <a:spcPts val="100"/>
              </a:spcBef>
              <a:buNone/>
            </a:pPr>
            <a:endParaRPr lang="en-GB" sz="1400" dirty="0">
              <a:latin typeface="Candara" panose="020E0502030303020204" pitchFamily="34" charset="0"/>
            </a:endParaRPr>
          </a:p>
          <a:p>
            <a:pPr marL="0" indent="0" algn="just">
              <a:spcBef>
                <a:spcPts val="100"/>
              </a:spcBef>
              <a:buNone/>
            </a:pPr>
            <a:r>
              <a:rPr lang="en-GB" sz="1400" b="1" dirty="0">
                <a:latin typeface="Candara" panose="020E0502030303020204" pitchFamily="34" charset="0"/>
                <a:ea typeface="Times New Roman" panose="02020603050405020304" pitchFamily="18" charset="0"/>
              </a:rPr>
              <a:t>S6: </a:t>
            </a:r>
            <a:r>
              <a:rPr lang="en-GB" sz="1400" dirty="0">
                <a:effectLst/>
                <a:latin typeface="Candara" panose="020E0502030303020204" pitchFamily="34" charset="0"/>
              </a:rPr>
              <a:t>Laboratory diagnosis and prognosis of </a:t>
            </a:r>
            <a:r>
              <a:rPr lang="en-GB" sz="1400" b="1" dirty="0">
                <a:solidFill>
                  <a:schemeClr val="accent2">
                    <a:lumMod val="75000"/>
                  </a:schemeClr>
                </a:solidFill>
                <a:effectLst/>
                <a:latin typeface="Candara" panose="020E0502030303020204" pitchFamily="34" charset="0"/>
              </a:rPr>
              <a:t>severe dengue</a:t>
            </a:r>
            <a:r>
              <a:rPr lang="en-GB" sz="1400" dirty="0">
                <a:effectLst/>
                <a:latin typeface="Candara" panose="020E0502030303020204" pitchFamily="34" charset="0"/>
              </a:rPr>
              <a:t>. </a:t>
            </a:r>
            <a:br>
              <a:rPr lang="en-GB" sz="1400" dirty="0">
                <a:effectLst/>
                <a:latin typeface="Candara" panose="020E0502030303020204" pitchFamily="34" charset="0"/>
              </a:rPr>
            </a:br>
            <a:endParaRPr lang="en-GB" sz="1400" dirty="0">
              <a:latin typeface="Candara" panose="020E0502030303020204" pitchFamily="34" charset="0"/>
              <a:ea typeface="Times New Roman" panose="02020603050405020304" pitchFamily="18" charset="0"/>
            </a:endParaRPr>
          </a:p>
          <a:p>
            <a:pPr marL="0" indent="0" algn="just">
              <a:spcBef>
                <a:spcPts val="100"/>
              </a:spcBef>
              <a:buNone/>
            </a:pPr>
            <a:r>
              <a:rPr lang="en-GB" sz="1400" b="1" dirty="0">
                <a:latin typeface="Candara" panose="020E0502030303020204" pitchFamily="34" charset="0"/>
                <a:ea typeface="Times New Roman" panose="02020603050405020304" pitchFamily="18" charset="0"/>
              </a:rPr>
              <a:t>S8: </a:t>
            </a:r>
            <a:r>
              <a:rPr lang="en-GB" sz="1400" dirty="0">
                <a:effectLst/>
                <a:latin typeface="Candara" panose="020E0502030303020204" pitchFamily="34" charset="0"/>
              </a:rPr>
              <a:t>A matched cohort study to characterise the clinical manifestations of dengue in </a:t>
            </a:r>
            <a:r>
              <a:rPr lang="en-GB" sz="1400" b="1" dirty="0">
                <a:solidFill>
                  <a:schemeClr val="accent2">
                    <a:lumMod val="75000"/>
                  </a:schemeClr>
                </a:solidFill>
                <a:effectLst/>
                <a:latin typeface="Candara" panose="020E0502030303020204" pitchFamily="34" charset="0"/>
              </a:rPr>
              <a:t>pregnancy</a:t>
            </a:r>
            <a:r>
              <a:rPr lang="en-GB" sz="1400" dirty="0">
                <a:effectLst/>
                <a:latin typeface="Candara" panose="020E0502030303020204" pitchFamily="34" charset="0"/>
              </a:rPr>
              <a:t> and investigate the spectrum of adverse maternal and foetal outcomes. </a:t>
            </a:r>
          </a:p>
          <a:p>
            <a:pPr marL="0" indent="0" algn="just">
              <a:spcBef>
                <a:spcPts val="100"/>
              </a:spcBef>
              <a:buNone/>
            </a:pPr>
            <a:endParaRPr lang="en-GB" sz="1400" b="1" dirty="0">
              <a:solidFill>
                <a:schemeClr val="accent5">
                  <a:lumMod val="75000"/>
                </a:schemeClr>
              </a:solidFill>
              <a:latin typeface="Candara" panose="020E0502030303020204" pitchFamily="34" charset="0"/>
              <a:ea typeface="Times New Roman" panose="02020603050405020304" pitchFamily="18" charset="0"/>
            </a:endParaRPr>
          </a:p>
          <a:p>
            <a:pPr marL="0" indent="0" algn="just">
              <a:spcBef>
                <a:spcPts val="100"/>
              </a:spcBef>
              <a:buNone/>
            </a:pPr>
            <a:r>
              <a:rPr lang="en-GB" sz="1400" b="1" dirty="0">
                <a:latin typeface="Candara" panose="020E0502030303020204" pitchFamily="34" charset="0"/>
                <a:ea typeface="Times New Roman" panose="02020603050405020304" pitchFamily="18" charset="0"/>
              </a:rPr>
              <a:t>S9: </a:t>
            </a:r>
            <a:r>
              <a:rPr lang="en-GB" sz="1400" dirty="0">
                <a:effectLst/>
                <a:latin typeface="Candara" panose="020E0502030303020204" pitchFamily="34" charset="0"/>
              </a:rPr>
              <a:t>Innovative biomedical engineering and computational science to improve the management of </a:t>
            </a:r>
            <a:r>
              <a:rPr lang="en-GB" sz="1400" b="1" dirty="0">
                <a:solidFill>
                  <a:schemeClr val="accent2">
                    <a:lumMod val="75000"/>
                  </a:schemeClr>
                </a:solidFill>
                <a:effectLst/>
                <a:latin typeface="Candara" panose="020E0502030303020204" pitchFamily="34" charset="0"/>
              </a:rPr>
              <a:t>critical illness</a:t>
            </a:r>
            <a:r>
              <a:rPr lang="en-GB" sz="1400" dirty="0">
                <a:solidFill>
                  <a:schemeClr val="accent2">
                    <a:lumMod val="75000"/>
                  </a:schemeClr>
                </a:solidFill>
                <a:effectLst/>
                <a:latin typeface="Candara" panose="020E0502030303020204" pitchFamily="34" charset="0"/>
              </a:rPr>
              <a:t> </a:t>
            </a:r>
            <a:r>
              <a:rPr lang="en-GB" sz="1400" dirty="0">
                <a:effectLst/>
                <a:latin typeface="Candara" panose="020E0502030303020204" pitchFamily="34" charset="0"/>
              </a:rPr>
              <a:t>in resource- limited settings. </a:t>
            </a:r>
            <a:endParaRPr lang="en-GB" sz="1400" b="1" dirty="0">
              <a:solidFill>
                <a:schemeClr val="accent5">
                  <a:lumMod val="75000"/>
                </a:schemeClr>
              </a:solidFill>
              <a:latin typeface="Candara" panose="020E0502030303020204" pitchFamily="34" charset="0"/>
              <a:ea typeface="Times New Roman" panose="02020603050405020304" pitchFamily="18" charset="0"/>
            </a:endParaRPr>
          </a:p>
          <a:p>
            <a:pPr marL="0" indent="0" algn="just">
              <a:spcBef>
                <a:spcPts val="100"/>
              </a:spcBef>
              <a:buNone/>
            </a:pPr>
            <a:endParaRPr lang="en-GB" sz="1400" dirty="0">
              <a:latin typeface="Candara" panose="020E0502030303020204" pitchFamily="34" charset="0"/>
              <a:ea typeface="Times New Roman" panose="02020603050405020304" pitchFamily="18" charset="0"/>
            </a:endParaRPr>
          </a:p>
          <a:p>
            <a:pPr marL="0" indent="0" algn="just">
              <a:buNone/>
            </a:pPr>
            <a:endParaRPr lang="en-GB" sz="1400" dirty="0">
              <a:latin typeface="Candara" panose="020E0502030303020204" pitchFamily="34" charset="0"/>
            </a:endParaRPr>
          </a:p>
        </p:txBody>
      </p:sp>
    </p:spTree>
    <p:extLst>
      <p:ext uri="{BB962C8B-B14F-4D97-AF65-F5344CB8AC3E}">
        <p14:creationId xmlns:p14="http://schemas.microsoft.com/office/powerpoint/2010/main" val="3999001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 name="Picture 195">
            <a:extLst>
              <a:ext uri="{FF2B5EF4-FFF2-40B4-BE49-F238E27FC236}">
                <a16:creationId xmlns:a16="http://schemas.microsoft.com/office/drawing/2014/main" id="{A9036ACA-25FF-EC97-06F9-06DFDC4D5583}"/>
              </a:ext>
            </a:extLst>
          </p:cNvPr>
          <p:cNvPicPr>
            <a:picLocks noChangeAspect="1"/>
          </p:cNvPicPr>
          <p:nvPr/>
        </p:nvPicPr>
        <p:blipFill>
          <a:blip r:embed="rId3"/>
          <a:stretch>
            <a:fillRect/>
          </a:stretch>
        </p:blipFill>
        <p:spPr>
          <a:xfrm>
            <a:off x="4289781" y="2297037"/>
            <a:ext cx="62145" cy="161190"/>
          </a:xfrm>
          <a:prstGeom prst="rect">
            <a:avLst/>
          </a:prstGeom>
        </p:spPr>
      </p:pic>
      <p:pic>
        <p:nvPicPr>
          <p:cNvPr id="198" name="Picture 197">
            <a:extLst>
              <a:ext uri="{FF2B5EF4-FFF2-40B4-BE49-F238E27FC236}">
                <a16:creationId xmlns:a16="http://schemas.microsoft.com/office/drawing/2014/main" id="{D8213B22-133D-0D7A-9A96-F2BFF77C7CBE}"/>
              </a:ext>
            </a:extLst>
          </p:cNvPr>
          <p:cNvPicPr>
            <a:picLocks noChangeAspect="1"/>
          </p:cNvPicPr>
          <p:nvPr/>
        </p:nvPicPr>
        <p:blipFill>
          <a:blip r:embed="rId3"/>
          <a:stretch>
            <a:fillRect/>
          </a:stretch>
        </p:blipFill>
        <p:spPr>
          <a:xfrm>
            <a:off x="4063258" y="2335508"/>
            <a:ext cx="62145" cy="161190"/>
          </a:xfrm>
          <a:prstGeom prst="rect">
            <a:avLst/>
          </a:prstGeom>
        </p:spPr>
      </p:pic>
      <p:pic>
        <p:nvPicPr>
          <p:cNvPr id="186" name="Picture 185">
            <a:extLst>
              <a:ext uri="{FF2B5EF4-FFF2-40B4-BE49-F238E27FC236}">
                <a16:creationId xmlns:a16="http://schemas.microsoft.com/office/drawing/2014/main" id="{66956CBD-60FD-96DB-9508-A799FCC1DA3C}"/>
              </a:ext>
            </a:extLst>
          </p:cNvPr>
          <p:cNvPicPr>
            <a:picLocks noChangeAspect="1"/>
          </p:cNvPicPr>
          <p:nvPr/>
        </p:nvPicPr>
        <p:blipFill>
          <a:blip r:embed="rId4"/>
          <a:stretch>
            <a:fillRect/>
          </a:stretch>
        </p:blipFill>
        <p:spPr>
          <a:xfrm>
            <a:off x="4320692" y="2559892"/>
            <a:ext cx="181094" cy="344376"/>
          </a:xfrm>
          <a:prstGeom prst="rect">
            <a:avLst/>
          </a:prstGeom>
        </p:spPr>
      </p:pic>
      <p:sp>
        <p:nvSpPr>
          <p:cNvPr id="3" name="Slide Number Placeholder 2">
            <a:extLst>
              <a:ext uri="{FF2B5EF4-FFF2-40B4-BE49-F238E27FC236}">
                <a16:creationId xmlns:a16="http://schemas.microsoft.com/office/drawing/2014/main" id="{1A041F21-F7CF-3C56-31D5-9A18A01CC9AC}"/>
              </a:ext>
            </a:extLst>
          </p:cNvPr>
          <p:cNvSpPr>
            <a:spLocks noGrp="1"/>
          </p:cNvSpPr>
          <p:nvPr>
            <p:ph type="sldNum" sz="quarter" idx="12"/>
          </p:nvPr>
        </p:nvSpPr>
        <p:spPr/>
        <p:txBody>
          <a:bodyPr/>
          <a:lstStyle/>
          <a:p>
            <a:fld id="{AABFF9DA-2577-3447-9DFE-17137E505E19}" type="slidenum">
              <a:rPr lang="en-US" smtClean="0"/>
              <a:t>31</a:t>
            </a:fld>
            <a:endParaRPr lang="en-US"/>
          </a:p>
        </p:txBody>
      </p:sp>
      <p:sp>
        <p:nvSpPr>
          <p:cNvPr id="19" name="TextBox 10">
            <a:extLst>
              <a:ext uri="{FF2B5EF4-FFF2-40B4-BE49-F238E27FC236}">
                <a16:creationId xmlns:a16="http://schemas.microsoft.com/office/drawing/2014/main" id="{A90E6458-C46A-CA66-15ED-6BD09431614C}"/>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sp>
        <p:nvSpPr>
          <p:cNvPr id="49" name="Title 1">
            <a:extLst>
              <a:ext uri="{FF2B5EF4-FFF2-40B4-BE49-F238E27FC236}">
                <a16:creationId xmlns:a16="http://schemas.microsoft.com/office/drawing/2014/main" id="{1CC87432-19D6-AE6A-87DB-A974F4AEF139}"/>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pic>
        <p:nvPicPr>
          <p:cNvPr id="53" name="Picture 52">
            <a:extLst>
              <a:ext uri="{FF2B5EF4-FFF2-40B4-BE49-F238E27FC236}">
                <a16:creationId xmlns:a16="http://schemas.microsoft.com/office/drawing/2014/main" id="{47D22379-E2E7-A4B8-D4AC-7977344B15EF}"/>
              </a:ext>
            </a:extLst>
          </p:cNvPr>
          <p:cNvPicPr>
            <a:picLocks noChangeAspect="1"/>
          </p:cNvPicPr>
          <p:nvPr/>
        </p:nvPicPr>
        <p:blipFill>
          <a:blip r:embed="rId5"/>
          <a:stretch>
            <a:fillRect/>
          </a:stretch>
        </p:blipFill>
        <p:spPr>
          <a:xfrm>
            <a:off x="646200" y="2918460"/>
            <a:ext cx="333375" cy="623734"/>
          </a:xfrm>
          <a:prstGeom prst="rect">
            <a:avLst/>
          </a:prstGeom>
        </p:spPr>
      </p:pic>
      <p:pic>
        <p:nvPicPr>
          <p:cNvPr id="57" name="Picture 56">
            <a:extLst>
              <a:ext uri="{FF2B5EF4-FFF2-40B4-BE49-F238E27FC236}">
                <a16:creationId xmlns:a16="http://schemas.microsoft.com/office/drawing/2014/main" id="{CAE61804-6E65-8D3C-D3B3-83049A240F3A}"/>
              </a:ext>
            </a:extLst>
          </p:cNvPr>
          <p:cNvPicPr>
            <a:picLocks noChangeAspect="1"/>
          </p:cNvPicPr>
          <p:nvPr/>
        </p:nvPicPr>
        <p:blipFill>
          <a:blip r:embed="rId6"/>
          <a:stretch>
            <a:fillRect/>
          </a:stretch>
        </p:blipFill>
        <p:spPr>
          <a:xfrm>
            <a:off x="3232412" y="4773500"/>
            <a:ext cx="178453" cy="392597"/>
          </a:xfrm>
          <a:prstGeom prst="rect">
            <a:avLst/>
          </a:prstGeom>
        </p:spPr>
      </p:pic>
      <p:pic>
        <p:nvPicPr>
          <p:cNvPr id="63" name="Picture 62">
            <a:extLst>
              <a:ext uri="{FF2B5EF4-FFF2-40B4-BE49-F238E27FC236}">
                <a16:creationId xmlns:a16="http://schemas.microsoft.com/office/drawing/2014/main" id="{33B19440-771F-65BE-E171-F6D44C9B787F}"/>
              </a:ext>
            </a:extLst>
          </p:cNvPr>
          <p:cNvPicPr>
            <a:picLocks noChangeAspect="1"/>
          </p:cNvPicPr>
          <p:nvPr/>
        </p:nvPicPr>
        <p:blipFill>
          <a:blip r:embed="rId7"/>
          <a:stretch>
            <a:fillRect/>
          </a:stretch>
        </p:blipFill>
        <p:spPr>
          <a:xfrm>
            <a:off x="995844" y="3122151"/>
            <a:ext cx="333375" cy="688258"/>
          </a:xfrm>
          <a:prstGeom prst="rect">
            <a:avLst/>
          </a:prstGeom>
        </p:spPr>
      </p:pic>
      <p:pic>
        <p:nvPicPr>
          <p:cNvPr id="65" name="Picture 64">
            <a:extLst>
              <a:ext uri="{FF2B5EF4-FFF2-40B4-BE49-F238E27FC236}">
                <a16:creationId xmlns:a16="http://schemas.microsoft.com/office/drawing/2014/main" id="{B958DD8A-DAB9-D140-D27E-4CC43FCBD452}"/>
              </a:ext>
            </a:extLst>
          </p:cNvPr>
          <p:cNvPicPr>
            <a:picLocks noChangeAspect="1"/>
          </p:cNvPicPr>
          <p:nvPr/>
        </p:nvPicPr>
        <p:blipFill>
          <a:blip r:embed="rId8"/>
          <a:stretch>
            <a:fillRect/>
          </a:stretch>
        </p:blipFill>
        <p:spPr>
          <a:xfrm>
            <a:off x="2592443" y="4178022"/>
            <a:ext cx="304801" cy="588938"/>
          </a:xfrm>
          <a:prstGeom prst="rect">
            <a:avLst/>
          </a:prstGeom>
        </p:spPr>
      </p:pic>
      <p:pic>
        <p:nvPicPr>
          <p:cNvPr id="67" name="Picture 66">
            <a:extLst>
              <a:ext uri="{FF2B5EF4-FFF2-40B4-BE49-F238E27FC236}">
                <a16:creationId xmlns:a16="http://schemas.microsoft.com/office/drawing/2014/main" id="{D3223836-A984-B8E5-C660-BB7963FAA973}"/>
              </a:ext>
            </a:extLst>
          </p:cNvPr>
          <p:cNvPicPr>
            <a:picLocks noChangeAspect="1"/>
          </p:cNvPicPr>
          <p:nvPr/>
        </p:nvPicPr>
        <p:blipFill>
          <a:blip r:embed="rId9"/>
          <a:stretch>
            <a:fillRect/>
          </a:stretch>
        </p:blipFill>
        <p:spPr>
          <a:xfrm>
            <a:off x="962466" y="1959133"/>
            <a:ext cx="388078" cy="776156"/>
          </a:xfrm>
          <a:prstGeom prst="rect">
            <a:avLst/>
          </a:prstGeom>
        </p:spPr>
      </p:pic>
      <p:pic>
        <p:nvPicPr>
          <p:cNvPr id="73" name="Picture 72">
            <a:extLst>
              <a:ext uri="{FF2B5EF4-FFF2-40B4-BE49-F238E27FC236}">
                <a16:creationId xmlns:a16="http://schemas.microsoft.com/office/drawing/2014/main" id="{F0E9FBFC-E665-52C9-EFC2-1CDB95ED4EE3}"/>
              </a:ext>
            </a:extLst>
          </p:cNvPr>
          <p:cNvPicPr>
            <a:picLocks noChangeAspect="1"/>
          </p:cNvPicPr>
          <p:nvPr/>
        </p:nvPicPr>
        <p:blipFill>
          <a:blip r:embed="rId3"/>
          <a:stretch>
            <a:fillRect/>
          </a:stretch>
        </p:blipFill>
        <p:spPr>
          <a:xfrm>
            <a:off x="2640161" y="3594790"/>
            <a:ext cx="194019" cy="503237"/>
          </a:xfrm>
          <a:prstGeom prst="rect">
            <a:avLst/>
          </a:prstGeom>
        </p:spPr>
      </p:pic>
      <p:pic>
        <p:nvPicPr>
          <p:cNvPr id="77" name="Picture 76">
            <a:extLst>
              <a:ext uri="{FF2B5EF4-FFF2-40B4-BE49-F238E27FC236}">
                <a16:creationId xmlns:a16="http://schemas.microsoft.com/office/drawing/2014/main" id="{CE240B26-77B9-8548-CB68-D55A65350F05}"/>
              </a:ext>
            </a:extLst>
          </p:cNvPr>
          <p:cNvPicPr>
            <a:picLocks noChangeAspect="1"/>
          </p:cNvPicPr>
          <p:nvPr/>
        </p:nvPicPr>
        <p:blipFill>
          <a:blip r:embed="rId10"/>
          <a:stretch>
            <a:fillRect/>
          </a:stretch>
        </p:blipFill>
        <p:spPr>
          <a:xfrm>
            <a:off x="1410126" y="1976969"/>
            <a:ext cx="364271" cy="740485"/>
          </a:xfrm>
          <a:prstGeom prst="rect">
            <a:avLst/>
          </a:prstGeom>
        </p:spPr>
      </p:pic>
      <p:pic>
        <p:nvPicPr>
          <p:cNvPr id="87" name="Picture 86">
            <a:extLst>
              <a:ext uri="{FF2B5EF4-FFF2-40B4-BE49-F238E27FC236}">
                <a16:creationId xmlns:a16="http://schemas.microsoft.com/office/drawing/2014/main" id="{94A00DB1-9FA8-71F9-35C6-87AA4044C9D0}"/>
              </a:ext>
            </a:extLst>
          </p:cNvPr>
          <p:cNvPicPr>
            <a:picLocks noChangeAspect="1"/>
          </p:cNvPicPr>
          <p:nvPr/>
        </p:nvPicPr>
        <p:blipFill>
          <a:blip r:embed="rId11"/>
          <a:stretch>
            <a:fillRect/>
          </a:stretch>
        </p:blipFill>
        <p:spPr>
          <a:xfrm>
            <a:off x="846061" y="3977151"/>
            <a:ext cx="240734" cy="590893"/>
          </a:xfrm>
          <a:prstGeom prst="rect">
            <a:avLst/>
          </a:prstGeom>
        </p:spPr>
      </p:pic>
      <p:pic>
        <p:nvPicPr>
          <p:cNvPr id="88" name="Picture 87">
            <a:extLst>
              <a:ext uri="{FF2B5EF4-FFF2-40B4-BE49-F238E27FC236}">
                <a16:creationId xmlns:a16="http://schemas.microsoft.com/office/drawing/2014/main" id="{B6FE5580-EA70-38DB-DBF9-AE59643D96C5}"/>
              </a:ext>
            </a:extLst>
          </p:cNvPr>
          <p:cNvPicPr>
            <a:picLocks noChangeAspect="1"/>
          </p:cNvPicPr>
          <p:nvPr/>
        </p:nvPicPr>
        <p:blipFill>
          <a:blip r:embed="rId11"/>
          <a:stretch>
            <a:fillRect/>
          </a:stretch>
        </p:blipFill>
        <p:spPr>
          <a:xfrm>
            <a:off x="1256397" y="3832681"/>
            <a:ext cx="240734" cy="590893"/>
          </a:xfrm>
          <a:prstGeom prst="rect">
            <a:avLst/>
          </a:prstGeom>
        </p:spPr>
      </p:pic>
      <p:pic>
        <p:nvPicPr>
          <p:cNvPr id="89" name="Picture 88">
            <a:extLst>
              <a:ext uri="{FF2B5EF4-FFF2-40B4-BE49-F238E27FC236}">
                <a16:creationId xmlns:a16="http://schemas.microsoft.com/office/drawing/2014/main" id="{C7FFC67C-6482-B0FF-D8B9-F9A95E4437D4}"/>
              </a:ext>
            </a:extLst>
          </p:cNvPr>
          <p:cNvPicPr>
            <a:picLocks noChangeAspect="1"/>
          </p:cNvPicPr>
          <p:nvPr/>
        </p:nvPicPr>
        <p:blipFill>
          <a:blip r:embed="rId11"/>
          <a:stretch>
            <a:fillRect/>
          </a:stretch>
        </p:blipFill>
        <p:spPr>
          <a:xfrm>
            <a:off x="1600176" y="3484811"/>
            <a:ext cx="240734" cy="590893"/>
          </a:xfrm>
          <a:prstGeom prst="rect">
            <a:avLst/>
          </a:prstGeom>
        </p:spPr>
      </p:pic>
      <p:pic>
        <p:nvPicPr>
          <p:cNvPr id="90" name="Picture 89">
            <a:extLst>
              <a:ext uri="{FF2B5EF4-FFF2-40B4-BE49-F238E27FC236}">
                <a16:creationId xmlns:a16="http://schemas.microsoft.com/office/drawing/2014/main" id="{CA4906CD-7A5A-5412-F2F0-14B3AD07FA66}"/>
              </a:ext>
            </a:extLst>
          </p:cNvPr>
          <p:cNvPicPr>
            <a:picLocks noChangeAspect="1"/>
          </p:cNvPicPr>
          <p:nvPr/>
        </p:nvPicPr>
        <p:blipFill>
          <a:blip r:embed="rId11"/>
          <a:stretch>
            <a:fillRect/>
          </a:stretch>
        </p:blipFill>
        <p:spPr>
          <a:xfrm>
            <a:off x="1703469" y="4065391"/>
            <a:ext cx="240734" cy="590893"/>
          </a:xfrm>
          <a:prstGeom prst="rect">
            <a:avLst/>
          </a:prstGeom>
        </p:spPr>
      </p:pic>
      <p:pic>
        <p:nvPicPr>
          <p:cNvPr id="91" name="Picture 90">
            <a:extLst>
              <a:ext uri="{FF2B5EF4-FFF2-40B4-BE49-F238E27FC236}">
                <a16:creationId xmlns:a16="http://schemas.microsoft.com/office/drawing/2014/main" id="{BFFBFE07-F449-0211-BC22-3CCCDEDEA979}"/>
              </a:ext>
            </a:extLst>
          </p:cNvPr>
          <p:cNvPicPr>
            <a:picLocks noChangeAspect="1"/>
          </p:cNvPicPr>
          <p:nvPr/>
        </p:nvPicPr>
        <p:blipFill>
          <a:blip r:embed="rId11"/>
          <a:stretch>
            <a:fillRect/>
          </a:stretch>
        </p:blipFill>
        <p:spPr>
          <a:xfrm>
            <a:off x="2088218" y="3528033"/>
            <a:ext cx="240734" cy="590893"/>
          </a:xfrm>
          <a:prstGeom prst="rect">
            <a:avLst/>
          </a:prstGeom>
        </p:spPr>
      </p:pic>
      <p:pic>
        <p:nvPicPr>
          <p:cNvPr id="92" name="Picture 91">
            <a:extLst>
              <a:ext uri="{FF2B5EF4-FFF2-40B4-BE49-F238E27FC236}">
                <a16:creationId xmlns:a16="http://schemas.microsoft.com/office/drawing/2014/main" id="{F8F6A9BC-B842-C611-7CB6-DA1E0734B195}"/>
              </a:ext>
            </a:extLst>
          </p:cNvPr>
          <p:cNvPicPr>
            <a:picLocks noChangeAspect="1"/>
          </p:cNvPicPr>
          <p:nvPr/>
        </p:nvPicPr>
        <p:blipFill>
          <a:blip r:embed="rId6"/>
          <a:stretch>
            <a:fillRect/>
          </a:stretch>
        </p:blipFill>
        <p:spPr>
          <a:xfrm>
            <a:off x="3641609" y="4106561"/>
            <a:ext cx="178453" cy="392597"/>
          </a:xfrm>
          <a:prstGeom prst="rect">
            <a:avLst/>
          </a:prstGeom>
        </p:spPr>
      </p:pic>
      <p:pic>
        <p:nvPicPr>
          <p:cNvPr id="93" name="Picture 92">
            <a:extLst>
              <a:ext uri="{FF2B5EF4-FFF2-40B4-BE49-F238E27FC236}">
                <a16:creationId xmlns:a16="http://schemas.microsoft.com/office/drawing/2014/main" id="{3AA7175A-68D4-8A82-40B0-0DDAF09A6F94}"/>
              </a:ext>
            </a:extLst>
          </p:cNvPr>
          <p:cNvPicPr>
            <a:picLocks noChangeAspect="1"/>
          </p:cNvPicPr>
          <p:nvPr/>
        </p:nvPicPr>
        <p:blipFill>
          <a:blip r:embed="rId6"/>
          <a:stretch>
            <a:fillRect/>
          </a:stretch>
        </p:blipFill>
        <p:spPr>
          <a:xfrm>
            <a:off x="4308477" y="4368670"/>
            <a:ext cx="178453" cy="392597"/>
          </a:xfrm>
          <a:prstGeom prst="rect">
            <a:avLst/>
          </a:prstGeom>
        </p:spPr>
      </p:pic>
      <p:pic>
        <p:nvPicPr>
          <p:cNvPr id="94" name="Picture 93">
            <a:extLst>
              <a:ext uri="{FF2B5EF4-FFF2-40B4-BE49-F238E27FC236}">
                <a16:creationId xmlns:a16="http://schemas.microsoft.com/office/drawing/2014/main" id="{F628BF86-7572-9E09-219F-E3342B23F690}"/>
              </a:ext>
            </a:extLst>
          </p:cNvPr>
          <p:cNvPicPr>
            <a:picLocks noChangeAspect="1"/>
          </p:cNvPicPr>
          <p:nvPr/>
        </p:nvPicPr>
        <p:blipFill>
          <a:blip r:embed="rId6"/>
          <a:stretch>
            <a:fillRect/>
          </a:stretch>
        </p:blipFill>
        <p:spPr>
          <a:xfrm>
            <a:off x="3924680" y="2496079"/>
            <a:ext cx="178453" cy="392597"/>
          </a:xfrm>
          <a:prstGeom prst="rect">
            <a:avLst/>
          </a:prstGeom>
        </p:spPr>
      </p:pic>
      <p:pic>
        <p:nvPicPr>
          <p:cNvPr id="95" name="Picture 94">
            <a:extLst>
              <a:ext uri="{FF2B5EF4-FFF2-40B4-BE49-F238E27FC236}">
                <a16:creationId xmlns:a16="http://schemas.microsoft.com/office/drawing/2014/main" id="{F7D4E61A-A251-0DED-DA7C-F1E957B3547C}"/>
              </a:ext>
            </a:extLst>
          </p:cNvPr>
          <p:cNvPicPr>
            <a:picLocks noChangeAspect="1"/>
          </p:cNvPicPr>
          <p:nvPr/>
        </p:nvPicPr>
        <p:blipFill>
          <a:blip r:embed="rId6"/>
          <a:stretch>
            <a:fillRect/>
          </a:stretch>
        </p:blipFill>
        <p:spPr>
          <a:xfrm>
            <a:off x="2866153" y="2298459"/>
            <a:ext cx="178453" cy="392597"/>
          </a:xfrm>
          <a:prstGeom prst="rect">
            <a:avLst/>
          </a:prstGeom>
        </p:spPr>
      </p:pic>
      <p:pic>
        <p:nvPicPr>
          <p:cNvPr id="96" name="Picture 95">
            <a:extLst>
              <a:ext uri="{FF2B5EF4-FFF2-40B4-BE49-F238E27FC236}">
                <a16:creationId xmlns:a16="http://schemas.microsoft.com/office/drawing/2014/main" id="{18D712B9-DD14-1C83-1D97-D37956CB7E03}"/>
              </a:ext>
            </a:extLst>
          </p:cNvPr>
          <p:cNvPicPr>
            <a:picLocks noChangeAspect="1"/>
          </p:cNvPicPr>
          <p:nvPr/>
        </p:nvPicPr>
        <p:blipFill>
          <a:blip r:embed="rId11"/>
          <a:stretch>
            <a:fillRect/>
          </a:stretch>
        </p:blipFill>
        <p:spPr>
          <a:xfrm flipH="1">
            <a:off x="1860542" y="3337295"/>
            <a:ext cx="181094" cy="444503"/>
          </a:xfrm>
          <a:prstGeom prst="rect">
            <a:avLst/>
          </a:prstGeom>
        </p:spPr>
      </p:pic>
      <p:pic>
        <p:nvPicPr>
          <p:cNvPr id="97" name="Picture 96">
            <a:extLst>
              <a:ext uri="{FF2B5EF4-FFF2-40B4-BE49-F238E27FC236}">
                <a16:creationId xmlns:a16="http://schemas.microsoft.com/office/drawing/2014/main" id="{34322F63-DB86-7296-79A9-01CFB00ECCF3}"/>
              </a:ext>
            </a:extLst>
          </p:cNvPr>
          <p:cNvPicPr>
            <a:picLocks noChangeAspect="1"/>
          </p:cNvPicPr>
          <p:nvPr/>
        </p:nvPicPr>
        <p:blipFill>
          <a:blip r:embed="rId11"/>
          <a:stretch>
            <a:fillRect/>
          </a:stretch>
        </p:blipFill>
        <p:spPr>
          <a:xfrm flipH="1">
            <a:off x="3324656" y="4166930"/>
            <a:ext cx="181094" cy="444503"/>
          </a:xfrm>
          <a:prstGeom prst="rect">
            <a:avLst/>
          </a:prstGeom>
        </p:spPr>
      </p:pic>
      <p:pic>
        <p:nvPicPr>
          <p:cNvPr id="98" name="Picture 97">
            <a:extLst>
              <a:ext uri="{FF2B5EF4-FFF2-40B4-BE49-F238E27FC236}">
                <a16:creationId xmlns:a16="http://schemas.microsoft.com/office/drawing/2014/main" id="{DA1B6FB8-EE4F-A3F0-74AF-70A923DC3CE1}"/>
              </a:ext>
            </a:extLst>
          </p:cNvPr>
          <p:cNvPicPr>
            <a:picLocks noChangeAspect="1"/>
          </p:cNvPicPr>
          <p:nvPr/>
        </p:nvPicPr>
        <p:blipFill>
          <a:blip r:embed="rId11"/>
          <a:stretch>
            <a:fillRect/>
          </a:stretch>
        </p:blipFill>
        <p:spPr>
          <a:xfrm flipH="1">
            <a:off x="4004731" y="4155990"/>
            <a:ext cx="181094" cy="444503"/>
          </a:xfrm>
          <a:prstGeom prst="rect">
            <a:avLst/>
          </a:prstGeom>
        </p:spPr>
      </p:pic>
      <p:pic>
        <p:nvPicPr>
          <p:cNvPr id="99" name="Picture 98">
            <a:extLst>
              <a:ext uri="{FF2B5EF4-FFF2-40B4-BE49-F238E27FC236}">
                <a16:creationId xmlns:a16="http://schemas.microsoft.com/office/drawing/2014/main" id="{6A1124B1-F5DC-34CB-79F3-3B2FB488041F}"/>
              </a:ext>
            </a:extLst>
          </p:cNvPr>
          <p:cNvPicPr>
            <a:picLocks noChangeAspect="1"/>
          </p:cNvPicPr>
          <p:nvPr/>
        </p:nvPicPr>
        <p:blipFill>
          <a:blip r:embed="rId11"/>
          <a:stretch>
            <a:fillRect/>
          </a:stretch>
        </p:blipFill>
        <p:spPr>
          <a:xfrm flipH="1">
            <a:off x="4611373" y="4176272"/>
            <a:ext cx="181094" cy="444503"/>
          </a:xfrm>
          <a:prstGeom prst="rect">
            <a:avLst/>
          </a:prstGeom>
        </p:spPr>
      </p:pic>
      <p:pic>
        <p:nvPicPr>
          <p:cNvPr id="100" name="Picture 99">
            <a:extLst>
              <a:ext uri="{FF2B5EF4-FFF2-40B4-BE49-F238E27FC236}">
                <a16:creationId xmlns:a16="http://schemas.microsoft.com/office/drawing/2014/main" id="{6CF5ABF4-33E6-570A-11FD-BB247C79BDF2}"/>
              </a:ext>
            </a:extLst>
          </p:cNvPr>
          <p:cNvPicPr>
            <a:picLocks noChangeAspect="1"/>
          </p:cNvPicPr>
          <p:nvPr/>
        </p:nvPicPr>
        <p:blipFill>
          <a:blip r:embed="rId11"/>
          <a:stretch>
            <a:fillRect/>
          </a:stretch>
        </p:blipFill>
        <p:spPr>
          <a:xfrm flipH="1">
            <a:off x="3031983" y="3966121"/>
            <a:ext cx="181094" cy="444503"/>
          </a:xfrm>
          <a:prstGeom prst="rect">
            <a:avLst/>
          </a:prstGeom>
        </p:spPr>
      </p:pic>
      <p:pic>
        <p:nvPicPr>
          <p:cNvPr id="101" name="Picture 100">
            <a:extLst>
              <a:ext uri="{FF2B5EF4-FFF2-40B4-BE49-F238E27FC236}">
                <a16:creationId xmlns:a16="http://schemas.microsoft.com/office/drawing/2014/main" id="{F6FADB05-3121-8B78-CA14-32CECDD9FD7F}"/>
              </a:ext>
            </a:extLst>
          </p:cNvPr>
          <p:cNvPicPr>
            <a:picLocks noChangeAspect="1"/>
          </p:cNvPicPr>
          <p:nvPr/>
        </p:nvPicPr>
        <p:blipFill>
          <a:blip r:embed="rId8"/>
          <a:stretch>
            <a:fillRect/>
          </a:stretch>
        </p:blipFill>
        <p:spPr>
          <a:xfrm>
            <a:off x="3095471" y="4426358"/>
            <a:ext cx="178453" cy="344808"/>
          </a:xfrm>
          <a:prstGeom prst="rect">
            <a:avLst/>
          </a:prstGeom>
        </p:spPr>
      </p:pic>
      <p:pic>
        <p:nvPicPr>
          <p:cNvPr id="102" name="Picture 101">
            <a:extLst>
              <a:ext uri="{FF2B5EF4-FFF2-40B4-BE49-F238E27FC236}">
                <a16:creationId xmlns:a16="http://schemas.microsoft.com/office/drawing/2014/main" id="{9C4E8C5A-4E9A-6E02-7329-4BC50B08E149}"/>
              </a:ext>
            </a:extLst>
          </p:cNvPr>
          <p:cNvPicPr>
            <a:picLocks noChangeAspect="1"/>
          </p:cNvPicPr>
          <p:nvPr/>
        </p:nvPicPr>
        <p:blipFill>
          <a:blip r:embed="rId8"/>
          <a:stretch>
            <a:fillRect/>
          </a:stretch>
        </p:blipFill>
        <p:spPr>
          <a:xfrm>
            <a:off x="2163911" y="4291428"/>
            <a:ext cx="304801" cy="588938"/>
          </a:xfrm>
          <a:prstGeom prst="rect">
            <a:avLst/>
          </a:prstGeom>
        </p:spPr>
      </p:pic>
      <p:pic>
        <p:nvPicPr>
          <p:cNvPr id="103" name="Picture 102">
            <a:extLst>
              <a:ext uri="{FF2B5EF4-FFF2-40B4-BE49-F238E27FC236}">
                <a16:creationId xmlns:a16="http://schemas.microsoft.com/office/drawing/2014/main" id="{62E4F3FA-FE6D-558D-47EC-E313D5FF6297}"/>
              </a:ext>
            </a:extLst>
          </p:cNvPr>
          <p:cNvPicPr>
            <a:picLocks noChangeAspect="1"/>
          </p:cNvPicPr>
          <p:nvPr/>
        </p:nvPicPr>
        <p:blipFill>
          <a:blip r:embed="rId8"/>
          <a:stretch>
            <a:fillRect/>
          </a:stretch>
        </p:blipFill>
        <p:spPr>
          <a:xfrm>
            <a:off x="1353608" y="4473737"/>
            <a:ext cx="304801" cy="588938"/>
          </a:xfrm>
          <a:prstGeom prst="rect">
            <a:avLst/>
          </a:prstGeom>
        </p:spPr>
      </p:pic>
      <p:pic>
        <p:nvPicPr>
          <p:cNvPr id="104" name="Picture 103">
            <a:extLst>
              <a:ext uri="{FF2B5EF4-FFF2-40B4-BE49-F238E27FC236}">
                <a16:creationId xmlns:a16="http://schemas.microsoft.com/office/drawing/2014/main" id="{5825D06A-0422-516F-F10C-05BD955348FB}"/>
              </a:ext>
            </a:extLst>
          </p:cNvPr>
          <p:cNvPicPr>
            <a:picLocks noChangeAspect="1"/>
          </p:cNvPicPr>
          <p:nvPr/>
        </p:nvPicPr>
        <p:blipFill>
          <a:blip r:embed="rId12"/>
          <a:stretch>
            <a:fillRect/>
          </a:stretch>
        </p:blipFill>
        <p:spPr>
          <a:xfrm>
            <a:off x="5079804" y="2137588"/>
            <a:ext cx="164130" cy="391015"/>
          </a:xfrm>
          <a:prstGeom prst="rect">
            <a:avLst/>
          </a:prstGeom>
        </p:spPr>
      </p:pic>
      <p:pic>
        <p:nvPicPr>
          <p:cNvPr id="105" name="Picture 104">
            <a:extLst>
              <a:ext uri="{FF2B5EF4-FFF2-40B4-BE49-F238E27FC236}">
                <a16:creationId xmlns:a16="http://schemas.microsoft.com/office/drawing/2014/main" id="{CB828C07-41DA-121C-A4D3-44B9391CD5F9}"/>
              </a:ext>
            </a:extLst>
          </p:cNvPr>
          <p:cNvPicPr>
            <a:picLocks noChangeAspect="1"/>
          </p:cNvPicPr>
          <p:nvPr/>
        </p:nvPicPr>
        <p:blipFill>
          <a:blip r:embed="rId12"/>
          <a:stretch>
            <a:fillRect/>
          </a:stretch>
        </p:blipFill>
        <p:spPr>
          <a:xfrm>
            <a:off x="4686622" y="2918460"/>
            <a:ext cx="164130" cy="391015"/>
          </a:xfrm>
          <a:prstGeom prst="rect">
            <a:avLst/>
          </a:prstGeom>
        </p:spPr>
      </p:pic>
      <p:pic>
        <p:nvPicPr>
          <p:cNvPr id="106" name="Picture 105">
            <a:extLst>
              <a:ext uri="{FF2B5EF4-FFF2-40B4-BE49-F238E27FC236}">
                <a16:creationId xmlns:a16="http://schemas.microsoft.com/office/drawing/2014/main" id="{B62420CC-E597-BD4D-B2A2-E750BBBE0119}"/>
              </a:ext>
            </a:extLst>
          </p:cNvPr>
          <p:cNvPicPr>
            <a:picLocks noChangeAspect="1"/>
          </p:cNvPicPr>
          <p:nvPr/>
        </p:nvPicPr>
        <p:blipFill>
          <a:blip r:embed="rId12"/>
          <a:stretch>
            <a:fillRect/>
          </a:stretch>
        </p:blipFill>
        <p:spPr>
          <a:xfrm>
            <a:off x="4755417" y="2022322"/>
            <a:ext cx="164130" cy="391015"/>
          </a:xfrm>
          <a:prstGeom prst="rect">
            <a:avLst/>
          </a:prstGeom>
        </p:spPr>
      </p:pic>
      <p:pic>
        <p:nvPicPr>
          <p:cNvPr id="107" name="Picture 106">
            <a:extLst>
              <a:ext uri="{FF2B5EF4-FFF2-40B4-BE49-F238E27FC236}">
                <a16:creationId xmlns:a16="http://schemas.microsoft.com/office/drawing/2014/main" id="{A82599FD-1DF4-958F-BCBC-DC975B105C3C}"/>
              </a:ext>
            </a:extLst>
          </p:cNvPr>
          <p:cNvPicPr>
            <a:picLocks noChangeAspect="1"/>
          </p:cNvPicPr>
          <p:nvPr/>
        </p:nvPicPr>
        <p:blipFill>
          <a:blip r:embed="rId12"/>
          <a:stretch>
            <a:fillRect/>
          </a:stretch>
        </p:blipFill>
        <p:spPr>
          <a:xfrm>
            <a:off x="4537790" y="2388956"/>
            <a:ext cx="164130" cy="391015"/>
          </a:xfrm>
          <a:prstGeom prst="rect">
            <a:avLst/>
          </a:prstGeom>
        </p:spPr>
      </p:pic>
      <p:pic>
        <p:nvPicPr>
          <p:cNvPr id="108" name="Picture 107">
            <a:extLst>
              <a:ext uri="{FF2B5EF4-FFF2-40B4-BE49-F238E27FC236}">
                <a16:creationId xmlns:a16="http://schemas.microsoft.com/office/drawing/2014/main" id="{BBB983A2-EFB5-E58B-DD01-6DBF2173D973}"/>
              </a:ext>
            </a:extLst>
          </p:cNvPr>
          <p:cNvPicPr>
            <a:picLocks noChangeAspect="1"/>
          </p:cNvPicPr>
          <p:nvPr/>
        </p:nvPicPr>
        <p:blipFill>
          <a:blip r:embed="rId3"/>
          <a:stretch>
            <a:fillRect/>
          </a:stretch>
        </p:blipFill>
        <p:spPr>
          <a:xfrm>
            <a:off x="2187335" y="2319459"/>
            <a:ext cx="194019" cy="503237"/>
          </a:xfrm>
          <a:prstGeom prst="rect">
            <a:avLst/>
          </a:prstGeom>
        </p:spPr>
      </p:pic>
      <p:pic>
        <p:nvPicPr>
          <p:cNvPr id="109" name="Picture 108">
            <a:extLst>
              <a:ext uri="{FF2B5EF4-FFF2-40B4-BE49-F238E27FC236}">
                <a16:creationId xmlns:a16="http://schemas.microsoft.com/office/drawing/2014/main" id="{FD5A0790-D841-C7E1-CFA7-6DBCBD5A898E}"/>
              </a:ext>
            </a:extLst>
          </p:cNvPr>
          <p:cNvPicPr>
            <a:picLocks noChangeAspect="1"/>
          </p:cNvPicPr>
          <p:nvPr/>
        </p:nvPicPr>
        <p:blipFill>
          <a:blip r:embed="rId3"/>
          <a:stretch>
            <a:fillRect/>
          </a:stretch>
        </p:blipFill>
        <p:spPr>
          <a:xfrm>
            <a:off x="3172708" y="2321487"/>
            <a:ext cx="194019" cy="503237"/>
          </a:xfrm>
          <a:prstGeom prst="rect">
            <a:avLst/>
          </a:prstGeom>
        </p:spPr>
      </p:pic>
      <p:pic>
        <p:nvPicPr>
          <p:cNvPr id="110" name="Picture 109">
            <a:extLst>
              <a:ext uri="{FF2B5EF4-FFF2-40B4-BE49-F238E27FC236}">
                <a16:creationId xmlns:a16="http://schemas.microsoft.com/office/drawing/2014/main" id="{9CEF2F1A-E60E-E669-1781-BB54DBEA7E75}"/>
              </a:ext>
            </a:extLst>
          </p:cNvPr>
          <p:cNvPicPr>
            <a:picLocks noChangeAspect="1"/>
          </p:cNvPicPr>
          <p:nvPr/>
        </p:nvPicPr>
        <p:blipFill>
          <a:blip r:embed="rId3"/>
          <a:stretch>
            <a:fillRect/>
          </a:stretch>
        </p:blipFill>
        <p:spPr>
          <a:xfrm>
            <a:off x="2697815" y="2719499"/>
            <a:ext cx="194019" cy="503237"/>
          </a:xfrm>
          <a:prstGeom prst="rect">
            <a:avLst/>
          </a:prstGeom>
        </p:spPr>
      </p:pic>
      <p:pic>
        <p:nvPicPr>
          <p:cNvPr id="111" name="Picture 110">
            <a:extLst>
              <a:ext uri="{FF2B5EF4-FFF2-40B4-BE49-F238E27FC236}">
                <a16:creationId xmlns:a16="http://schemas.microsoft.com/office/drawing/2014/main" id="{16645A0E-672C-E2B9-E1D5-19E5FF1DF6CC}"/>
              </a:ext>
            </a:extLst>
          </p:cNvPr>
          <p:cNvPicPr>
            <a:picLocks noChangeAspect="1"/>
          </p:cNvPicPr>
          <p:nvPr/>
        </p:nvPicPr>
        <p:blipFill>
          <a:blip r:embed="rId3"/>
          <a:stretch>
            <a:fillRect/>
          </a:stretch>
        </p:blipFill>
        <p:spPr>
          <a:xfrm>
            <a:off x="3241478" y="3049261"/>
            <a:ext cx="194019" cy="503237"/>
          </a:xfrm>
          <a:prstGeom prst="rect">
            <a:avLst/>
          </a:prstGeom>
        </p:spPr>
      </p:pic>
      <p:pic>
        <p:nvPicPr>
          <p:cNvPr id="112" name="Picture 111">
            <a:extLst>
              <a:ext uri="{FF2B5EF4-FFF2-40B4-BE49-F238E27FC236}">
                <a16:creationId xmlns:a16="http://schemas.microsoft.com/office/drawing/2014/main" id="{DE8FA0CD-00CB-4098-2406-9CCFCC4EB483}"/>
              </a:ext>
            </a:extLst>
          </p:cNvPr>
          <p:cNvPicPr>
            <a:picLocks noChangeAspect="1"/>
          </p:cNvPicPr>
          <p:nvPr/>
        </p:nvPicPr>
        <p:blipFill>
          <a:blip r:embed="rId12"/>
          <a:stretch>
            <a:fillRect/>
          </a:stretch>
        </p:blipFill>
        <p:spPr>
          <a:xfrm>
            <a:off x="1940763" y="1959133"/>
            <a:ext cx="235021" cy="559904"/>
          </a:xfrm>
          <a:prstGeom prst="rect">
            <a:avLst/>
          </a:prstGeom>
        </p:spPr>
      </p:pic>
      <p:pic>
        <p:nvPicPr>
          <p:cNvPr id="113" name="Picture 112">
            <a:extLst>
              <a:ext uri="{FF2B5EF4-FFF2-40B4-BE49-F238E27FC236}">
                <a16:creationId xmlns:a16="http://schemas.microsoft.com/office/drawing/2014/main" id="{169D62C7-E433-DE9A-1C1D-363B191CB0F5}"/>
              </a:ext>
            </a:extLst>
          </p:cNvPr>
          <p:cNvPicPr>
            <a:picLocks noChangeAspect="1"/>
          </p:cNvPicPr>
          <p:nvPr/>
        </p:nvPicPr>
        <p:blipFill>
          <a:blip r:embed="rId12"/>
          <a:stretch>
            <a:fillRect/>
          </a:stretch>
        </p:blipFill>
        <p:spPr>
          <a:xfrm>
            <a:off x="1367818" y="2803642"/>
            <a:ext cx="235021" cy="559904"/>
          </a:xfrm>
          <a:prstGeom prst="rect">
            <a:avLst/>
          </a:prstGeom>
        </p:spPr>
      </p:pic>
      <p:pic>
        <p:nvPicPr>
          <p:cNvPr id="114" name="Picture 113">
            <a:extLst>
              <a:ext uri="{FF2B5EF4-FFF2-40B4-BE49-F238E27FC236}">
                <a16:creationId xmlns:a16="http://schemas.microsoft.com/office/drawing/2014/main" id="{101CEEE9-992E-BFA6-09C7-CA610400B50D}"/>
              </a:ext>
            </a:extLst>
          </p:cNvPr>
          <p:cNvPicPr>
            <a:picLocks noChangeAspect="1"/>
          </p:cNvPicPr>
          <p:nvPr/>
        </p:nvPicPr>
        <p:blipFill>
          <a:blip r:embed="rId12"/>
          <a:stretch>
            <a:fillRect/>
          </a:stretch>
        </p:blipFill>
        <p:spPr>
          <a:xfrm>
            <a:off x="1840910" y="2800150"/>
            <a:ext cx="235021" cy="559904"/>
          </a:xfrm>
          <a:prstGeom prst="rect">
            <a:avLst/>
          </a:prstGeom>
        </p:spPr>
      </p:pic>
      <p:pic>
        <p:nvPicPr>
          <p:cNvPr id="115" name="Picture 114">
            <a:extLst>
              <a:ext uri="{FF2B5EF4-FFF2-40B4-BE49-F238E27FC236}">
                <a16:creationId xmlns:a16="http://schemas.microsoft.com/office/drawing/2014/main" id="{10A645B0-B5AB-0D24-8ECF-7EA95BFA39D6}"/>
              </a:ext>
            </a:extLst>
          </p:cNvPr>
          <p:cNvPicPr>
            <a:picLocks noChangeAspect="1"/>
          </p:cNvPicPr>
          <p:nvPr/>
        </p:nvPicPr>
        <p:blipFill>
          <a:blip r:embed="rId6"/>
          <a:stretch>
            <a:fillRect/>
          </a:stretch>
        </p:blipFill>
        <p:spPr>
          <a:xfrm>
            <a:off x="3641609" y="2754282"/>
            <a:ext cx="178453" cy="392597"/>
          </a:xfrm>
          <a:prstGeom prst="rect">
            <a:avLst/>
          </a:prstGeom>
        </p:spPr>
      </p:pic>
      <p:pic>
        <p:nvPicPr>
          <p:cNvPr id="116" name="Picture 115">
            <a:extLst>
              <a:ext uri="{FF2B5EF4-FFF2-40B4-BE49-F238E27FC236}">
                <a16:creationId xmlns:a16="http://schemas.microsoft.com/office/drawing/2014/main" id="{61589EEA-584E-CD08-2E93-A277222EC6DF}"/>
              </a:ext>
            </a:extLst>
          </p:cNvPr>
          <p:cNvPicPr>
            <a:picLocks noChangeAspect="1"/>
          </p:cNvPicPr>
          <p:nvPr/>
        </p:nvPicPr>
        <p:blipFill>
          <a:blip r:embed="rId6"/>
          <a:stretch>
            <a:fillRect/>
          </a:stretch>
        </p:blipFill>
        <p:spPr>
          <a:xfrm>
            <a:off x="3869894" y="4707264"/>
            <a:ext cx="178453" cy="392597"/>
          </a:xfrm>
          <a:prstGeom prst="rect">
            <a:avLst/>
          </a:prstGeom>
        </p:spPr>
      </p:pic>
      <p:pic>
        <p:nvPicPr>
          <p:cNvPr id="117" name="Picture 116">
            <a:extLst>
              <a:ext uri="{FF2B5EF4-FFF2-40B4-BE49-F238E27FC236}">
                <a16:creationId xmlns:a16="http://schemas.microsoft.com/office/drawing/2014/main" id="{7951AE1C-C286-8655-574B-CF8F2510F488}"/>
              </a:ext>
            </a:extLst>
          </p:cNvPr>
          <p:cNvPicPr>
            <a:picLocks noChangeAspect="1"/>
          </p:cNvPicPr>
          <p:nvPr/>
        </p:nvPicPr>
        <p:blipFill>
          <a:blip r:embed="rId6"/>
          <a:stretch>
            <a:fillRect/>
          </a:stretch>
        </p:blipFill>
        <p:spPr>
          <a:xfrm>
            <a:off x="4319627" y="3069382"/>
            <a:ext cx="178453" cy="392597"/>
          </a:xfrm>
          <a:prstGeom prst="rect">
            <a:avLst/>
          </a:prstGeom>
        </p:spPr>
      </p:pic>
      <p:pic>
        <p:nvPicPr>
          <p:cNvPr id="118" name="Picture 117">
            <a:extLst>
              <a:ext uri="{FF2B5EF4-FFF2-40B4-BE49-F238E27FC236}">
                <a16:creationId xmlns:a16="http://schemas.microsoft.com/office/drawing/2014/main" id="{72A5C76C-8DDD-F08C-69FB-3EEAF2EE7FF5}"/>
              </a:ext>
            </a:extLst>
          </p:cNvPr>
          <p:cNvPicPr>
            <a:picLocks noChangeAspect="1"/>
          </p:cNvPicPr>
          <p:nvPr/>
        </p:nvPicPr>
        <p:blipFill>
          <a:blip r:embed="rId6"/>
          <a:stretch>
            <a:fillRect/>
          </a:stretch>
        </p:blipFill>
        <p:spPr>
          <a:xfrm>
            <a:off x="4004731" y="3163755"/>
            <a:ext cx="178453" cy="392597"/>
          </a:xfrm>
          <a:prstGeom prst="rect">
            <a:avLst/>
          </a:prstGeom>
        </p:spPr>
      </p:pic>
      <p:pic>
        <p:nvPicPr>
          <p:cNvPr id="119" name="Picture 118">
            <a:extLst>
              <a:ext uri="{FF2B5EF4-FFF2-40B4-BE49-F238E27FC236}">
                <a16:creationId xmlns:a16="http://schemas.microsoft.com/office/drawing/2014/main" id="{331BBA6F-F2CF-1759-4F78-9C4E72DC6F86}"/>
              </a:ext>
            </a:extLst>
          </p:cNvPr>
          <p:cNvPicPr>
            <a:picLocks noChangeAspect="1"/>
          </p:cNvPicPr>
          <p:nvPr/>
        </p:nvPicPr>
        <p:blipFill>
          <a:blip r:embed="rId6"/>
          <a:stretch>
            <a:fillRect/>
          </a:stretch>
        </p:blipFill>
        <p:spPr>
          <a:xfrm>
            <a:off x="4746549" y="2446748"/>
            <a:ext cx="178453" cy="392597"/>
          </a:xfrm>
          <a:prstGeom prst="rect">
            <a:avLst/>
          </a:prstGeom>
        </p:spPr>
      </p:pic>
      <p:pic>
        <p:nvPicPr>
          <p:cNvPr id="120" name="Picture 119">
            <a:extLst>
              <a:ext uri="{FF2B5EF4-FFF2-40B4-BE49-F238E27FC236}">
                <a16:creationId xmlns:a16="http://schemas.microsoft.com/office/drawing/2014/main" id="{C0E3114D-E84A-6811-B528-09DBA36587B8}"/>
              </a:ext>
            </a:extLst>
          </p:cNvPr>
          <p:cNvPicPr>
            <a:picLocks noChangeAspect="1"/>
          </p:cNvPicPr>
          <p:nvPr/>
        </p:nvPicPr>
        <p:blipFill>
          <a:blip r:embed="rId6"/>
          <a:stretch>
            <a:fillRect/>
          </a:stretch>
        </p:blipFill>
        <p:spPr>
          <a:xfrm>
            <a:off x="3641609" y="3201521"/>
            <a:ext cx="178453" cy="392597"/>
          </a:xfrm>
          <a:prstGeom prst="rect">
            <a:avLst/>
          </a:prstGeom>
        </p:spPr>
      </p:pic>
      <p:pic>
        <p:nvPicPr>
          <p:cNvPr id="121" name="Picture 120">
            <a:extLst>
              <a:ext uri="{FF2B5EF4-FFF2-40B4-BE49-F238E27FC236}">
                <a16:creationId xmlns:a16="http://schemas.microsoft.com/office/drawing/2014/main" id="{068E2BAC-87A8-F602-99FC-19C2B8F7B654}"/>
              </a:ext>
            </a:extLst>
          </p:cNvPr>
          <p:cNvPicPr>
            <a:picLocks noChangeAspect="1"/>
          </p:cNvPicPr>
          <p:nvPr/>
        </p:nvPicPr>
        <p:blipFill>
          <a:blip r:embed="rId6"/>
          <a:stretch>
            <a:fillRect/>
          </a:stretch>
        </p:blipFill>
        <p:spPr>
          <a:xfrm>
            <a:off x="4117751" y="2790654"/>
            <a:ext cx="178453" cy="392597"/>
          </a:xfrm>
          <a:prstGeom prst="rect">
            <a:avLst/>
          </a:prstGeom>
        </p:spPr>
      </p:pic>
      <p:pic>
        <p:nvPicPr>
          <p:cNvPr id="122" name="Picture 121">
            <a:extLst>
              <a:ext uri="{FF2B5EF4-FFF2-40B4-BE49-F238E27FC236}">
                <a16:creationId xmlns:a16="http://schemas.microsoft.com/office/drawing/2014/main" id="{B5AC1DB3-7B50-896A-0F9A-A037ECDD95BD}"/>
              </a:ext>
            </a:extLst>
          </p:cNvPr>
          <p:cNvPicPr>
            <a:picLocks noChangeAspect="1"/>
          </p:cNvPicPr>
          <p:nvPr/>
        </p:nvPicPr>
        <p:blipFill>
          <a:blip r:embed="rId11"/>
          <a:stretch>
            <a:fillRect/>
          </a:stretch>
        </p:blipFill>
        <p:spPr>
          <a:xfrm flipH="1">
            <a:off x="3534124" y="1947889"/>
            <a:ext cx="181094" cy="444503"/>
          </a:xfrm>
          <a:prstGeom prst="rect">
            <a:avLst/>
          </a:prstGeom>
        </p:spPr>
      </p:pic>
      <p:pic>
        <p:nvPicPr>
          <p:cNvPr id="123" name="Picture 122">
            <a:extLst>
              <a:ext uri="{FF2B5EF4-FFF2-40B4-BE49-F238E27FC236}">
                <a16:creationId xmlns:a16="http://schemas.microsoft.com/office/drawing/2014/main" id="{39D803ED-02C9-1DAD-F808-9E7651FE79E2}"/>
              </a:ext>
            </a:extLst>
          </p:cNvPr>
          <p:cNvPicPr>
            <a:picLocks noChangeAspect="1"/>
          </p:cNvPicPr>
          <p:nvPr/>
        </p:nvPicPr>
        <p:blipFill>
          <a:blip r:embed="rId11"/>
          <a:stretch>
            <a:fillRect/>
          </a:stretch>
        </p:blipFill>
        <p:spPr>
          <a:xfrm flipH="1">
            <a:off x="2123863" y="2960775"/>
            <a:ext cx="181094" cy="444503"/>
          </a:xfrm>
          <a:prstGeom prst="rect">
            <a:avLst/>
          </a:prstGeom>
        </p:spPr>
      </p:pic>
      <p:pic>
        <p:nvPicPr>
          <p:cNvPr id="124" name="Picture 123">
            <a:extLst>
              <a:ext uri="{FF2B5EF4-FFF2-40B4-BE49-F238E27FC236}">
                <a16:creationId xmlns:a16="http://schemas.microsoft.com/office/drawing/2014/main" id="{54E91CAA-72CD-3208-71B3-54CB7741D3CD}"/>
              </a:ext>
            </a:extLst>
          </p:cNvPr>
          <p:cNvPicPr>
            <a:picLocks noChangeAspect="1"/>
          </p:cNvPicPr>
          <p:nvPr/>
        </p:nvPicPr>
        <p:blipFill>
          <a:blip r:embed="rId11"/>
          <a:stretch>
            <a:fillRect/>
          </a:stretch>
        </p:blipFill>
        <p:spPr>
          <a:xfrm flipH="1">
            <a:off x="4164461" y="4837695"/>
            <a:ext cx="181094" cy="444503"/>
          </a:xfrm>
          <a:prstGeom prst="rect">
            <a:avLst/>
          </a:prstGeom>
        </p:spPr>
      </p:pic>
      <p:pic>
        <p:nvPicPr>
          <p:cNvPr id="125" name="Picture 124">
            <a:extLst>
              <a:ext uri="{FF2B5EF4-FFF2-40B4-BE49-F238E27FC236}">
                <a16:creationId xmlns:a16="http://schemas.microsoft.com/office/drawing/2014/main" id="{41F7CDB2-D7BE-72C6-03E1-27C09FBD2E17}"/>
              </a:ext>
            </a:extLst>
          </p:cNvPr>
          <p:cNvPicPr>
            <a:picLocks noChangeAspect="1"/>
          </p:cNvPicPr>
          <p:nvPr/>
        </p:nvPicPr>
        <p:blipFill>
          <a:blip r:embed="rId11"/>
          <a:stretch>
            <a:fillRect/>
          </a:stretch>
        </p:blipFill>
        <p:spPr>
          <a:xfrm flipH="1">
            <a:off x="4611373" y="4818161"/>
            <a:ext cx="181094" cy="444503"/>
          </a:xfrm>
          <a:prstGeom prst="rect">
            <a:avLst/>
          </a:prstGeom>
        </p:spPr>
      </p:pic>
      <p:pic>
        <p:nvPicPr>
          <p:cNvPr id="126" name="Picture 125">
            <a:extLst>
              <a:ext uri="{FF2B5EF4-FFF2-40B4-BE49-F238E27FC236}">
                <a16:creationId xmlns:a16="http://schemas.microsoft.com/office/drawing/2014/main" id="{4B325C7A-04B1-26E9-6405-1EBC48CB6300}"/>
              </a:ext>
            </a:extLst>
          </p:cNvPr>
          <p:cNvPicPr>
            <a:picLocks noChangeAspect="1"/>
          </p:cNvPicPr>
          <p:nvPr/>
        </p:nvPicPr>
        <p:blipFill>
          <a:blip r:embed="rId11"/>
          <a:stretch>
            <a:fillRect/>
          </a:stretch>
        </p:blipFill>
        <p:spPr>
          <a:xfrm flipH="1">
            <a:off x="3609350" y="4551248"/>
            <a:ext cx="181094" cy="444503"/>
          </a:xfrm>
          <a:prstGeom prst="rect">
            <a:avLst/>
          </a:prstGeom>
        </p:spPr>
      </p:pic>
      <p:pic>
        <p:nvPicPr>
          <p:cNvPr id="128" name="Picture 127">
            <a:extLst>
              <a:ext uri="{FF2B5EF4-FFF2-40B4-BE49-F238E27FC236}">
                <a16:creationId xmlns:a16="http://schemas.microsoft.com/office/drawing/2014/main" id="{FEDDCDE2-8DA2-57B5-E614-E6F166BF28B0}"/>
              </a:ext>
            </a:extLst>
          </p:cNvPr>
          <p:cNvPicPr>
            <a:picLocks noChangeAspect="1"/>
          </p:cNvPicPr>
          <p:nvPr/>
        </p:nvPicPr>
        <p:blipFill>
          <a:blip r:embed="rId4"/>
          <a:stretch>
            <a:fillRect/>
          </a:stretch>
        </p:blipFill>
        <p:spPr>
          <a:xfrm>
            <a:off x="2455178" y="2032461"/>
            <a:ext cx="301842" cy="573995"/>
          </a:xfrm>
          <a:prstGeom prst="rect">
            <a:avLst/>
          </a:prstGeom>
        </p:spPr>
      </p:pic>
      <p:pic>
        <p:nvPicPr>
          <p:cNvPr id="129" name="Picture 128">
            <a:extLst>
              <a:ext uri="{FF2B5EF4-FFF2-40B4-BE49-F238E27FC236}">
                <a16:creationId xmlns:a16="http://schemas.microsoft.com/office/drawing/2014/main" id="{480E414E-4BCE-B080-9FAB-C414D111BD31}"/>
              </a:ext>
            </a:extLst>
          </p:cNvPr>
          <p:cNvPicPr>
            <a:picLocks noChangeAspect="1"/>
          </p:cNvPicPr>
          <p:nvPr/>
        </p:nvPicPr>
        <p:blipFill>
          <a:blip r:embed="rId4"/>
          <a:stretch>
            <a:fillRect/>
          </a:stretch>
        </p:blipFill>
        <p:spPr>
          <a:xfrm>
            <a:off x="2871162" y="3179863"/>
            <a:ext cx="279812" cy="480003"/>
          </a:xfrm>
          <a:prstGeom prst="rect">
            <a:avLst/>
          </a:prstGeom>
        </p:spPr>
      </p:pic>
      <p:pic>
        <p:nvPicPr>
          <p:cNvPr id="130" name="Picture 129">
            <a:extLst>
              <a:ext uri="{FF2B5EF4-FFF2-40B4-BE49-F238E27FC236}">
                <a16:creationId xmlns:a16="http://schemas.microsoft.com/office/drawing/2014/main" id="{798CE0B2-3446-89E6-FB08-74F2786470D9}"/>
              </a:ext>
            </a:extLst>
          </p:cNvPr>
          <p:cNvPicPr>
            <a:picLocks noChangeAspect="1"/>
          </p:cNvPicPr>
          <p:nvPr/>
        </p:nvPicPr>
        <p:blipFill>
          <a:blip r:embed="rId3"/>
          <a:stretch>
            <a:fillRect/>
          </a:stretch>
        </p:blipFill>
        <p:spPr>
          <a:xfrm>
            <a:off x="3708315" y="2347925"/>
            <a:ext cx="136237" cy="353366"/>
          </a:xfrm>
          <a:prstGeom prst="rect">
            <a:avLst/>
          </a:prstGeom>
        </p:spPr>
      </p:pic>
      <p:pic>
        <p:nvPicPr>
          <p:cNvPr id="131" name="Picture 130">
            <a:extLst>
              <a:ext uri="{FF2B5EF4-FFF2-40B4-BE49-F238E27FC236}">
                <a16:creationId xmlns:a16="http://schemas.microsoft.com/office/drawing/2014/main" id="{CD157C8B-5BEA-31F8-4E0F-081B32939688}"/>
              </a:ext>
            </a:extLst>
          </p:cNvPr>
          <p:cNvPicPr>
            <a:picLocks noChangeAspect="1"/>
          </p:cNvPicPr>
          <p:nvPr/>
        </p:nvPicPr>
        <p:blipFill>
          <a:blip r:embed="rId3"/>
          <a:stretch>
            <a:fillRect/>
          </a:stretch>
        </p:blipFill>
        <p:spPr>
          <a:xfrm>
            <a:off x="3852600" y="2881130"/>
            <a:ext cx="136237" cy="353366"/>
          </a:xfrm>
          <a:prstGeom prst="rect">
            <a:avLst/>
          </a:prstGeom>
        </p:spPr>
      </p:pic>
      <p:pic>
        <p:nvPicPr>
          <p:cNvPr id="132" name="Picture 131">
            <a:extLst>
              <a:ext uri="{FF2B5EF4-FFF2-40B4-BE49-F238E27FC236}">
                <a16:creationId xmlns:a16="http://schemas.microsoft.com/office/drawing/2014/main" id="{876BF082-896D-16A4-C362-6B2078ACAF1A}"/>
              </a:ext>
            </a:extLst>
          </p:cNvPr>
          <p:cNvPicPr>
            <a:picLocks noChangeAspect="1"/>
          </p:cNvPicPr>
          <p:nvPr/>
        </p:nvPicPr>
        <p:blipFill>
          <a:blip r:embed="rId3"/>
          <a:stretch>
            <a:fillRect/>
          </a:stretch>
        </p:blipFill>
        <p:spPr>
          <a:xfrm>
            <a:off x="4501235" y="2804860"/>
            <a:ext cx="136237" cy="353366"/>
          </a:xfrm>
          <a:prstGeom prst="rect">
            <a:avLst/>
          </a:prstGeom>
        </p:spPr>
      </p:pic>
      <p:pic>
        <p:nvPicPr>
          <p:cNvPr id="133" name="Picture 132">
            <a:extLst>
              <a:ext uri="{FF2B5EF4-FFF2-40B4-BE49-F238E27FC236}">
                <a16:creationId xmlns:a16="http://schemas.microsoft.com/office/drawing/2014/main" id="{760149D8-381E-BE03-57E0-ED0889F96068}"/>
              </a:ext>
            </a:extLst>
          </p:cNvPr>
          <p:cNvPicPr>
            <a:picLocks noChangeAspect="1"/>
          </p:cNvPicPr>
          <p:nvPr/>
        </p:nvPicPr>
        <p:blipFill>
          <a:blip r:embed="rId3"/>
          <a:stretch>
            <a:fillRect/>
          </a:stretch>
        </p:blipFill>
        <p:spPr>
          <a:xfrm>
            <a:off x="3425244" y="2662662"/>
            <a:ext cx="136237" cy="353366"/>
          </a:xfrm>
          <a:prstGeom prst="rect">
            <a:avLst/>
          </a:prstGeom>
        </p:spPr>
      </p:pic>
      <p:pic>
        <p:nvPicPr>
          <p:cNvPr id="134" name="Picture 133">
            <a:extLst>
              <a:ext uri="{FF2B5EF4-FFF2-40B4-BE49-F238E27FC236}">
                <a16:creationId xmlns:a16="http://schemas.microsoft.com/office/drawing/2014/main" id="{02CD788D-5B9C-C88C-11BD-8EDD918DC229}"/>
              </a:ext>
            </a:extLst>
          </p:cNvPr>
          <p:cNvPicPr>
            <a:picLocks noChangeAspect="1"/>
          </p:cNvPicPr>
          <p:nvPr/>
        </p:nvPicPr>
        <p:blipFill>
          <a:blip r:embed="rId3"/>
          <a:stretch>
            <a:fillRect/>
          </a:stretch>
        </p:blipFill>
        <p:spPr>
          <a:xfrm>
            <a:off x="4112413" y="1993846"/>
            <a:ext cx="136237" cy="353366"/>
          </a:xfrm>
          <a:prstGeom prst="rect">
            <a:avLst/>
          </a:prstGeom>
        </p:spPr>
      </p:pic>
      <p:pic>
        <p:nvPicPr>
          <p:cNvPr id="135" name="Picture 134">
            <a:extLst>
              <a:ext uri="{FF2B5EF4-FFF2-40B4-BE49-F238E27FC236}">
                <a16:creationId xmlns:a16="http://schemas.microsoft.com/office/drawing/2014/main" id="{2C2CC3B6-4A87-989D-03E5-A7AD2A0D1E72}"/>
              </a:ext>
            </a:extLst>
          </p:cNvPr>
          <p:cNvPicPr>
            <a:picLocks noChangeAspect="1"/>
          </p:cNvPicPr>
          <p:nvPr/>
        </p:nvPicPr>
        <p:blipFill>
          <a:blip r:embed="rId6"/>
          <a:stretch>
            <a:fillRect/>
          </a:stretch>
        </p:blipFill>
        <p:spPr>
          <a:xfrm>
            <a:off x="1986081" y="4816077"/>
            <a:ext cx="240734" cy="529615"/>
          </a:xfrm>
          <a:prstGeom prst="rect">
            <a:avLst/>
          </a:prstGeom>
        </p:spPr>
      </p:pic>
      <p:pic>
        <p:nvPicPr>
          <p:cNvPr id="136" name="Picture 135">
            <a:extLst>
              <a:ext uri="{FF2B5EF4-FFF2-40B4-BE49-F238E27FC236}">
                <a16:creationId xmlns:a16="http://schemas.microsoft.com/office/drawing/2014/main" id="{FFED1E30-692B-9D63-7E77-6785E2361FD1}"/>
              </a:ext>
            </a:extLst>
          </p:cNvPr>
          <p:cNvPicPr>
            <a:picLocks noChangeAspect="1"/>
          </p:cNvPicPr>
          <p:nvPr/>
        </p:nvPicPr>
        <p:blipFill>
          <a:blip r:embed="rId6"/>
          <a:stretch>
            <a:fillRect/>
          </a:stretch>
        </p:blipFill>
        <p:spPr>
          <a:xfrm>
            <a:off x="2683789" y="4880366"/>
            <a:ext cx="240734" cy="529615"/>
          </a:xfrm>
          <a:prstGeom prst="rect">
            <a:avLst/>
          </a:prstGeom>
        </p:spPr>
      </p:pic>
      <p:pic>
        <p:nvPicPr>
          <p:cNvPr id="137" name="Picture 136">
            <a:extLst>
              <a:ext uri="{FF2B5EF4-FFF2-40B4-BE49-F238E27FC236}">
                <a16:creationId xmlns:a16="http://schemas.microsoft.com/office/drawing/2014/main" id="{51FA22F6-314A-5959-6AFC-EF66CBD501C7}"/>
              </a:ext>
            </a:extLst>
          </p:cNvPr>
          <p:cNvPicPr>
            <a:picLocks noChangeAspect="1"/>
          </p:cNvPicPr>
          <p:nvPr/>
        </p:nvPicPr>
        <p:blipFill>
          <a:blip r:embed="rId11"/>
          <a:stretch>
            <a:fillRect/>
          </a:stretch>
        </p:blipFill>
        <p:spPr>
          <a:xfrm flipH="1">
            <a:off x="2348280" y="4847390"/>
            <a:ext cx="244297" cy="599637"/>
          </a:xfrm>
          <a:prstGeom prst="rect">
            <a:avLst/>
          </a:prstGeom>
        </p:spPr>
      </p:pic>
      <p:pic>
        <p:nvPicPr>
          <p:cNvPr id="138" name="Picture 137">
            <a:extLst>
              <a:ext uri="{FF2B5EF4-FFF2-40B4-BE49-F238E27FC236}">
                <a16:creationId xmlns:a16="http://schemas.microsoft.com/office/drawing/2014/main" id="{1CE27B2F-FEFF-FDAD-D332-FB849ACA55DC}"/>
              </a:ext>
            </a:extLst>
          </p:cNvPr>
          <p:cNvPicPr>
            <a:picLocks noChangeAspect="1"/>
          </p:cNvPicPr>
          <p:nvPr/>
        </p:nvPicPr>
        <p:blipFill>
          <a:blip r:embed="rId11"/>
          <a:stretch>
            <a:fillRect/>
          </a:stretch>
        </p:blipFill>
        <p:spPr>
          <a:xfrm flipH="1">
            <a:off x="2954922" y="4867672"/>
            <a:ext cx="244297" cy="599637"/>
          </a:xfrm>
          <a:prstGeom prst="rect">
            <a:avLst/>
          </a:prstGeom>
        </p:spPr>
      </p:pic>
      <p:pic>
        <p:nvPicPr>
          <p:cNvPr id="139" name="Picture 138">
            <a:extLst>
              <a:ext uri="{FF2B5EF4-FFF2-40B4-BE49-F238E27FC236}">
                <a16:creationId xmlns:a16="http://schemas.microsoft.com/office/drawing/2014/main" id="{221FA126-9D81-4719-AB69-5BA9336ED16C}"/>
              </a:ext>
            </a:extLst>
          </p:cNvPr>
          <p:cNvPicPr>
            <a:picLocks noChangeAspect="1"/>
          </p:cNvPicPr>
          <p:nvPr/>
        </p:nvPicPr>
        <p:blipFill>
          <a:blip r:embed="rId6"/>
          <a:stretch>
            <a:fillRect/>
          </a:stretch>
        </p:blipFill>
        <p:spPr>
          <a:xfrm>
            <a:off x="1214908" y="5099861"/>
            <a:ext cx="240734" cy="529615"/>
          </a:xfrm>
          <a:prstGeom prst="rect">
            <a:avLst/>
          </a:prstGeom>
        </p:spPr>
      </p:pic>
      <p:pic>
        <p:nvPicPr>
          <p:cNvPr id="140" name="Picture 139">
            <a:extLst>
              <a:ext uri="{FF2B5EF4-FFF2-40B4-BE49-F238E27FC236}">
                <a16:creationId xmlns:a16="http://schemas.microsoft.com/office/drawing/2014/main" id="{372328ED-0115-884E-EB3A-4F09D0ACEBC3}"/>
              </a:ext>
            </a:extLst>
          </p:cNvPr>
          <p:cNvPicPr>
            <a:picLocks noChangeAspect="1"/>
          </p:cNvPicPr>
          <p:nvPr/>
        </p:nvPicPr>
        <p:blipFill>
          <a:blip r:embed="rId11"/>
          <a:stretch>
            <a:fillRect/>
          </a:stretch>
        </p:blipFill>
        <p:spPr>
          <a:xfrm flipH="1">
            <a:off x="888457" y="4652833"/>
            <a:ext cx="244297" cy="599637"/>
          </a:xfrm>
          <a:prstGeom prst="rect">
            <a:avLst/>
          </a:prstGeom>
        </p:spPr>
      </p:pic>
      <p:pic>
        <p:nvPicPr>
          <p:cNvPr id="141" name="Picture 140">
            <a:extLst>
              <a:ext uri="{FF2B5EF4-FFF2-40B4-BE49-F238E27FC236}">
                <a16:creationId xmlns:a16="http://schemas.microsoft.com/office/drawing/2014/main" id="{94A2D7F6-E3C3-EB7B-7983-6D38C98A59E1}"/>
              </a:ext>
            </a:extLst>
          </p:cNvPr>
          <p:cNvPicPr>
            <a:picLocks noChangeAspect="1"/>
          </p:cNvPicPr>
          <p:nvPr/>
        </p:nvPicPr>
        <p:blipFill>
          <a:blip r:embed="rId11"/>
          <a:stretch>
            <a:fillRect/>
          </a:stretch>
        </p:blipFill>
        <p:spPr>
          <a:xfrm flipH="1">
            <a:off x="3363997" y="3594790"/>
            <a:ext cx="209124" cy="513303"/>
          </a:xfrm>
          <a:prstGeom prst="rect">
            <a:avLst/>
          </a:prstGeom>
        </p:spPr>
      </p:pic>
      <p:pic>
        <p:nvPicPr>
          <p:cNvPr id="142" name="Picture 141">
            <a:extLst>
              <a:ext uri="{FF2B5EF4-FFF2-40B4-BE49-F238E27FC236}">
                <a16:creationId xmlns:a16="http://schemas.microsoft.com/office/drawing/2014/main" id="{73D32A05-8162-7489-91B6-08AFF52CD547}"/>
              </a:ext>
            </a:extLst>
          </p:cNvPr>
          <p:cNvPicPr>
            <a:picLocks noChangeAspect="1"/>
          </p:cNvPicPr>
          <p:nvPr/>
        </p:nvPicPr>
        <p:blipFill>
          <a:blip r:embed="rId11"/>
          <a:stretch>
            <a:fillRect/>
          </a:stretch>
        </p:blipFill>
        <p:spPr>
          <a:xfrm flipH="1">
            <a:off x="1677316" y="4952652"/>
            <a:ext cx="244297" cy="599637"/>
          </a:xfrm>
          <a:prstGeom prst="rect">
            <a:avLst/>
          </a:prstGeom>
        </p:spPr>
      </p:pic>
      <p:pic>
        <p:nvPicPr>
          <p:cNvPr id="143" name="Picture 142">
            <a:extLst>
              <a:ext uri="{FF2B5EF4-FFF2-40B4-BE49-F238E27FC236}">
                <a16:creationId xmlns:a16="http://schemas.microsoft.com/office/drawing/2014/main" id="{8A9C8DB5-737A-CAC5-AF1E-B6A16AB381E1}"/>
              </a:ext>
            </a:extLst>
          </p:cNvPr>
          <p:cNvPicPr>
            <a:picLocks noChangeAspect="1"/>
          </p:cNvPicPr>
          <p:nvPr/>
        </p:nvPicPr>
        <p:blipFill>
          <a:blip r:embed="rId6"/>
          <a:stretch>
            <a:fillRect/>
          </a:stretch>
        </p:blipFill>
        <p:spPr>
          <a:xfrm>
            <a:off x="3794009" y="4258961"/>
            <a:ext cx="178453" cy="392597"/>
          </a:xfrm>
          <a:prstGeom prst="rect">
            <a:avLst/>
          </a:prstGeom>
        </p:spPr>
      </p:pic>
      <p:pic>
        <p:nvPicPr>
          <p:cNvPr id="144" name="Picture 143">
            <a:extLst>
              <a:ext uri="{FF2B5EF4-FFF2-40B4-BE49-F238E27FC236}">
                <a16:creationId xmlns:a16="http://schemas.microsoft.com/office/drawing/2014/main" id="{7D0FF84D-73A2-E193-4867-6DE36701C666}"/>
              </a:ext>
            </a:extLst>
          </p:cNvPr>
          <p:cNvPicPr>
            <a:picLocks noChangeAspect="1"/>
          </p:cNvPicPr>
          <p:nvPr/>
        </p:nvPicPr>
        <p:blipFill>
          <a:blip r:embed="rId6"/>
          <a:stretch>
            <a:fillRect/>
          </a:stretch>
        </p:blipFill>
        <p:spPr>
          <a:xfrm>
            <a:off x="4460877" y="4521070"/>
            <a:ext cx="178453" cy="392597"/>
          </a:xfrm>
          <a:prstGeom prst="rect">
            <a:avLst/>
          </a:prstGeom>
        </p:spPr>
      </p:pic>
      <p:pic>
        <p:nvPicPr>
          <p:cNvPr id="145" name="Picture 144">
            <a:extLst>
              <a:ext uri="{FF2B5EF4-FFF2-40B4-BE49-F238E27FC236}">
                <a16:creationId xmlns:a16="http://schemas.microsoft.com/office/drawing/2014/main" id="{0DE23A34-E804-3721-F756-F3159F40F455}"/>
              </a:ext>
            </a:extLst>
          </p:cNvPr>
          <p:cNvPicPr>
            <a:picLocks noChangeAspect="1"/>
          </p:cNvPicPr>
          <p:nvPr/>
        </p:nvPicPr>
        <p:blipFill>
          <a:blip r:embed="rId11"/>
          <a:stretch>
            <a:fillRect/>
          </a:stretch>
        </p:blipFill>
        <p:spPr>
          <a:xfrm flipH="1">
            <a:off x="4157131" y="4308390"/>
            <a:ext cx="181094" cy="444503"/>
          </a:xfrm>
          <a:prstGeom prst="rect">
            <a:avLst/>
          </a:prstGeom>
        </p:spPr>
      </p:pic>
      <p:pic>
        <p:nvPicPr>
          <p:cNvPr id="146" name="Picture 145">
            <a:extLst>
              <a:ext uri="{FF2B5EF4-FFF2-40B4-BE49-F238E27FC236}">
                <a16:creationId xmlns:a16="http://schemas.microsoft.com/office/drawing/2014/main" id="{243C551D-9102-5188-5892-8FCB23787238}"/>
              </a:ext>
            </a:extLst>
          </p:cNvPr>
          <p:cNvPicPr>
            <a:picLocks noChangeAspect="1"/>
          </p:cNvPicPr>
          <p:nvPr/>
        </p:nvPicPr>
        <p:blipFill>
          <a:blip r:embed="rId11"/>
          <a:stretch>
            <a:fillRect/>
          </a:stretch>
        </p:blipFill>
        <p:spPr>
          <a:xfrm flipH="1">
            <a:off x="4763773" y="4328672"/>
            <a:ext cx="181094" cy="444503"/>
          </a:xfrm>
          <a:prstGeom prst="rect">
            <a:avLst/>
          </a:prstGeom>
        </p:spPr>
      </p:pic>
      <p:pic>
        <p:nvPicPr>
          <p:cNvPr id="147" name="Picture 146">
            <a:extLst>
              <a:ext uri="{FF2B5EF4-FFF2-40B4-BE49-F238E27FC236}">
                <a16:creationId xmlns:a16="http://schemas.microsoft.com/office/drawing/2014/main" id="{63712AD4-950F-2275-A090-91E6AB18BD58}"/>
              </a:ext>
            </a:extLst>
          </p:cNvPr>
          <p:cNvPicPr>
            <a:picLocks noChangeAspect="1"/>
          </p:cNvPicPr>
          <p:nvPr/>
        </p:nvPicPr>
        <p:blipFill>
          <a:blip r:embed="rId6"/>
          <a:stretch>
            <a:fillRect/>
          </a:stretch>
        </p:blipFill>
        <p:spPr>
          <a:xfrm>
            <a:off x="3794009" y="3353921"/>
            <a:ext cx="178453" cy="392597"/>
          </a:xfrm>
          <a:prstGeom prst="rect">
            <a:avLst/>
          </a:prstGeom>
        </p:spPr>
      </p:pic>
      <p:pic>
        <p:nvPicPr>
          <p:cNvPr id="148" name="Picture 147">
            <a:extLst>
              <a:ext uri="{FF2B5EF4-FFF2-40B4-BE49-F238E27FC236}">
                <a16:creationId xmlns:a16="http://schemas.microsoft.com/office/drawing/2014/main" id="{0E9AE8B0-DED9-9EB5-EBA7-869E1ED21588}"/>
              </a:ext>
            </a:extLst>
          </p:cNvPr>
          <p:cNvPicPr>
            <a:picLocks noChangeAspect="1"/>
          </p:cNvPicPr>
          <p:nvPr/>
        </p:nvPicPr>
        <p:blipFill>
          <a:blip r:embed="rId6"/>
          <a:stretch>
            <a:fillRect/>
          </a:stretch>
        </p:blipFill>
        <p:spPr>
          <a:xfrm>
            <a:off x="4386397" y="3936831"/>
            <a:ext cx="178453" cy="392597"/>
          </a:xfrm>
          <a:prstGeom prst="rect">
            <a:avLst/>
          </a:prstGeom>
        </p:spPr>
      </p:pic>
      <p:pic>
        <p:nvPicPr>
          <p:cNvPr id="149" name="Picture 148">
            <a:extLst>
              <a:ext uri="{FF2B5EF4-FFF2-40B4-BE49-F238E27FC236}">
                <a16:creationId xmlns:a16="http://schemas.microsoft.com/office/drawing/2014/main" id="{E3DD5724-A840-97AE-EAE0-82BF8F7A4F5F}"/>
              </a:ext>
            </a:extLst>
          </p:cNvPr>
          <p:cNvPicPr>
            <a:picLocks noChangeAspect="1"/>
          </p:cNvPicPr>
          <p:nvPr/>
        </p:nvPicPr>
        <p:blipFill>
          <a:blip r:embed="rId11"/>
          <a:stretch>
            <a:fillRect/>
          </a:stretch>
        </p:blipFill>
        <p:spPr>
          <a:xfrm flipH="1">
            <a:off x="3844311" y="3733843"/>
            <a:ext cx="181094" cy="444503"/>
          </a:xfrm>
          <a:prstGeom prst="rect">
            <a:avLst/>
          </a:prstGeom>
        </p:spPr>
      </p:pic>
      <p:pic>
        <p:nvPicPr>
          <p:cNvPr id="150" name="Picture 149">
            <a:extLst>
              <a:ext uri="{FF2B5EF4-FFF2-40B4-BE49-F238E27FC236}">
                <a16:creationId xmlns:a16="http://schemas.microsoft.com/office/drawing/2014/main" id="{3F5A4BBD-B0DC-D23E-DE2C-8BCE653887E1}"/>
              </a:ext>
            </a:extLst>
          </p:cNvPr>
          <p:cNvPicPr>
            <a:picLocks noChangeAspect="1"/>
          </p:cNvPicPr>
          <p:nvPr/>
        </p:nvPicPr>
        <p:blipFill>
          <a:blip r:embed="rId11"/>
          <a:stretch>
            <a:fillRect/>
          </a:stretch>
        </p:blipFill>
        <p:spPr>
          <a:xfrm flipH="1">
            <a:off x="4821380" y="3823106"/>
            <a:ext cx="181094" cy="444503"/>
          </a:xfrm>
          <a:prstGeom prst="rect">
            <a:avLst/>
          </a:prstGeom>
        </p:spPr>
      </p:pic>
      <p:pic>
        <p:nvPicPr>
          <p:cNvPr id="151" name="Picture 150">
            <a:extLst>
              <a:ext uri="{FF2B5EF4-FFF2-40B4-BE49-F238E27FC236}">
                <a16:creationId xmlns:a16="http://schemas.microsoft.com/office/drawing/2014/main" id="{6EE24115-3188-BAA8-404A-9EF2B8205870}"/>
              </a:ext>
            </a:extLst>
          </p:cNvPr>
          <p:cNvPicPr>
            <a:picLocks noChangeAspect="1"/>
          </p:cNvPicPr>
          <p:nvPr/>
        </p:nvPicPr>
        <p:blipFill>
          <a:blip r:embed="rId6"/>
          <a:stretch>
            <a:fillRect/>
          </a:stretch>
        </p:blipFill>
        <p:spPr>
          <a:xfrm>
            <a:off x="4614014" y="3537400"/>
            <a:ext cx="178453" cy="392597"/>
          </a:xfrm>
          <a:prstGeom prst="rect">
            <a:avLst/>
          </a:prstGeom>
        </p:spPr>
      </p:pic>
      <p:pic>
        <p:nvPicPr>
          <p:cNvPr id="152" name="Picture 151">
            <a:extLst>
              <a:ext uri="{FF2B5EF4-FFF2-40B4-BE49-F238E27FC236}">
                <a16:creationId xmlns:a16="http://schemas.microsoft.com/office/drawing/2014/main" id="{5885FF21-5526-5D51-736C-8F157971DB2D}"/>
              </a:ext>
            </a:extLst>
          </p:cNvPr>
          <p:cNvPicPr>
            <a:picLocks noChangeAspect="1"/>
          </p:cNvPicPr>
          <p:nvPr/>
        </p:nvPicPr>
        <p:blipFill>
          <a:blip r:embed="rId11"/>
          <a:stretch>
            <a:fillRect/>
          </a:stretch>
        </p:blipFill>
        <p:spPr>
          <a:xfrm flipH="1">
            <a:off x="4230145" y="3552498"/>
            <a:ext cx="181094" cy="444503"/>
          </a:xfrm>
          <a:prstGeom prst="rect">
            <a:avLst/>
          </a:prstGeom>
        </p:spPr>
      </p:pic>
      <p:pic>
        <p:nvPicPr>
          <p:cNvPr id="153" name="Picture 152">
            <a:extLst>
              <a:ext uri="{FF2B5EF4-FFF2-40B4-BE49-F238E27FC236}">
                <a16:creationId xmlns:a16="http://schemas.microsoft.com/office/drawing/2014/main" id="{18CEDC03-803E-0541-EA4F-31A9CAD1293B}"/>
              </a:ext>
            </a:extLst>
          </p:cNvPr>
          <p:cNvPicPr>
            <a:picLocks noChangeAspect="1"/>
          </p:cNvPicPr>
          <p:nvPr/>
        </p:nvPicPr>
        <p:blipFill>
          <a:blip r:embed="rId11"/>
          <a:stretch>
            <a:fillRect/>
          </a:stretch>
        </p:blipFill>
        <p:spPr>
          <a:xfrm flipH="1">
            <a:off x="4976372" y="3305781"/>
            <a:ext cx="181094" cy="444503"/>
          </a:xfrm>
          <a:prstGeom prst="rect">
            <a:avLst/>
          </a:prstGeom>
        </p:spPr>
      </p:pic>
      <p:pic>
        <p:nvPicPr>
          <p:cNvPr id="154" name="Picture 153">
            <a:extLst>
              <a:ext uri="{FF2B5EF4-FFF2-40B4-BE49-F238E27FC236}">
                <a16:creationId xmlns:a16="http://schemas.microsoft.com/office/drawing/2014/main" id="{403A7EEA-3DC2-CFA6-D582-8293C576B4D1}"/>
              </a:ext>
            </a:extLst>
          </p:cNvPr>
          <p:cNvPicPr>
            <a:picLocks noChangeAspect="1"/>
          </p:cNvPicPr>
          <p:nvPr/>
        </p:nvPicPr>
        <p:blipFill>
          <a:blip r:embed="rId3"/>
          <a:stretch>
            <a:fillRect/>
          </a:stretch>
        </p:blipFill>
        <p:spPr>
          <a:xfrm>
            <a:off x="3306854" y="1957603"/>
            <a:ext cx="136237" cy="353366"/>
          </a:xfrm>
          <a:prstGeom prst="rect">
            <a:avLst/>
          </a:prstGeom>
        </p:spPr>
      </p:pic>
      <p:pic>
        <p:nvPicPr>
          <p:cNvPr id="155" name="Picture 154">
            <a:extLst>
              <a:ext uri="{FF2B5EF4-FFF2-40B4-BE49-F238E27FC236}">
                <a16:creationId xmlns:a16="http://schemas.microsoft.com/office/drawing/2014/main" id="{1ADB05F4-F443-6FC4-FA12-D6F68AA7293D}"/>
              </a:ext>
            </a:extLst>
          </p:cNvPr>
          <p:cNvPicPr>
            <a:picLocks noChangeAspect="1"/>
          </p:cNvPicPr>
          <p:nvPr/>
        </p:nvPicPr>
        <p:blipFill>
          <a:blip r:embed="rId3"/>
          <a:stretch>
            <a:fillRect/>
          </a:stretch>
        </p:blipFill>
        <p:spPr>
          <a:xfrm>
            <a:off x="3036471" y="2794260"/>
            <a:ext cx="136237" cy="353366"/>
          </a:xfrm>
          <a:prstGeom prst="rect">
            <a:avLst/>
          </a:prstGeom>
        </p:spPr>
      </p:pic>
      <p:pic>
        <p:nvPicPr>
          <p:cNvPr id="156" name="Picture 155">
            <a:extLst>
              <a:ext uri="{FF2B5EF4-FFF2-40B4-BE49-F238E27FC236}">
                <a16:creationId xmlns:a16="http://schemas.microsoft.com/office/drawing/2014/main" id="{B69183B5-F9E5-B2A5-797D-C39B0EF1C93E}"/>
              </a:ext>
            </a:extLst>
          </p:cNvPr>
          <p:cNvPicPr>
            <a:picLocks noChangeAspect="1"/>
          </p:cNvPicPr>
          <p:nvPr/>
        </p:nvPicPr>
        <p:blipFill>
          <a:blip r:embed="rId3"/>
          <a:stretch>
            <a:fillRect/>
          </a:stretch>
        </p:blipFill>
        <p:spPr>
          <a:xfrm>
            <a:off x="4397333" y="2158367"/>
            <a:ext cx="136237" cy="353366"/>
          </a:xfrm>
          <a:prstGeom prst="rect">
            <a:avLst/>
          </a:prstGeom>
        </p:spPr>
      </p:pic>
      <p:pic>
        <p:nvPicPr>
          <p:cNvPr id="157" name="Picture 156">
            <a:extLst>
              <a:ext uri="{FF2B5EF4-FFF2-40B4-BE49-F238E27FC236}">
                <a16:creationId xmlns:a16="http://schemas.microsoft.com/office/drawing/2014/main" id="{44EFE15E-28FC-F6C8-1C5D-B7811C35A865}"/>
              </a:ext>
            </a:extLst>
          </p:cNvPr>
          <p:cNvPicPr>
            <a:picLocks noChangeAspect="1"/>
          </p:cNvPicPr>
          <p:nvPr/>
        </p:nvPicPr>
        <p:blipFill>
          <a:blip r:embed="rId3"/>
          <a:stretch>
            <a:fillRect/>
          </a:stretch>
        </p:blipFill>
        <p:spPr>
          <a:xfrm>
            <a:off x="3849017" y="2032461"/>
            <a:ext cx="136237" cy="353366"/>
          </a:xfrm>
          <a:prstGeom prst="rect">
            <a:avLst/>
          </a:prstGeom>
        </p:spPr>
      </p:pic>
      <p:pic>
        <p:nvPicPr>
          <p:cNvPr id="158" name="Picture 157">
            <a:extLst>
              <a:ext uri="{FF2B5EF4-FFF2-40B4-BE49-F238E27FC236}">
                <a16:creationId xmlns:a16="http://schemas.microsoft.com/office/drawing/2014/main" id="{475310BF-AA1A-62F3-CEAC-DBF34B8EAAA2}"/>
              </a:ext>
            </a:extLst>
          </p:cNvPr>
          <p:cNvPicPr>
            <a:picLocks noChangeAspect="1"/>
          </p:cNvPicPr>
          <p:nvPr/>
        </p:nvPicPr>
        <p:blipFill>
          <a:blip r:embed="rId12"/>
          <a:stretch>
            <a:fillRect/>
          </a:stretch>
        </p:blipFill>
        <p:spPr>
          <a:xfrm>
            <a:off x="4152726" y="2413845"/>
            <a:ext cx="164130" cy="391015"/>
          </a:xfrm>
          <a:prstGeom prst="rect">
            <a:avLst/>
          </a:prstGeom>
        </p:spPr>
      </p:pic>
      <p:pic>
        <p:nvPicPr>
          <p:cNvPr id="159" name="Picture 158">
            <a:extLst>
              <a:ext uri="{FF2B5EF4-FFF2-40B4-BE49-F238E27FC236}">
                <a16:creationId xmlns:a16="http://schemas.microsoft.com/office/drawing/2014/main" id="{915C21BD-E783-4A2D-C3FF-472ADB8EDB01}"/>
              </a:ext>
            </a:extLst>
          </p:cNvPr>
          <p:cNvPicPr>
            <a:picLocks noChangeAspect="1"/>
          </p:cNvPicPr>
          <p:nvPr/>
        </p:nvPicPr>
        <p:blipFill>
          <a:blip r:embed="rId12"/>
          <a:stretch>
            <a:fillRect/>
          </a:stretch>
        </p:blipFill>
        <p:spPr>
          <a:xfrm>
            <a:off x="3009841" y="1966016"/>
            <a:ext cx="164130" cy="391015"/>
          </a:xfrm>
          <a:prstGeom prst="rect">
            <a:avLst/>
          </a:prstGeom>
        </p:spPr>
      </p:pic>
      <p:pic>
        <p:nvPicPr>
          <p:cNvPr id="160" name="Picture 159">
            <a:extLst>
              <a:ext uri="{FF2B5EF4-FFF2-40B4-BE49-F238E27FC236}">
                <a16:creationId xmlns:a16="http://schemas.microsoft.com/office/drawing/2014/main" id="{89B653E3-BA14-8B5D-AD1B-3D0AC0BBB5AB}"/>
              </a:ext>
            </a:extLst>
          </p:cNvPr>
          <p:cNvPicPr>
            <a:picLocks noChangeAspect="1"/>
          </p:cNvPicPr>
          <p:nvPr/>
        </p:nvPicPr>
        <p:blipFill>
          <a:blip r:embed="rId12"/>
          <a:stretch>
            <a:fillRect/>
          </a:stretch>
        </p:blipFill>
        <p:spPr>
          <a:xfrm>
            <a:off x="4963203" y="2625013"/>
            <a:ext cx="164130" cy="391015"/>
          </a:xfrm>
          <a:prstGeom prst="rect">
            <a:avLst/>
          </a:prstGeom>
        </p:spPr>
      </p:pic>
      <p:pic>
        <p:nvPicPr>
          <p:cNvPr id="161" name="Picture 160">
            <a:extLst>
              <a:ext uri="{FF2B5EF4-FFF2-40B4-BE49-F238E27FC236}">
                <a16:creationId xmlns:a16="http://schemas.microsoft.com/office/drawing/2014/main" id="{DF4DFD88-AD69-DDCD-45EC-815AC5402EC6}"/>
              </a:ext>
            </a:extLst>
          </p:cNvPr>
          <p:cNvPicPr>
            <a:picLocks noChangeAspect="1"/>
          </p:cNvPicPr>
          <p:nvPr/>
        </p:nvPicPr>
        <p:blipFill>
          <a:blip r:embed="rId12"/>
          <a:stretch>
            <a:fillRect/>
          </a:stretch>
        </p:blipFill>
        <p:spPr>
          <a:xfrm>
            <a:off x="4523924" y="1881702"/>
            <a:ext cx="164130" cy="391015"/>
          </a:xfrm>
          <a:prstGeom prst="rect">
            <a:avLst/>
          </a:prstGeom>
        </p:spPr>
      </p:pic>
      <p:pic>
        <p:nvPicPr>
          <p:cNvPr id="162" name="Picture 161">
            <a:extLst>
              <a:ext uri="{FF2B5EF4-FFF2-40B4-BE49-F238E27FC236}">
                <a16:creationId xmlns:a16="http://schemas.microsoft.com/office/drawing/2014/main" id="{A44370D7-D97C-DD71-C8D4-1405A82F2A2C}"/>
              </a:ext>
            </a:extLst>
          </p:cNvPr>
          <p:cNvPicPr>
            <a:picLocks noChangeAspect="1"/>
          </p:cNvPicPr>
          <p:nvPr/>
        </p:nvPicPr>
        <p:blipFill>
          <a:blip r:embed="rId12"/>
          <a:stretch>
            <a:fillRect/>
          </a:stretch>
        </p:blipFill>
        <p:spPr>
          <a:xfrm>
            <a:off x="5176483" y="2565581"/>
            <a:ext cx="164130" cy="391015"/>
          </a:xfrm>
          <a:prstGeom prst="rect">
            <a:avLst/>
          </a:prstGeom>
        </p:spPr>
      </p:pic>
      <p:pic>
        <p:nvPicPr>
          <p:cNvPr id="163" name="Picture 162">
            <a:extLst>
              <a:ext uri="{FF2B5EF4-FFF2-40B4-BE49-F238E27FC236}">
                <a16:creationId xmlns:a16="http://schemas.microsoft.com/office/drawing/2014/main" id="{62401895-B6D9-E126-5081-6A02799DA4BF}"/>
              </a:ext>
            </a:extLst>
          </p:cNvPr>
          <p:cNvPicPr>
            <a:picLocks noChangeAspect="1"/>
          </p:cNvPicPr>
          <p:nvPr/>
        </p:nvPicPr>
        <p:blipFill>
          <a:blip r:embed="rId12"/>
          <a:stretch>
            <a:fillRect/>
          </a:stretch>
        </p:blipFill>
        <p:spPr>
          <a:xfrm>
            <a:off x="2504026" y="2659526"/>
            <a:ext cx="164130" cy="391015"/>
          </a:xfrm>
          <a:prstGeom prst="rect">
            <a:avLst/>
          </a:prstGeom>
        </p:spPr>
      </p:pic>
      <p:sp>
        <p:nvSpPr>
          <p:cNvPr id="166" name="TextBox 165">
            <a:extLst>
              <a:ext uri="{FF2B5EF4-FFF2-40B4-BE49-F238E27FC236}">
                <a16:creationId xmlns:a16="http://schemas.microsoft.com/office/drawing/2014/main" id="{5ED6BB7E-0890-FC67-2C93-F973A3E5F6F7}"/>
              </a:ext>
            </a:extLst>
          </p:cNvPr>
          <p:cNvSpPr txBox="1"/>
          <p:nvPr/>
        </p:nvSpPr>
        <p:spPr>
          <a:xfrm>
            <a:off x="2171607" y="1269378"/>
            <a:ext cx="1703507" cy="369332"/>
          </a:xfrm>
          <a:prstGeom prst="rect">
            <a:avLst/>
          </a:prstGeom>
          <a:noFill/>
        </p:spPr>
        <p:txBody>
          <a:bodyPr wrap="square">
            <a:spAutoFit/>
          </a:bodyPr>
          <a:lstStyle/>
          <a:p>
            <a:r>
              <a:rPr lang="en-GB" dirty="0">
                <a:latin typeface="Candara" panose="020E0502030303020204" pitchFamily="34" charset="0"/>
              </a:rPr>
              <a:t>Latent space</a:t>
            </a:r>
          </a:p>
        </p:txBody>
      </p:sp>
      <p:pic>
        <p:nvPicPr>
          <p:cNvPr id="81" name="Picture 80">
            <a:extLst>
              <a:ext uri="{FF2B5EF4-FFF2-40B4-BE49-F238E27FC236}">
                <a16:creationId xmlns:a16="http://schemas.microsoft.com/office/drawing/2014/main" id="{F6FDAD5D-E1FE-34A0-B227-90355598AAA1}"/>
              </a:ext>
            </a:extLst>
          </p:cNvPr>
          <p:cNvPicPr>
            <a:picLocks noChangeAspect="1"/>
          </p:cNvPicPr>
          <p:nvPr/>
        </p:nvPicPr>
        <p:blipFill>
          <a:blip r:embed="rId13"/>
          <a:stretch>
            <a:fillRect/>
          </a:stretch>
        </p:blipFill>
        <p:spPr>
          <a:xfrm>
            <a:off x="5994185" y="1759538"/>
            <a:ext cx="70488" cy="162336"/>
          </a:xfrm>
          <a:prstGeom prst="rect">
            <a:avLst/>
          </a:prstGeom>
        </p:spPr>
      </p:pic>
      <p:pic>
        <p:nvPicPr>
          <p:cNvPr id="168" name="Picture 167">
            <a:extLst>
              <a:ext uri="{FF2B5EF4-FFF2-40B4-BE49-F238E27FC236}">
                <a16:creationId xmlns:a16="http://schemas.microsoft.com/office/drawing/2014/main" id="{6A12BFF4-FD0A-4769-C3DB-EEE227DC92C4}"/>
              </a:ext>
            </a:extLst>
          </p:cNvPr>
          <p:cNvPicPr>
            <a:picLocks noChangeAspect="1"/>
          </p:cNvPicPr>
          <p:nvPr/>
        </p:nvPicPr>
        <p:blipFill>
          <a:blip r:embed="rId6"/>
          <a:stretch>
            <a:fillRect/>
          </a:stretch>
        </p:blipFill>
        <p:spPr>
          <a:xfrm>
            <a:off x="5996018" y="2172877"/>
            <a:ext cx="74410" cy="163702"/>
          </a:xfrm>
          <a:prstGeom prst="rect">
            <a:avLst/>
          </a:prstGeom>
        </p:spPr>
      </p:pic>
      <p:pic>
        <p:nvPicPr>
          <p:cNvPr id="169" name="Picture 168">
            <a:extLst>
              <a:ext uri="{FF2B5EF4-FFF2-40B4-BE49-F238E27FC236}">
                <a16:creationId xmlns:a16="http://schemas.microsoft.com/office/drawing/2014/main" id="{10FC080F-6E0E-BA7A-AD33-0658FA74EF08}"/>
              </a:ext>
            </a:extLst>
          </p:cNvPr>
          <p:cNvPicPr>
            <a:picLocks noChangeAspect="1"/>
          </p:cNvPicPr>
          <p:nvPr/>
        </p:nvPicPr>
        <p:blipFill>
          <a:blip r:embed="rId3"/>
          <a:stretch>
            <a:fillRect/>
          </a:stretch>
        </p:blipFill>
        <p:spPr>
          <a:xfrm>
            <a:off x="6001559" y="1961624"/>
            <a:ext cx="63114" cy="163702"/>
          </a:xfrm>
          <a:prstGeom prst="rect">
            <a:avLst/>
          </a:prstGeom>
        </p:spPr>
      </p:pic>
      <p:pic>
        <p:nvPicPr>
          <p:cNvPr id="170" name="Picture 169">
            <a:extLst>
              <a:ext uri="{FF2B5EF4-FFF2-40B4-BE49-F238E27FC236}">
                <a16:creationId xmlns:a16="http://schemas.microsoft.com/office/drawing/2014/main" id="{4E489409-3B60-4379-5C28-37D226610885}"/>
              </a:ext>
            </a:extLst>
          </p:cNvPr>
          <p:cNvPicPr>
            <a:picLocks noChangeAspect="1"/>
          </p:cNvPicPr>
          <p:nvPr/>
        </p:nvPicPr>
        <p:blipFill>
          <a:blip r:embed="rId8"/>
          <a:stretch>
            <a:fillRect/>
          </a:stretch>
        </p:blipFill>
        <p:spPr>
          <a:xfrm>
            <a:off x="5991101" y="2376815"/>
            <a:ext cx="85678" cy="165547"/>
          </a:xfrm>
          <a:prstGeom prst="rect">
            <a:avLst/>
          </a:prstGeom>
        </p:spPr>
      </p:pic>
      <p:sp>
        <p:nvSpPr>
          <p:cNvPr id="175" name="TextBox 174">
            <a:extLst>
              <a:ext uri="{FF2B5EF4-FFF2-40B4-BE49-F238E27FC236}">
                <a16:creationId xmlns:a16="http://schemas.microsoft.com/office/drawing/2014/main" id="{26313511-D691-7D16-3997-64D17FC33F79}"/>
              </a:ext>
            </a:extLst>
          </p:cNvPr>
          <p:cNvSpPr txBox="1"/>
          <p:nvPr/>
        </p:nvSpPr>
        <p:spPr>
          <a:xfrm>
            <a:off x="6031831" y="1928804"/>
            <a:ext cx="1282328" cy="246221"/>
          </a:xfrm>
          <a:prstGeom prst="rect">
            <a:avLst/>
          </a:prstGeom>
          <a:noFill/>
        </p:spPr>
        <p:txBody>
          <a:bodyPr wrap="square">
            <a:spAutoFit/>
          </a:bodyPr>
          <a:lstStyle/>
          <a:p>
            <a:r>
              <a:rPr lang="en-GB" sz="1000" dirty="0">
                <a:latin typeface="Candara" panose="020E0502030303020204" pitchFamily="34" charset="0"/>
              </a:rPr>
              <a:t>Male / phenotype A</a:t>
            </a:r>
          </a:p>
        </p:txBody>
      </p:sp>
      <p:sp>
        <p:nvSpPr>
          <p:cNvPr id="176" name="TextBox 175">
            <a:extLst>
              <a:ext uri="{FF2B5EF4-FFF2-40B4-BE49-F238E27FC236}">
                <a16:creationId xmlns:a16="http://schemas.microsoft.com/office/drawing/2014/main" id="{E7828B25-E5E5-5677-BFCE-E78E3F3B3A57}"/>
              </a:ext>
            </a:extLst>
          </p:cNvPr>
          <p:cNvSpPr txBox="1"/>
          <p:nvPr/>
        </p:nvSpPr>
        <p:spPr>
          <a:xfrm>
            <a:off x="6029941" y="1719491"/>
            <a:ext cx="1201459" cy="246221"/>
          </a:xfrm>
          <a:prstGeom prst="rect">
            <a:avLst/>
          </a:prstGeom>
          <a:noFill/>
        </p:spPr>
        <p:txBody>
          <a:bodyPr wrap="square">
            <a:spAutoFit/>
          </a:bodyPr>
          <a:lstStyle/>
          <a:p>
            <a:r>
              <a:rPr lang="en-GB" sz="1000" dirty="0">
                <a:latin typeface="Candara" panose="020E0502030303020204" pitchFamily="34" charset="0"/>
              </a:rPr>
              <a:t>Query patient</a:t>
            </a:r>
          </a:p>
        </p:txBody>
      </p:sp>
      <p:sp>
        <p:nvSpPr>
          <p:cNvPr id="177" name="TextBox 176">
            <a:extLst>
              <a:ext uri="{FF2B5EF4-FFF2-40B4-BE49-F238E27FC236}">
                <a16:creationId xmlns:a16="http://schemas.microsoft.com/office/drawing/2014/main" id="{C2C0F9AE-057D-12D9-C7B8-4782854D10D3}"/>
              </a:ext>
            </a:extLst>
          </p:cNvPr>
          <p:cNvSpPr txBox="1"/>
          <p:nvPr/>
        </p:nvSpPr>
        <p:spPr>
          <a:xfrm>
            <a:off x="6076797" y="2839027"/>
            <a:ext cx="1065824" cy="246221"/>
          </a:xfrm>
          <a:prstGeom prst="rect">
            <a:avLst/>
          </a:prstGeom>
          <a:noFill/>
        </p:spPr>
        <p:txBody>
          <a:bodyPr wrap="square">
            <a:spAutoFit/>
          </a:bodyPr>
          <a:lstStyle/>
          <a:p>
            <a:r>
              <a:rPr lang="en-GB" sz="1000" dirty="0">
                <a:latin typeface="Candara" panose="020E0502030303020204" pitchFamily="34" charset="0"/>
              </a:rPr>
              <a:t>Search area</a:t>
            </a:r>
          </a:p>
        </p:txBody>
      </p:sp>
      <p:sp>
        <p:nvSpPr>
          <p:cNvPr id="178" name="TextBox 177">
            <a:extLst>
              <a:ext uri="{FF2B5EF4-FFF2-40B4-BE49-F238E27FC236}">
                <a16:creationId xmlns:a16="http://schemas.microsoft.com/office/drawing/2014/main" id="{633BEC56-EF5E-246F-78AF-5CA98EA26C31}"/>
              </a:ext>
            </a:extLst>
          </p:cNvPr>
          <p:cNvSpPr txBox="1"/>
          <p:nvPr/>
        </p:nvSpPr>
        <p:spPr>
          <a:xfrm>
            <a:off x="6033974" y="2131285"/>
            <a:ext cx="1703507" cy="246221"/>
          </a:xfrm>
          <a:prstGeom prst="rect">
            <a:avLst/>
          </a:prstGeom>
          <a:noFill/>
        </p:spPr>
        <p:txBody>
          <a:bodyPr wrap="square">
            <a:spAutoFit/>
          </a:bodyPr>
          <a:lstStyle/>
          <a:p>
            <a:r>
              <a:rPr lang="en-GB" sz="1000" dirty="0">
                <a:latin typeface="Candara" panose="020E0502030303020204" pitchFamily="34" charset="0"/>
              </a:rPr>
              <a:t>Female / no phenotype A</a:t>
            </a:r>
          </a:p>
        </p:txBody>
      </p:sp>
      <p:sp>
        <p:nvSpPr>
          <p:cNvPr id="179" name="TextBox 178">
            <a:extLst>
              <a:ext uri="{FF2B5EF4-FFF2-40B4-BE49-F238E27FC236}">
                <a16:creationId xmlns:a16="http://schemas.microsoft.com/office/drawing/2014/main" id="{6C8E8E25-0BE0-B707-9F08-C658F8FAD505}"/>
              </a:ext>
            </a:extLst>
          </p:cNvPr>
          <p:cNvSpPr txBox="1"/>
          <p:nvPr/>
        </p:nvSpPr>
        <p:spPr>
          <a:xfrm>
            <a:off x="6029429" y="2334068"/>
            <a:ext cx="796213" cy="246221"/>
          </a:xfrm>
          <a:prstGeom prst="rect">
            <a:avLst/>
          </a:prstGeom>
          <a:noFill/>
        </p:spPr>
        <p:txBody>
          <a:bodyPr wrap="square">
            <a:spAutoFit/>
          </a:bodyPr>
          <a:lstStyle/>
          <a:p>
            <a:r>
              <a:rPr lang="en-GB" sz="1000" dirty="0">
                <a:latin typeface="Candara" panose="020E0502030303020204" pitchFamily="34" charset="0"/>
              </a:rPr>
              <a:t>Obesity</a:t>
            </a:r>
          </a:p>
        </p:txBody>
      </p:sp>
      <p:pic>
        <p:nvPicPr>
          <p:cNvPr id="180" name="Picture 179">
            <a:extLst>
              <a:ext uri="{FF2B5EF4-FFF2-40B4-BE49-F238E27FC236}">
                <a16:creationId xmlns:a16="http://schemas.microsoft.com/office/drawing/2014/main" id="{FE36E3CD-EC03-6BBA-E014-3B5823B2FC53}"/>
              </a:ext>
            </a:extLst>
          </p:cNvPr>
          <p:cNvPicPr>
            <a:picLocks noChangeAspect="1"/>
          </p:cNvPicPr>
          <p:nvPr/>
        </p:nvPicPr>
        <p:blipFill>
          <a:blip r:embed="rId5"/>
          <a:stretch>
            <a:fillRect/>
          </a:stretch>
        </p:blipFill>
        <p:spPr>
          <a:xfrm>
            <a:off x="5992514" y="2624853"/>
            <a:ext cx="82677" cy="154686"/>
          </a:xfrm>
          <a:prstGeom prst="rect">
            <a:avLst/>
          </a:prstGeom>
        </p:spPr>
      </p:pic>
      <p:sp>
        <p:nvSpPr>
          <p:cNvPr id="181" name="TextBox 180">
            <a:extLst>
              <a:ext uri="{FF2B5EF4-FFF2-40B4-BE49-F238E27FC236}">
                <a16:creationId xmlns:a16="http://schemas.microsoft.com/office/drawing/2014/main" id="{8234CF95-52D3-9713-DCD3-DD44A6550A8F}"/>
              </a:ext>
            </a:extLst>
          </p:cNvPr>
          <p:cNvSpPr txBox="1"/>
          <p:nvPr/>
        </p:nvSpPr>
        <p:spPr>
          <a:xfrm>
            <a:off x="6031831" y="2582191"/>
            <a:ext cx="940888" cy="246221"/>
          </a:xfrm>
          <a:prstGeom prst="rect">
            <a:avLst/>
          </a:prstGeom>
          <a:noFill/>
        </p:spPr>
        <p:txBody>
          <a:bodyPr wrap="square">
            <a:spAutoFit/>
          </a:bodyPr>
          <a:lstStyle/>
          <a:p>
            <a:r>
              <a:rPr lang="en-GB" sz="1000" dirty="0">
                <a:latin typeface="Candara" panose="020E0502030303020204" pitchFamily="34" charset="0"/>
              </a:rPr>
              <a:t>Older patient</a:t>
            </a:r>
          </a:p>
        </p:txBody>
      </p:sp>
      <p:sp>
        <p:nvSpPr>
          <p:cNvPr id="183" name="TextBox 182">
            <a:extLst>
              <a:ext uri="{FF2B5EF4-FFF2-40B4-BE49-F238E27FC236}">
                <a16:creationId xmlns:a16="http://schemas.microsoft.com/office/drawing/2014/main" id="{63927155-D8EE-75F9-D240-D609B47C6526}"/>
              </a:ext>
            </a:extLst>
          </p:cNvPr>
          <p:cNvSpPr txBox="1"/>
          <p:nvPr/>
        </p:nvSpPr>
        <p:spPr>
          <a:xfrm>
            <a:off x="5882511" y="3329827"/>
            <a:ext cx="1703507" cy="261610"/>
          </a:xfrm>
          <a:prstGeom prst="rect">
            <a:avLst/>
          </a:prstGeom>
          <a:noFill/>
        </p:spPr>
        <p:txBody>
          <a:bodyPr wrap="square">
            <a:spAutoFit/>
          </a:bodyPr>
          <a:lstStyle/>
          <a:p>
            <a:r>
              <a:rPr lang="en-GB" sz="1100" dirty="0">
                <a:latin typeface="Candara" panose="020E0502030303020204" pitchFamily="34" charset="0"/>
              </a:rPr>
              <a:t>Age</a:t>
            </a:r>
          </a:p>
        </p:txBody>
      </p:sp>
      <p:cxnSp>
        <p:nvCxnSpPr>
          <p:cNvPr id="244" name="Connector: Elbow 243">
            <a:extLst>
              <a:ext uri="{FF2B5EF4-FFF2-40B4-BE49-F238E27FC236}">
                <a16:creationId xmlns:a16="http://schemas.microsoft.com/office/drawing/2014/main" id="{DA2901E9-848B-6698-6C71-4D3D452EEEF6}"/>
              </a:ext>
            </a:extLst>
          </p:cNvPr>
          <p:cNvCxnSpPr>
            <a:cxnSpLocks/>
          </p:cNvCxnSpPr>
          <p:nvPr/>
        </p:nvCxnSpPr>
        <p:spPr>
          <a:xfrm>
            <a:off x="401953" y="1565862"/>
            <a:ext cx="4919465" cy="4336466"/>
          </a:xfrm>
          <a:prstGeom prst="bentConnector3">
            <a:avLst>
              <a:gd name="adj1" fmla="val 46"/>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252" name="Picture 251">
            <a:extLst>
              <a:ext uri="{FF2B5EF4-FFF2-40B4-BE49-F238E27FC236}">
                <a16:creationId xmlns:a16="http://schemas.microsoft.com/office/drawing/2014/main" id="{BC9A1E6E-F827-C128-2769-7D5F298A5034}"/>
              </a:ext>
            </a:extLst>
          </p:cNvPr>
          <p:cNvPicPr>
            <a:picLocks noChangeAspect="1"/>
          </p:cNvPicPr>
          <p:nvPr/>
        </p:nvPicPr>
        <p:blipFill>
          <a:blip r:embed="rId14"/>
          <a:stretch>
            <a:fillRect/>
          </a:stretch>
        </p:blipFill>
        <p:spPr>
          <a:xfrm>
            <a:off x="7629767" y="1955980"/>
            <a:ext cx="59087" cy="150178"/>
          </a:xfrm>
          <a:prstGeom prst="rect">
            <a:avLst/>
          </a:prstGeom>
        </p:spPr>
      </p:pic>
      <p:pic>
        <p:nvPicPr>
          <p:cNvPr id="254" name="Picture 253">
            <a:extLst>
              <a:ext uri="{FF2B5EF4-FFF2-40B4-BE49-F238E27FC236}">
                <a16:creationId xmlns:a16="http://schemas.microsoft.com/office/drawing/2014/main" id="{84D0F559-1D3F-E162-09B6-2950B2BC409F}"/>
              </a:ext>
            </a:extLst>
          </p:cNvPr>
          <p:cNvPicPr>
            <a:picLocks noChangeAspect="1"/>
          </p:cNvPicPr>
          <p:nvPr/>
        </p:nvPicPr>
        <p:blipFill>
          <a:blip r:embed="rId15"/>
          <a:stretch>
            <a:fillRect/>
          </a:stretch>
        </p:blipFill>
        <p:spPr>
          <a:xfrm>
            <a:off x="7637611" y="2175025"/>
            <a:ext cx="55682" cy="138613"/>
          </a:xfrm>
          <a:prstGeom prst="rect">
            <a:avLst/>
          </a:prstGeom>
        </p:spPr>
      </p:pic>
      <p:grpSp>
        <p:nvGrpSpPr>
          <p:cNvPr id="257" name="Group 256">
            <a:extLst>
              <a:ext uri="{FF2B5EF4-FFF2-40B4-BE49-F238E27FC236}">
                <a16:creationId xmlns:a16="http://schemas.microsoft.com/office/drawing/2014/main" id="{EBA06FE0-BFDF-1A75-6C11-986515A5AA81}"/>
              </a:ext>
            </a:extLst>
          </p:cNvPr>
          <p:cNvGrpSpPr/>
          <p:nvPr/>
        </p:nvGrpSpPr>
        <p:grpSpPr>
          <a:xfrm>
            <a:off x="7635853" y="2355237"/>
            <a:ext cx="65927" cy="163800"/>
            <a:chOff x="8774965" y="2422057"/>
            <a:chExt cx="457200" cy="1177142"/>
          </a:xfrm>
        </p:grpSpPr>
        <p:pic>
          <p:nvPicPr>
            <p:cNvPr id="255" name="Picture 254">
              <a:extLst>
                <a:ext uri="{FF2B5EF4-FFF2-40B4-BE49-F238E27FC236}">
                  <a16:creationId xmlns:a16="http://schemas.microsoft.com/office/drawing/2014/main" id="{A7483862-A056-03C2-51DE-A69969B43C5D}"/>
                </a:ext>
              </a:extLst>
            </p:cNvPr>
            <p:cNvPicPr>
              <a:picLocks noChangeAspect="1"/>
            </p:cNvPicPr>
            <p:nvPr/>
          </p:nvPicPr>
          <p:blipFill>
            <a:blip r:embed="rId14"/>
            <a:stretch>
              <a:fillRect/>
            </a:stretch>
          </p:blipFill>
          <p:spPr>
            <a:xfrm>
              <a:off x="8774965" y="2437149"/>
              <a:ext cx="457200" cy="1162050"/>
            </a:xfrm>
            <a:prstGeom prst="rect">
              <a:avLst/>
            </a:prstGeom>
          </p:spPr>
        </p:pic>
        <p:pic>
          <p:nvPicPr>
            <p:cNvPr id="256" name="Picture 255">
              <a:extLst>
                <a:ext uri="{FF2B5EF4-FFF2-40B4-BE49-F238E27FC236}">
                  <a16:creationId xmlns:a16="http://schemas.microsoft.com/office/drawing/2014/main" id="{6D0B6D2F-307B-D523-53A8-4BACBC484386}"/>
                </a:ext>
              </a:extLst>
            </p:cNvPr>
            <p:cNvPicPr>
              <a:picLocks noChangeAspect="1"/>
            </p:cNvPicPr>
            <p:nvPr/>
          </p:nvPicPr>
          <p:blipFill rotWithShape="1">
            <a:blip r:embed="rId15"/>
            <a:srcRect l="46890"/>
            <a:stretch/>
          </p:blipFill>
          <p:spPr>
            <a:xfrm>
              <a:off x="8985193" y="2422057"/>
              <a:ext cx="237761" cy="1114425"/>
            </a:xfrm>
            <a:prstGeom prst="rect">
              <a:avLst/>
            </a:prstGeom>
          </p:spPr>
        </p:pic>
      </p:grpSp>
      <p:sp>
        <p:nvSpPr>
          <p:cNvPr id="258" name="TextBox 257">
            <a:extLst>
              <a:ext uri="{FF2B5EF4-FFF2-40B4-BE49-F238E27FC236}">
                <a16:creationId xmlns:a16="http://schemas.microsoft.com/office/drawing/2014/main" id="{3A675776-B563-E5AB-17B7-54465B762600}"/>
              </a:ext>
            </a:extLst>
          </p:cNvPr>
          <p:cNvSpPr txBox="1"/>
          <p:nvPr/>
        </p:nvSpPr>
        <p:spPr>
          <a:xfrm>
            <a:off x="7644657" y="1907393"/>
            <a:ext cx="1282328" cy="246221"/>
          </a:xfrm>
          <a:prstGeom prst="rect">
            <a:avLst/>
          </a:prstGeom>
          <a:noFill/>
        </p:spPr>
        <p:txBody>
          <a:bodyPr wrap="square">
            <a:spAutoFit/>
          </a:bodyPr>
          <a:lstStyle/>
          <a:p>
            <a:r>
              <a:rPr lang="en-GB" sz="1000" dirty="0">
                <a:latin typeface="Candara" panose="020E0502030303020204" pitchFamily="34" charset="0"/>
              </a:rPr>
              <a:t>Phenotype B</a:t>
            </a:r>
          </a:p>
        </p:txBody>
      </p:sp>
      <p:sp>
        <p:nvSpPr>
          <p:cNvPr id="259" name="TextBox 258">
            <a:extLst>
              <a:ext uri="{FF2B5EF4-FFF2-40B4-BE49-F238E27FC236}">
                <a16:creationId xmlns:a16="http://schemas.microsoft.com/office/drawing/2014/main" id="{D3DA1050-95C4-0BA1-BF23-06573F8B9998}"/>
              </a:ext>
            </a:extLst>
          </p:cNvPr>
          <p:cNvSpPr txBox="1"/>
          <p:nvPr/>
        </p:nvSpPr>
        <p:spPr>
          <a:xfrm>
            <a:off x="7646293" y="2127317"/>
            <a:ext cx="1282328" cy="246221"/>
          </a:xfrm>
          <a:prstGeom prst="rect">
            <a:avLst/>
          </a:prstGeom>
          <a:noFill/>
        </p:spPr>
        <p:txBody>
          <a:bodyPr wrap="square">
            <a:spAutoFit/>
          </a:bodyPr>
          <a:lstStyle/>
          <a:p>
            <a:r>
              <a:rPr lang="en-GB" sz="1000" dirty="0">
                <a:latin typeface="Candara" panose="020E0502030303020204" pitchFamily="34" charset="0"/>
              </a:rPr>
              <a:t>Phenotype C</a:t>
            </a:r>
          </a:p>
        </p:txBody>
      </p:sp>
      <p:sp>
        <p:nvSpPr>
          <p:cNvPr id="260" name="TextBox 259">
            <a:extLst>
              <a:ext uri="{FF2B5EF4-FFF2-40B4-BE49-F238E27FC236}">
                <a16:creationId xmlns:a16="http://schemas.microsoft.com/office/drawing/2014/main" id="{9C8E0250-28F9-A62E-DF8E-C2817AF7E08F}"/>
              </a:ext>
            </a:extLst>
          </p:cNvPr>
          <p:cNvSpPr txBox="1"/>
          <p:nvPr/>
        </p:nvSpPr>
        <p:spPr>
          <a:xfrm>
            <a:off x="7657270" y="2307073"/>
            <a:ext cx="1282328" cy="246221"/>
          </a:xfrm>
          <a:prstGeom prst="rect">
            <a:avLst/>
          </a:prstGeom>
          <a:noFill/>
        </p:spPr>
        <p:txBody>
          <a:bodyPr wrap="square">
            <a:spAutoFit/>
          </a:bodyPr>
          <a:lstStyle/>
          <a:p>
            <a:r>
              <a:rPr lang="en-GB" sz="1000" dirty="0">
                <a:latin typeface="Candara" panose="020E0502030303020204" pitchFamily="34" charset="0"/>
              </a:rPr>
              <a:t>Phenotype B &amp; C</a:t>
            </a:r>
          </a:p>
        </p:txBody>
      </p:sp>
      <p:pic>
        <p:nvPicPr>
          <p:cNvPr id="261" name="Picture 260">
            <a:extLst>
              <a:ext uri="{FF2B5EF4-FFF2-40B4-BE49-F238E27FC236}">
                <a16:creationId xmlns:a16="http://schemas.microsoft.com/office/drawing/2014/main" id="{F6CE85FE-7D05-8658-AC49-5D81642BD07D}"/>
              </a:ext>
            </a:extLst>
          </p:cNvPr>
          <p:cNvPicPr>
            <a:picLocks noChangeAspect="1"/>
          </p:cNvPicPr>
          <p:nvPr/>
        </p:nvPicPr>
        <p:blipFill>
          <a:blip r:embed="rId14"/>
          <a:stretch>
            <a:fillRect/>
          </a:stretch>
        </p:blipFill>
        <p:spPr>
          <a:xfrm>
            <a:off x="1343765" y="2604104"/>
            <a:ext cx="59087" cy="150178"/>
          </a:xfrm>
          <a:prstGeom prst="rect">
            <a:avLst/>
          </a:prstGeom>
        </p:spPr>
      </p:pic>
      <p:pic>
        <p:nvPicPr>
          <p:cNvPr id="262" name="Picture 261">
            <a:extLst>
              <a:ext uri="{FF2B5EF4-FFF2-40B4-BE49-F238E27FC236}">
                <a16:creationId xmlns:a16="http://schemas.microsoft.com/office/drawing/2014/main" id="{5785BB9B-72F2-AFF3-A7EE-AD96318EA526}"/>
              </a:ext>
            </a:extLst>
          </p:cNvPr>
          <p:cNvPicPr>
            <a:picLocks noChangeAspect="1"/>
          </p:cNvPicPr>
          <p:nvPr/>
        </p:nvPicPr>
        <p:blipFill>
          <a:blip r:embed="rId14"/>
          <a:stretch>
            <a:fillRect/>
          </a:stretch>
        </p:blipFill>
        <p:spPr>
          <a:xfrm>
            <a:off x="1650680" y="3041990"/>
            <a:ext cx="153858" cy="391053"/>
          </a:xfrm>
          <a:prstGeom prst="rect">
            <a:avLst/>
          </a:prstGeom>
        </p:spPr>
      </p:pic>
      <p:pic>
        <p:nvPicPr>
          <p:cNvPr id="266" name="Picture 265">
            <a:extLst>
              <a:ext uri="{FF2B5EF4-FFF2-40B4-BE49-F238E27FC236}">
                <a16:creationId xmlns:a16="http://schemas.microsoft.com/office/drawing/2014/main" id="{2EB9E056-5715-5AD6-C6B6-B4B71818FF7C}"/>
              </a:ext>
            </a:extLst>
          </p:cNvPr>
          <p:cNvPicPr>
            <a:picLocks noChangeAspect="1"/>
          </p:cNvPicPr>
          <p:nvPr/>
        </p:nvPicPr>
        <p:blipFill>
          <a:blip r:embed="rId14"/>
          <a:stretch>
            <a:fillRect/>
          </a:stretch>
        </p:blipFill>
        <p:spPr>
          <a:xfrm>
            <a:off x="1827262" y="2420449"/>
            <a:ext cx="159061" cy="404275"/>
          </a:xfrm>
          <a:prstGeom prst="rect">
            <a:avLst/>
          </a:prstGeom>
        </p:spPr>
      </p:pic>
      <p:pic>
        <p:nvPicPr>
          <p:cNvPr id="267" name="Picture 266">
            <a:extLst>
              <a:ext uri="{FF2B5EF4-FFF2-40B4-BE49-F238E27FC236}">
                <a16:creationId xmlns:a16="http://schemas.microsoft.com/office/drawing/2014/main" id="{0CD9E61E-41AF-87F9-E949-4EB20B4ABD90}"/>
              </a:ext>
            </a:extLst>
          </p:cNvPr>
          <p:cNvPicPr>
            <a:picLocks noChangeAspect="1"/>
          </p:cNvPicPr>
          <p:nvPr/>
        </p:nvPicPr>
        <p:blipFill>
          <a:blip r:embed="rId14"/>
          <a:stretch>
            <a:fillRect/>
          </a:stretch>
        </p:blipFill>
        <p:spPr>
          <a:xfrm>
            <a:off x="1676533" y="2783958"/>
            <a:ext cx="59087" cy="150178"/>
          </a:xfrm>
          <a:prstGeom prst="rect">
            <a:avLst/>
          </a:prstGeom>
        </p:spPr>
      </p:pic>
      <p:pic>
        <p:nvPicPr>
          <p:cNvPr id="268" name="Picture 267">
            <a:extLst>
              <a:ext uri="{FF2B5EF4-FFF2-40B4-BE49-F238E27FC236}">
                <a16:creationId xmlns:a16="http://schemas.microsoft.com/office/drawing/2014/main" id="{9F978F57-5076-57D3-0D62-1A6D556DBE51}"/>
              </a:ext>
            </a:extLst>
          </p:cNvPr>
          <p:cNvPicPr>
            <a:picLocks noChangeAspect="1"/>
          </p:cNvPicPr>
          <p:nvPr/>
        </p:nvPicPr>
        <p:blipFill>
          <a:blip r:embed="rId14"/>
          <a:stretch>
            <a:fillRect/>
          </a:stretch>
        </p:blipFill>
        <p:spPr>
          <a:xfrm>
            <a:off x="1408077" y="3382639"/>
            <a:ext cx="159061" cy="404275"/>
          </a:xfrm>
          <a:prstGeom prst="rect">
            <a:avLst/>
          </a:prstGeom>
        </p:spPr>
      </p:pic>
      <p:pic>
        <p:nvPicPr>
          <p:cNvPr id="269" name="Picture 268">
            <a:extLst>
              <a:ext uri="{FF2B5EF4-FFF2-40B4-BE49-F238E27FC236}">
                <a16:creationId xmlns:a16="http://schemas.microsoft.com/office/drawing/2014/main" id="{067FB1B0-E750-05F2-3A3A-631FC8F36634}"/>
              </a:ext>
            </a:extLst>
          </p:cNvPr>
          <p:cNvPicPr>
            <a:picLocks noChangeAspect="1"/>
          </p:cNvPicPr>
          <p:nvPr/>
        </p:nvPicPr>
        <p:blipFill>
          <a:blip r:embed="rId14"/>
          <a:stretch>
            <a:fillRect/>
          </a:stretch>
        </p:blipFill>
        <p:spPr>
          <a:xfrm>
            <a:off x="1180285" y="2779971"/>
            <a:ext cx="159061" cy="404275"/>
          </a:xfrm>
          <a:prstGeom prst="rect">
            <a:avLst/>
          </a:prstGeom>
        </p:spPr>
      </p:pic>
      <p:pic>
        <p:nvPicPr>
          <p:cNvPr id="270" name="Picture 269">
            <a:extLst>
              <a:ext uri="{FF2B5EF4-FFF2-40B4-BE49-F238E27FC236}">
                <a16:creationId xmlns:a16="http://schemas.microsoft.com/office/drawing/2014/main" id="{00BC7C95-DCDC-6364-1E49-9BFBEAB6F3DF}"/>
              </a:ext>
            </a:extLst>
          </p:cNvPr>
          <p:cNvPicPr>
            <a:picLocks noChangeAspect="1"/>
          </p:cNvPicPr>
          <p:nvPr/>
        </p:nvPicPr>
        <p:blipFill>
          <a:blip r:embed="rId15"/>
          <a:stretch>
            <a:fillRect/>
          </a:stretch>
        </p:blipFill>
        <p:spPr>
          <a:xfrm>
            <a:off x="2798104" y="3275378"/>
            <a:ext cx="55682" cy="138613"/>
          </a:xfrm>
          <a:prstGeom prst="rect">
            <a:avLst/>
          </a:prstGeom>
        </p:spPr>
      </p:pic>
      <p:pic>
        <p:nvPicPr>
          <p:cNvPr id="271" name="Picture 270">
            <a:extLst>
              <a:ext uri="{FF2B5EF4-FFF2-40B4-BE49-F238E27FC236}">
                <a16:creationId xmlns:a16="http://schemas.microsoft.com/office/drawing/2014/main" id="{C5B88241-0ED0-501A-172F-1D8950DA9D04}"/>
              </a:ext>
            </a:extLst>
          </p:cNvPr>
          <p:cNvPicPr>
            <a:picLocks noChangeAspect="1"/>
          </p:cNvPicPr>
          <p:nvPr/>
        </p:nvPicPr>
        <p:blipFill>
          <a:blip r:embed="rId15"/>
          <a:stretch>
            <a:fillRect/>
          </a:stretch>
        </p:blipFill>
        <p:spPr>
          <a:xfrm>
            <a:off x="2646173" y="3097954"/>
            <a:ext cx="55682" cy="138613"/>
          </a:xfrm>
          <a:prstGeom prst="rect">
            <a:avLst/>
          </a:prstGeom>
        </p:spPr>
      </p:pic>
      <p:pic>
        <p:nvPicPr>
          <p:cNvPr id="272" name="Picture 271">
            <a:extLst>
              <a:ext uri="{FF2B5EF4-FFF2-40B4-BE49-F238E27FC236}">
                <a16:creationId xmlns:a16="http://schemas.microsoft.com/office/drawing/2014/main" id="{86A40B1D-550D-40DD-7DCC-D607A133CD99}"/>
              </a:ext>
            </a:extLst>
          </p:cNvPr>
          <p:cNvPicPr>
            <a:picLocks noChangeAspect="1"/>
          </p:cNvPicPr>
          <p:nvPr/>
        </p:nvPicPr>
        <p:blipFill>
          <a:blip r:embed="rId15"/>
          <a:stretch>
            <a:fillRect/>
          </a:stretch>
        </p:blipFill>
        <p:spPr>
          <a:xfrm>
            <a:off x="2664042" y="3306862"/>
            <a:ext cx="55682" cy="138613"/>
          </a:xfrm>
          <a:prstGeom prst="rect">
            <a:avLst/>
          </a:prstGeom>
        </p:spPr>
      </p:pic>
      <p:pic>
        <p:nvPicPr>
          <p:cNvPr id="273" name="Picture 272">
            <a:extLst>
              <a:ext uri="{FF2B5EF4-FFF2-40B4-BE49-F238E27FC236}">
                <a16:creationId xmlns:a16="http://schemas.microsoft.com/office/drawing/2014/main" id="{FD8698DB-8EBB-A5F8-A5E4-8569E5FEE446}"/>
              </a:ext>
            </a:extLst>
          </p:cNvPr>
          <p:cNvPicPr>
            <a:picLocks noChangeAspect="1"/>
          </p:cNvPicPr>
          <p:nvPr/>
        </p:nvPicPr>
        <p:blipFill>
          <a:blip r:embed="rId15"/>
          <a:stretch>
            <a:fillRect/>
          </a:stretch>
        </p:blipFill>
        <p:spPr>
          <a:xfrm>
            <a:off x="2448344" y="3684357"/>
            <a:ext cx="55682" cy="138613"/>
          </a:xfrm>
          <a:prstGeom prst="rect">
            <a:avLst/>
          </a:prstGeom>
        </p:spPr>
      </p:pic>
      <p:pic>
        <p:nvPicPr>
          <p:cNvPr id="274" name="Picture 273">
            <a:extLst>
              <a:ext uri="{FF2B5EF4-FFF2-40B4-BE49-F238E27FC236}">
                <a16:creationId xmlns:a16="http://schemas.microsoft.com/office/drawing/2014/main" id="{284DE1CD-DC14-CE41-8786-1C57BADE213B}"/>
              </a:ext>
            </a:extLst>
          </p:cNvPr>
          <p:cNvPicPr>
            <a:picLocks noChangeAspect="1"/>
          </p:cNvPicPr>
          <p:nvPr/>
        </p:nvPicPr>
        <p:blipFill>
          <a:blip r:embed="rId15"/>
          <a:stretch>
            <a:fillRect/>
          </a:stretch>
        </p:blipFill>
        <p:spPr>
          <a:xfrm>
            <a:off x="2355036" y="2754790"/>
            <a:ext cx="145134" cy="361292"/>
          </a:xfrm>
          <a:prstGeom prst="rect">
            <a:avLst/>
          </a:prstGeom>
        </p:spPr>
      </p:pic>
      <p:pic>
        <p:nvPicPr>
          <p:cNvPr id="275" name="Picture 274">
            <a:extLst>
              <a:ext uri="{FF2B5EF4-FFF2-40B4-BE49-F238E27FC236}">
                <a16:creationId xmlns:a16="http://schemas.microsoft.com/office/drawing/2014/main" id="{3021E262-5CC6-5EAF-3615-5525B8FFF6F0}"/>
              </a:ext>
            </a:extLst>
          </p:cNvPr>
          <p:cNvPicPr>
            <a:picLocks noChangeAspect="1"/>
          </p:cNvPicPr>
          <p:nvPr/>
        </p:nvPicPr>
        <p:blipFill>
          <a:blip r:embed="rId15"/>
          <a:stretch>
            <a:fillRect/>
          </a:stretch>
        </p:blipFill>
        <p:spPr>
          <a:xfrm>
            <a:off x="2449625" y="3160247"/>
            <a:ext cx="145134" cy="361292"/>
          </a:xfrm>
          <a:prstGeom prst="rect">
            <a:avLst/>
          </a:prstGeom>
        </p:spPr>
      </p:pic>
      <p:pic>
        <p:nvPicPr>
          <p:cNvPr id="276" name="Picture 275">
            <a:extLst>
              <a:ext uri="{FF2B5EF4-FFF2-40B4-BE49-F238E27FC236}">
                <a16:creationId xmlns:a16="http://schemas.microsoft.com/office/drawing/2014/main" id="{24382027-6184-398B-C535-7AC77D5171C5}"/>
              </a:ext>
            </a:extLst>
          </p:cNvPr>
          <p:cNvPicPr>
            <a:picLocks noChangeAspect="1"/>
          </p:cNvPicPr>
          <p:nvPr/>
        </p:nvPicPr>
        <p:blipFill>
          <a:blip r:embed="rId6"/>
          <a:stretch>
            <a:fillRect/>
          </a:stretch>
        </p:blipFill>
        <p:spPr>
          <a:xfrm>
            <a:off x="3104684" y="3590615"/>
            <a:ext cx="178453" cy="392597"/>
          </a:xfrm>
          <a:prstGeom prst="rect">
            <a:avLst/>
          </a:prstGeom>
        </p:spPr>
      </p:pic>
      <p:pic>
        <p:nvPicPr>
          <p:cNvPr id="277" name="Picture 276">
            <a:extLst>
              <a:ext uri="{FF2B5EF4-FFF2-40B4-BE49-F238E27FC236}">
                <a16:creationId xmlns:a16="http://schemas.microsoft.com/office/drawing/2014/main" id="{A6CD7DFB-9F36-F17F-158C-E324A0C98B57}"/>
              </a:ext>
            </a:extLst>
          </p:cNvPr>
          <p:cNvPicPr>
            <a:picLocks noChangeAspect="1"/>
          </p:cNvPicPr>
          <p:nvPr/>
        </p:nvPicPr>
        <p:blipFill>
          <a:blip r:embed="rId6"/>
          <a:stretch>
            <a:fillRect/>
          </a:stretch>
        </p:blipFill>
        <p:spPr>
          <a:xfrm>
            <a:off x="2852989" y="3713211"/>
            <a:ext cx="178453" cy="392597"/>
          </a:xfrm>
          <a:prstGeom prst="rect">
            <a:avLst/>
          </a:prstGeom>
        </p:spPr>
      </p:pic>
      <p:grpSp>
        <p:nvGrpSpPr>
          <p:cNvPr id="278" name="Group 277">
            <a:extLst>
              <a:ext uri="{FF2B5EF4-FFF2-40B4-BE49-F238E27FC236}">
                <a16:creationId xmlns:a16="http://schemas.microsoft.com/office/drawing/2014/main" id="{2D7EB677-728E-BCDE-58D9-281832D7147B}"/>
              </a:ext>
            </a:extLst>
          </p:cNvPr>
          <p:cNvGrpSpPr/>
          <p:nvPr/>
        </p:nvGrpSpPr>
        <p:grpSpPr>
          <a:xfrm>
            <a:off x="2266374" y="3345207"/>
            <a:ext cx="153806" cy="269231"/>
            <a:chOff x="8774965" y="2422057"/>
            <a:chExt cx="457200" cy="1177142"/>
          </a:xfrm>
        </p:grpSpPr>
        <p:pic>
          <p:nvPicPr>
            <p:cNvPr id="279" name="Picture 278">
              <a:extLst>
                <a:ext uri="{FF2B5EF4-FFF2-40B4-BE49-F238E27FC236}">
                  <a16:creationId xmlns:a16="http://schemas.microsoft.com/office/drawing/2014/main" id="{AA5D9C06-5E49-B057-10F4-406461CAE918}"/>
                </a:ext>
              </a:extLst>
            </p:cNvPr>
            <p:cNvPicPr>
              <a:picLocks noChangeAspect="1"/>
            </p:cNvPicPr>
            <p:nvPr/>
          </p:nvPicPr>
          <p:blipFill>
            <a:blip r:embed="rId14"/>
            <a:stretch>
              <a:fillRect/>
            </a:stretch>
          </p:blipFill>
          <p:spPr>
            <a:xfrm>
              <a:off x="8774965" y="2437149"/>
              <a:ext cx="457200" cy="1162050"/>
            </a:xfrm>
            <a:prstGeom prst="rect">
              <a:avLst/>
            </a:prstGeom>
          </p:spPr>
        </p:pic>
        <p:pic>
          <p:nvPicPr>
            <p:cNvPr id="280" name="Picture 279">
              <a:extLst>
                <a:ext uri="{FF2B5EF4-FFF2-40B4-BE49-F238E27FC236}">
                  <a16:creationId xmlns:a16="http://schemas.microsoft.com/office/drawing/2014/main" id="{1E7D187D-369E-5555-8DD2-8B8CFA8272A1}"/>
                </a:ext>
              </a:extLst>
            </p:cNvPr>
            <p:cNvPicPr>
              <a:picLocks noChangeAspect="1"/>
            </p:cNvPicPr>
            <p:nvPr/>
          </p:nvPicPr>
          <p:blipFill rotWithShape="1">
            <a:blip r:embed="rId15"/>
            <a:srcRect l="46890"/>
            <a:stretch/>
          </p:blipFill>
          <p:spPr>
            <a:xfrm>
              <a:off x="8985193" y="2422057"/>
              <a:ext cx="237761" cy="1114425"/>
            </a:xfrm>
            <a:prstGeom prst="rect">
              <a:avLst/>
            </a:prstGeom>
          </p:spPr>
        </p:pic>
      </p:grpSp>
      <p:grpSp>
        <p:nvGrpSpPr>
          <p:cNvPr id="281" name="Group 280">
            <a:extLst>
              <a:ext uri="{FF2B5EF4-FFF2-40B4-BE49-F238E27FC236}">
                <a16:creationId xmlns:a16="http://schemas.microsoft.com/office/drawing/2014/main" id="{9426642E-D71F-B084-8296-9DC585C7F1BE}"/>
              </a:ext>
            </a:extLst>
          </p:cNvPr>
          <p:cNvGrpSpPr/>
          <p:nvPr/>
        </p:nvGrpSpPr>
        <p:grpSpPr>
          <a:xfrm>
            <a:off x="2120989" y="2790020"/>
            <a:ext cx="65927" cy="163800"/>
            <a:chOff x="8774965" y="2422057"/>
            <a:chExt cx="457200" cy="1177142"/>
          </a:xfrm>
        </p:grpSpPr>
        <p:pic>
          <p:nvPicPr>
            <p:cNvPr id="282" name="Picture 281">
              <a:extLst>
                <a:ext uri="{FF2B5EF4-FFF2-40B4-BE49-F238E27FC236}">
                  <a16:creationId xmlns:a16="http://schemas.microsoft.com/office/drawing/2014/main" id="{ACF170DD-73A1-4AD9-9500-91644C6FB368}"/>
                </a:ext>
              </a:extLst>
            </p:cNvPr>
            <p:cNvPicPr>
              <a:picLocks noChangeAspect="1"/>
            </p:cNvPicPr>
            <p:nvPr/>
          </p:nvPicPr>
          <p:blipFill>
            <a:blip r:embed="rId14"/>
            <a:stretch>
              <a:fillRect/>
            </a:stretch>
          </p:blipFill>
          <p:spPr>
            <a:xfrm>
              <a:off x="8774965" y="2437149"/>
              <a:ext cx="457200" cy="1162050"/>
            </a:xfrm>
            <a:prstGeom prst="rect">
              <a:avLst/>
            </a:prstGeom>
          </p:spPr>
        </p:pic>
        <p:pic>
          <p:nvPicPr>
            <p:cNvPr id="283" name="Picture 282">
              <a:extLst>
                <a:ext uri="{FF2B5EF4-FFF2-40B4-BE49-F238E27FC236}">
                  <a16:creationId xmlns:a16="http://schemas.microsoft.com/office/drawing/2014/main" id="{C2B3E564-C317-E395-AFAD-4F917C53BA84}"/>
                </a:ext>
              </a:extLst>
            </p:cNvPr>
            <p:cNvPicPr>
              <a:picLocks noChangeAspect="1"/>
            </p:cNvPicPr>
            <p:nvPr/>
          </p:nvPicPr>
          <p:blipFill rotWithShape="1">
            <a:blip r:embed="rId15"/>
            <a:srcRect l="46890"/>
            <a:stretch/>
          </p:blipFill>
          <p:spPr>
            <a:xfrm>
              <a:off x="8985193" y="2422057"/>
              <a:ext cx="237761" cy="1114425"/>
            </a:xfrm>
            <a:prstGeom prst="rect">
              <a:avLst/>
            </a:prstGeom>
          </p:spPr>
        </p:pic>
      </p:grpSp>
      <p:grpSp>
        <p:nvGrpSpPr>
          <p:cNvPr id="284" name="Group 283">
            <a:extLst>
              <a:ext uri="{FF2B5EF4-FFF2-40B4-BE49-F238E27FC236}">
                <a16:creationId xmlns:a16="http://schemas.microsoft.com/office/drawing/2014/main" id="{312692CB-D3D3-6E08-93E1-9EDB9245B798}"/>
              </a:ext>
            </a:extLst>
          </p:cNvPr>
          <p:cNvGrpSpPr/>
          <p:nvPr/>
        </p:nvGrpSpPr>
        <p:grpSpPr>
          <a:xfrm>
            <a:off x="1943666" y="3810409"/>
            <a:ext cx="65927" cy="163800"/>
            <a:chOff x="8774965" y="2422057"/>
            <a:chExt cx="457200" cy="1177142"/>
          </a:xfrm>
        </p:grpSpPr>
        <p:pic>
          <p:nvPicPr>
            <p:cNvPr id="285" name="Picture 284">
              <a:extLst>
                <a:ext uri="{FF2B5EF4-FFF2-40B4-BE49-F238E27FC236}">
                  <a16:creationId xmlns:a16="http://schemas.microsoft.com/office/drawing/2014/main" id="{79B53032-E0AF-575D-3E9B-08361B2F902A}"/>
                </a:ext>
              </a:extLst>
            </p:cNvPr>
            <p:cNvPicPr>
              <a:picLocks noChangeAspect="1"/>
            </p:cNvPicPr>
            <p:nvPr/>
          </p:nvPicPr>
          <p:blipFill>
            <a:blip r:embed="rId14"/>
            <a:stretch>
              <a:fillRect/>
            </a:stretch>
          </p:blipFill>
          <p:spPr>
            <a:xfrm>
              <a:off x="8774965" y="2437149"/>
              <a:ext cx="457200" cy="1162050"/>
            </a:xfrm>
            <a:prstGeom prst="rect">
              <a:avLst/>
            </a:prstGeom>
          </p:spPr>
        </p:pic>
        <p:pic>
          <p:nvPicPr>
            <p:cNvPr id="286" name="Picture 285">
              <a:extLst>
                <a:ext uri="{FF2B5EF4-FFF2-40B4-BE49-F238E27FC236}">
                  <a16:creationId xmlns:a16="http://schemas.microsoft.com/office/drawing/2014/main" id="{E74E6760-2BFD-E59D-CE98-A57E6A8A5C0B}"/>
                </a:ext>
              </a:extLst>
            </p:cNvPr>
            <p:cNvPicPr>
              <a:picLocks noChangeAspect="1"/>
            </p:cNvPicPr>
            <p:nvPr/>
          </p:nvPicPr>
          <p:blipFill rotWithShape="1">
            <a:blip r:embed="rId15"/>
            <a:srcRect l="46890"/>
            <a:stretch/>
          </p:blipFill>
          <p:spPr>
            <a:xfrm>
              <a:off x="8985193" y="2422057"/>
              <a:ext cx="237761" cy="1114425"/>
            </a:xfrm>
            <a:prstGeom prst="rect">
              <a:avLst/>
            </a:prstGeom>
          </p:spPr>
        </p:pic>
      </p:grpSp>
      <p:grpSp>
        <p:nvGrpSpPr>
          <p:cNvPr id="287" name="Group 286">
            <a:extLst>
              <a:ext uri="{FF2B5EF4-FFF2-40B4-BE49-F238E27FC236}">
                <a16:creationId xmlns:a16="http://schemas.microsoft.com/office/drawing/2014/main" id="{918651AD-6E71-61BF-F70A-56BE7C4C70FC}"/>
              </a:ext>
            </a:extLst>
          </p:cNvPr>
          <p:cNvGrpSpPr/>
          <p:nvPr/>
        </p:nvGrpSpPr>
        <p:grpSpPr>
          <a:xfrm>
            <a:off x="2081872" y="3397819"/>
            <a:ext cx="65927" cy="163800"/>
            <a:chOff x="8774965" y="2422057"/>
            <a:chExt cx="457200" cy="1177142"/>
          </a:xfrm>
        </p:grpSpPr>
        <p:pic>
          <p:nvPicPr>
            <p:cNvPr id="288" name="Picture 287">
              <a:extLst>
                <a:ext uri="{FF2B5EF4-FFF2-40B4-BE49-F238E27FC236}">
                  <a16:creationId xmlns:a16="http://schemas.microsoft.com/office/drawing/2014/main" id="{EF98934C-F27E-FFDB-826F-C9470333F69D}"/>
                </a:ext>
              </a:extLst>
            </p:cNvPr>
            <p:cNvPicPr>
              <a:picLocks noChangeAspect="1"/>
            </p:cNvPicPr>
            <p:nvPr/>
          </p:nvPicPr>
          <p:blipFill>
            <a:blip r:embed="rId14"/>
            <a:stretch>
              <a:fillRect/>
            </a:stretch>
          </p:blipFill>
          <p:spPr>
            <a:xfrm>
              <a:off x="8774965" y="2437149"/>
              <a:ext cx="457200" cy="1162050"/>
            </a:xfrm>
            <a:prstGeom prst="rect">
              <a:avLst/>
            </a:prstGeom>
          </p:spPr>
        </p:pic>
        <p:pic>
          <p:nvPicPr>
            <p:cNvPr id="289" name="Picture 288">
              <a:extLst>
                <a:ext uri="{FF2B5EF4-FFF2-40B4-BE49-F238E27FC236}">
                  <a16:creationId xmlns:a16="http://schemas.microsoft.com/office/drawing/2014/main" id="{C0775445-93D8-F3B8-C42D-5E7BB80003B9}"/>
                </a:ext>
              </a:extLst>
            </p:cNvPr>
            <p:cNvPicPr>
              <a:picLocks noChangeAspect="1"/>
            </p:cNvPicPr>
            <p:nvPr/>
          </p:nvPicPr>
          <p:blipFill rotWithShape="1">
            <a:blip r:embed="rId15"/>
            <a:srcRect l="46890"/>
            <a:stretch/>
          </p:blipFill>
          <p:spPr>
            <a:xfrm>
              <a:off x="8985193" y="2422057"/>
              <a:ext cx="237761" cy="1114425"/>
            </a:xfrm>
            <a:prstGeom prst="rect">
              <a:avLst/>
            </a:prstGeom>
          </p:spPr>
        </p:pic>
      </p:grpSp>
      <p:cxnSp>
        <p:nvCxnSpPr>
          <p:cNvPr id="2" name="Straight Connector 1">
            <a:extLst>
              <a:ext uri="{FF2B5EF4-FFF2-40B4-BE49-F238E27FC236}">
                <a16:creationId xmlns:a16="http://schemas.microsoft.com/office/drawing/2014/main" id="{D62F3967-03EE-B0AA-CEA2-E6A1F9025F15}"/>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2971E30-7503-F4CE-5A90-7B34D408C48F}"/>
              </a:ext>
            </a:extLst>
          </p:cNvPr>
          <p:cNvCxnSpPr>
            <a:cxnSpLocks/>
            <a:endCxn id="31" idx="4"/>
          </p:cNvCxnSpPr>
          <p:nvPr/>
        </p:nvCxnSpPr>
        <p:spPr>
          <a:xfrm>
            <a:off x="11295285" y="1785257"/>
            <a:ext cx="3462" cy="295376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Flowchart: Connector 7">
            <a:extLst>
              <a:ext uri="{FF2B5EF4-FFF2-40B4-BE49-F238E27FC236}">
                <a16:creationId xmlns:a16="http://schemas.microsoft.com/office/drawing/2014/main" id="{D5222774-30F5-6FE3-D7C2-ABD3FBBF3D4E}"/>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lowchart: Connector 8">
            <a:extLst>
              <a:ext uri="{FF2B5EF4-FFF2-40B4-BE49-F238E27FC236}">
                <a16:creationId xmlns:a16="http://schemas.microsoft.com/office/drawing/2014/main" id="{9EC56C22-C57F-FF73-8C3C-65286633E76E}"/>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lowchart: Connector 9">
            <a:extLst>
              <a:ext uri="{FF2B5EF4-FFF2-40B4-BE49-F238E27FC236}">
                <a16:creationId xmlns:a16="http://schemas.microsoft.com/office/drawing/2014/main" id="{A281728D-28A4-EEBF-A733-89E18F2EA69D}"/>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CA85D97-37D1-1C2C-291B-B36C1863A7A6}"/>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9" name="TextBox 8">
            <a:extLst>
              <a:ext uri="{FF2B5EF4-FFF2-40B4-BE49-F238E27FC236}">
                <a16:creationId xmlns:a16="http://schemas.microsoft.com/office/drawing/2014/main" id="{220B9DCB-4D89-F63A-F40A-2160CCF1F59E}"/>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10" name="TextBox 9">
            <a:extLst>
              <a:ext uri="{FF2B5EF4-FFF2-40B4-BE49-F238E27FC236}">
                <a16:creationId xmlns:a16="http://schemas.microsoft.com/office/drawing/2014/main" id="{BF77C291-F94A-0A31-BA66-2DBF389CCCD6}"/>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11" name="TextBox 10">
            <a:extLst>
              <a:ext uri="{FF2B5EF4-FFF2-40B4-BE49-F238E27FC236}">
                <a16:creationId xmlns:a16="http://schemas.microsoft.com/office/drawing/2014/main" id="{0C127E77-4FE9-5247-EDB0-DD164D56EFE6}"/>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12" name="TextBox 11">
            <a:extLst>
              <a:ext uri="{FF2B5EF4-FFF2-40B4-BE49-F238E27FC236}">
                <a16:creationId xmlns:a16="http://schemas.microsoft.com/office/drawing/2014/main" id="{C5596B21-DB98-1592-37FE-375FE0B20D3A}"/>
              </a:ext>
            </a:extLst>
          </p:cNvPr>
          <p:cNvSpPr txBox="1"/>
          <p:nvPr/>
        </p:nvSpPr>
        <p:spPr>
          <a:xfrm>
            <a:off x="9390904" y="3644231"/>
            <a:ext cx="1772063" cy="261610"/>
          </a:xfrm>
          <a:prstGeom prst="rect">
            <a:avLst/>
          </a:prstGeom>
          <a:noFill/>
        </p:spPr>
        <p:txBody>
          <a:bodyPr wrap="square">
            <a:spAutoFit/>
          </a:bodyPr>
          <a:lstStyle/>
          <a:p>
            <a:pPr algn="r"/>
            <a:r>
              <a:rPr lang="en-GB" sz="1100" dirty="0">
                <a:latin typeface="Candara" panose="020E0502030303020204" pitchFamily="34" charset="0"/>
              </a:rPr>
              <a:t>Features</a:t>
            </a:r>
          </a:p>
        </p:txBody>
      </p:sp>
      <p:sp>
        <p:nvSpPr>
          <p:cNvPr id="13" name="TextBox 12">
            <a:extLst>
              <a:ext uri="{FF2B5EF4-FFF2-40B4-BE49-F238E27FC236}">
                <a16:creationId xmlns:a16="http://schemas.microsoft.com/office/drawing/2014/main" id="{78668ED5-750E-CA01-8031-2235A04CAAB6}"/>
              </a:ext>
            </a:extLst>
          </p:cNvPr>
          <p:cNvSpPr txBox="1"/>
          <p:nvPr/>
        </p:nvSpPr>
        <p:spPr>
          <a:xfrm>
            <a:off x="9401911" y="3859546"/>
            <a:ext cx="1772063" cy="261610"/>
          </a:xfrm>
          <a:prstGeom prst="rect">
            <a:avLst/>
          </a:prstGeom>
          <a:noFill/>
        </p:spPr>
        <p:txBody>
          <a:bodyPr wrap="square">
            <a:spAutoFit/>
          </a:bodyPr>
          <a:lstStyle/>
          <a:p>
            <a:pPr algn="r"/>
            <a:r>
              <a:rPr lang="en-GB" sz="1100" dirty="0">
                <a:latin typeface="Candara" panose="020E0502030303020204" pitchFamily="34" charset="0"/>
              </a:rPr>
              <a:t>Phenotypes</a:t>
            </a:r>
          </a:p>
        </p:txBody>
      </p:sp>
      <p:sp>
        <p:nvSpPr>
          <p:cNvPr id="14" name="TextBox 13">
            <a:extLst>
              <a:ext uri="{FF2B5EF4-FFF2-40B4-BE49-F238E27FC236}">
                <a16:creationId xmlns:a16="http://schemas.microsoft.com/office/drawing/2014/main" id="{4CF36229-4539-81BE-9E15-DB6416C4C0D7}"/>
              </a:ext>
            </a:extLst>
          </p:cNvPr>
          <p:cNvSpPr txBox="1"/>
          <p:nvPr/>
        </p:nvSpPr>
        <p:spPr>
          <a:xfrm>
            <a:off x="9392386" y="4101942"/>
            <a:ext cx="1772063" cy="261610"/>
          </a:xfrm>
          <a:prstGeom prst="rect">
            <a:avLst/>
          </a:prstGeom>
          <a:noFill/>
        </p:spPr>
        <p:txBody>
          <a:bodyPr wrap="square">
            <a:spAutoFit/>
          </a:bodyPr>
          <a:lstStyle/>
          <a:p>
            <a:pPr algn="r"/>
            <a:r>
              <a:rPr lang="en-GB" sz="1100" dirty="0">
                <a:latin typeface="Candara" panose="020E0502030303020204" pitchFamily="34" charset="0"/>
              </a:rPr>
              <a:t>Categories</a:t>
            </a:r>
          </a:p>
        </p:txBody>
      </p:sp>
      <p:sp>
        <p:nvSpPr>
          <p:cNvPr id="15" name="TextBox 14">
            <a:extLst>
              <a:ext uri="{FF2B5EF4-FFF2-40B4-BE49-F238E27FC236}">
                <a16:creationId xmlns:a16="http://schemas.microsoft.com/office/drawing/2014/main" id="{17BA762D-1D2D-58E0-6B57-8A0B7CEF2BBD}"/>
              </a:ext>
            </a:extLst>
          </p:cNvPr>
          <p:cNvSpPr txBox="1"/>
          <p:nvPr/>
        </p:nvSpPr>
        <p:spPr>
          <a:xfrm>
            <a:off x="9392386" y="4330658"/>
            <a:ext cx="1772063" cy="261610"/>
          </a:xfrm>
          <a:prstGeom prst="rect">
            <a:avLst/>
          </a:prstGeom>
          <a:noFill/>
        </p:spPr>
        <p:txBody>
          <a:bodyPr wrap="square">
            <a:spAutoFit/>
          </a:bodyPr>
          <a:lstStyle/>
          <a:p>
            <a:pPr algn="r"/>
            <a:r>
              <a:rPr lang="en-GB" sz="1100" dirty="0">
                <a:latin typeface="Candara" panose="020E0502030303020204" pitchFamily="34" charset="0"/>
              </a:rPr>
              <a:t>Trajectories</a:t>
            </a:r>
          </a:p>
        </p:txBody>
      </p:sp>
      <p:sp>
        <p:nvSpPr>
          <p:cNvPr id="16" name="Flowchart: Connector 18">
            <a:extLst>
              <a:ext uri="{FF2B5EF4-FFF2-40B4-BE49-F238E27FC236}">
                <a16:creationId xmlns:a16="http://schemas.microsoft.com/office/drawing/2014/main" id="{E7075B9A-16D0-913F-FF0D-7045FEB6C0A6}"/>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9">
            <a:extLst>
              <a:ext uri="{FF2B5EF4-FFF2-40B4-BE49-F238E27FC236}">
                <a16:creationId xmlns:a16="http://schemas.microsoft.com/office/drawing/2014/main" id="{960206DB-04D2-8AA1-41A4-D359064DBDB7}"/>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20">
            <a:extLst>
              <a:ext uri="{FF2B5EF4-FFF2-40B4-BE49-F238E27FC236}">
                <a16:creationId xmlns:a16="http://schemas.microsoft.com/office/drawing/2014/main" id="{E8E42B09-DD48-6F90-C3F9-68C1E45FB935}"/>
              </a:ext>
            </a:extLst>
          </p:cNvPr>
          <p:cNvSpPr/>
          <p:nvPr/>
        </p:nvSpPr>
        <p:spPr>
          <a:xfrm>
            <a:off x="11262747" y="37494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lowchart: Connector 21">
            <a:extLst>
              <a:ext uri="{FF2B5EF4-FFF2-40B4-BE49-F238E27FC236}">
                <a16:creationId xmlns:a16="http://schemas.microsoft.com/office/drawing/2014/main" id="{5D69D797-7643-726F-2410-811795D76247}"/>
              </a:ext>
            </a:extLst>
          </p:cNvPr>
          <p:cNvSpPr/>
          <p:nvPr/>
        </p:nvSpPr>
        <p:spPr>
          <a:xfrm>
            <a:off x="11262747" y="39780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Connector 22">
            <a:extLst>
              <a:ext uri="{FF2B5EF4-FFF2-40B4-BE49-F238E27FC236}">
                <a16:creationId xmlns:a16="http://schemas.microsoft.com/office/drawing/2014/main" id="{514C8E17-1DC3-6DE1-B614-0D0A3247A698}"/>
              </a:ext>
            </a:extLst>
          </p:cNvPr>
          <p:cNvSpPr/>
          <p:nvPr/>
        </p:nvSpPr>
        <p:spPr>
          <a:xfrm>
            <a:off x="11262747" y="42066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Connector 23">
            <a:extLst>
              <a:ext uri="{FF2B5EF4-FFF2-40B4-BE49-F238E27FC236}">
                <a16:creationId xmlns:a16="http://schemas.microsoft.com/office/drawing/2014/main" id="{D459D7EE-F446-0C9A-D990-2DE4D7523AC5}"/>
              </a:ext>
            </a:extLst>
          </p:cNvPr>
          <p:cNvSpPr/>
          <p:nvPr/>
        </p:nvSpPr>
        <p:spPr>
          <a:xfrm>
            <a:off x="11262747" y="44288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Connector 24">
            <a:extLst>
              <a:ext uri="{FF2B5EF4-FFF2-40B4-BE49-F238E27FC236}">
                <a16:creationId xmlns:a16="http://schemas.microsoft.com/office/drawing/2014/main" id="{5DCEBDCD-035D-E07B-452B-08315E547E9B}"/>
              </a:ext>
            </a:extLst>
          </p:cNvPr>
          <p:cNvSpPr/>
          <p:nvPr/>
        </p:nvSpPr>
        <p:spPr>
          <a:xfrm>
            <a:off x="11262747" y="4667024"/>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07837C28-A420-7063-A606-3ECFCDFFE515}"/>
              </a:ext>
            </a:extLst>
          </p:cNvPr>
          <p:cNvSpPr txBox="1"/>
          <p:nvPr/>
        </p:nvSpPr>
        <p:spPr>
          <a:xfrm>
            <a:off x="9392386" y="4578308"/>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Similarity retrieval</a:t>
            </a:r>
          </a:p>
        </p:txBody>
      </p:sp>
      <p:pic>
        <p:nvPicPr>
          <p:cNvPr id="33" name="Picture 32">
            <a:extLst>
              <a:ext uri="{FF2B5EF4-FFF2-40B4-BE49-F238E27FC236}">
                <a16:creationId xmlns:a16="http://schemas.microsoft.com/office/drawing/2014/main" id="{2DBBD6E2-9FC8-C36F-5A22-9C511AF73364}"/>
              </a:ext>
            </a:extLst>
          </p:cNvPr>
          <p:cNvPicPr>
            <a:picLocks noChangeAspect="1"/>
          </p:cNvPicPr>
          <p:nvPr/>
        </p:nvPicPr>
        <p:blipFill>
          <a:blip r:embed="rId13"/>
          <a:stretch>
            <a:fillRect/>
          </a:stretch>
        </p:blipFill>
        <p:spPr>
          <a:xfrm>
            <a:off x="3408501" y="2319458"/>
            <a:ext cx="152059" cy="350196"/>
          </a:xfrm>
          <a:prstGeom prst="rect">
            <a:avLst/>
          </a:prstGeom>
        </p:spPr>
      </p:pic>
      <p:sp>
        <p:nvSpPr>
          <p:cNvPr id="34" name="Oval 33">
            <a:extLst>
              <a:ext uri="{FF2B5EF4-FFF2-40B4-BE49-F238E27FC236}">
                <a16:creationId xmlns:a16="http://schemas.microsoft.com/office/drawing/2014/main" id="{99C0A744-7DD2-AD47-AA3B-107C4493C363}"/>
              </a:ext>
            </a:extLst>
          </p:cNvPr>
          <p:cNvSpPr/>
          <p:nvPr/>
        </p:nvSpPr>
        <p:spPr>
          <a:xfrm>
            <a:off x="2738373" y="1789070"/>
            <a:ext cx="1522185" cy="1541743"/>
          </a:xfrm>
          <a:prstGeom prst="ellipse">
            <a:avLst/>
          </a:prstGeom>
          <a:solidFill>
            <a:schemeClr val="accent1">
              <a:lumMod val="20000"/>
              <a:lumOff val="80000"/>
              <a:alpha val="5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BC0283B-67EF-B630-C90B-4D7D0BAA8B94}"/>
              </a:ext>
            </a:extLst>
          </p:cNvPr>
          <p:cNvSpPr/>
          <p:nvPr/>
        </p:nvSpPr>
        <p:spPr>
          <a:xfrm>
            <a:off x="5944231" y="2859158"/>
            <a:ext cx="180000" cy="180000"/>
          </a:xfrm>
          <a:prstGeom prst="ellipse">
            <a:avLst/>
          </a:prstGeom>
          <a:solidFill>
            <a:schemeClr val="accent1">
              <a:lumMod val="20000"/>
              <a:lumOff val="80000"/>
              <a:alpha val="5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AAAF422B-D549-E50A-21D1-0449F097433C}"/>
              </a:ext>
            </a:extLst>
          </p:cNvPr>
          <p:cNvCxnSpPr>
            <a:cxnSpLocks/>
          </p:cNvCxnSpPr>
          <p:nvPr/>
        </p:nvCxnSpPr>
        <p:spPr>
          <a:xfrm>
            <a:off x="7239474" y="3445117"/>
            <a:ext cx="2141184" cy="13013"/>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6B59DA4-1BCB-7C40-76E8-A3E14F52912F}"/>
              </a:ext>
            </a:extLst>
          </p:cNvPr>
          <p:cNvCxnSpPr>
            <a:cxnSpLocks/>
          </p:cNvCxnSpPr>
          <p:nvPr/>
        </p:nvCxnSpPr>
        <p:spPr>
          <a:xfrm>
            <a:off x="7860485" y="3448327"/>
            <a:ext cx="1013511" cy="6950"/>
          </a:xfrm>
          <a:prstGeom prst="line">
            <a:avLst/>
          </a:prstGeom>
          <a:ln w="603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362E79A4-18EA-A2CC-9D56-2D894DBF5CF7}"/>
              </a:ext>
            </a:extLst>
          </p:cNvPr>
          <p:cNvPicPr>
            <a:picLocks noChangeAspect="1"/>
          </p:cNvPicPr>
          <p:nvPr/>
        </p:nvPicPr>
        <p:blipFill>
          <a:blip r:embed="rId13"/>
          <a:stretch>
            <a:fillRect/>
          </a:stretch>
        </p:blipFill>
        <p:spPr>
          <a:xfrm>
            <a:off x="8624277" y="3374590"/>
            <a:ext cx="70488" cy="162336"/>
          </a:xfrm>
          <a:prstGeom prst="rect">
            <a:avLst/>
          </a:prstGeom>
          <a:ln w="3175">
            <a:solidFill>
              <a:srgbClr val="FFC000"/>
            </a:solidFill>
          </a:ln>
        </p:spPr>
      </p:pic>
      <p:cxnSp>
        <p:nvCxnSpPr>
          <p:cNvPr id="58" name="Straight Connector 57">
            <a:extLst>
              <a:ext uri="{FF2B5EF4-FFF2-40B4-BE49-F238E27FC236}">
                <a16:creationId xmlns:a16="http://schemas.microsoft.com/office/drawing/2014/main" id="{CA89D31C-6948-FC76-FE52-00B5459690DA}"/>
              </a:ext>
            </a:extLst>
          </p:cNvPr>
          <p:cNvCxnSpPr>
            <a:cxnSpLocks/>
          </p:cNvCxnSpPr>
          <p:nvPr/>
        </p:nvCxnSpPr>
        <p:spPr>
          <a:xfrm>
            <a:off x="7240759" y="3731097"/>
            <a:ext cx="2141184" cy="13013"/>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3DD85C-DB70-83D6-5D6B-C2E278EEF695}"/>
              </a:ext>
            </a:extLst>
          </p:cNvPr>
          <p:cNvCxnSpPr>
            <a:cxnSpLocks/>
          </p:cNvCxnSpPr>
          <p:nvPr/>
        </p:nvCxnSpPr>
        <p:spPr>
          <a:xfrm>
            <a:off x="7861770" y="3734307"/>
            <a:ext cx="1013511" cy="6950"/>
          </a:xfrm>
          <a:prstGeom prst="line">
            <a:avLst/>
          </a:prstGeom>
          <a:ln w="603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EF8D914A-0AFB-62BD-FC7F-486F3251F9CB}"/>
              </a:ext>
            </a:extLst>
          </p:cNvPr>
          <p:cNvPicPr>
            <a:picLocks noChangeAspect="1"/>
          </p:cNvPicPr>
          <p:nvPr/>
        </p:nvPicPr>
        <p:blipFill>
          <a:blip r:embed="rId13"/>
          <a:stretch>
            <a:fillRect/>
          </a:stretch>
        </p:blipFill>
        <p:spPr>
          <a:xfrm>
            <a:off x="8212095" y="3660570"/>
            <a:ext cx="70488" cy="162336"/>
          </a:xfrm>
          <a:prstGeom prst="rect">
            <a:avLst/>
          </a:prstGeom>
          <a:ln w="3175">
            <a:solidFill>
              <a:srgbClr val="FFC000"/>
            </a:solidFill>
          </a:ln>
        </p:spPr>
      </p:pic>
      <p:cxnSp>
        <p:nvCxnSpPr>
          <p:cNvPr id="62" name="Straight Connector 61">
            <a:extLst>
              <a:ext uri="{FF2B5EF4-FFF2-40B4-BE49-F238E27FC236}">
                <a16:creationId xmlns:a16="http://schemas.microsoft.com/office/drawing/2014/main" id="{AFF07050-691C-23A3-0D55-8333B99928EF}"/>
              </a:ext>
            </a:extLst>
          </p:cNvPr>
          <p:cNvCxnSpPr>
            <a:cxnSpLocks/>
          </p:cNvCxnSpPr>
          <p:nvPr/>
        </p:nvCxnSpPr>
        <p:spPr>
          <a:xfrm>
            <a:off x="7241248" y="3981393"/>
            <a:ext cx="2141184" cy="13013"/>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1FE51FB-1140-218C-E8DE-A25DDFAE1312}"/>
              </a:ext>
            </a:extLst>
          </p:cNvPr>
          <p:cNvCxnSpPr>
            <a:cxnSpLocks/>
          </p:cNvCxnSpPr>
          <p:nvPr/>
        </p:nvCxnSpPr>
        <p:spPr>
          <a:xfrm>
            <a:off x="8325743" y="3986184"/>
            <a:ext cx="825003" cy="4988"/>
          </a:xfrm>
          <a:prstGeom prst="line">
            <a:avLst/>
          </a:prstGeom>
          <a:ln w="603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36C514CB-07AE-F8CA-27A8-C900756F6FC0}"/>
              </a:ext>
            </a:extLst>
          </p:cNvPr>
          <p:cNvPicPr>
            <a:picLocks noChangeAspect="1"/>
          </p:cNvPicPr>
          <p:nvPr/>
        </p:nvPicPr>
        <p:blipFill>
          <a:blip r:embed="rId13"/>
          <a:stretch>
            <a:fillRect/>
          </a:stretch>
        </p:blipFill>
        <p:spPr>
          <a:xfrm>
            <a:off x="8912292" y="3910866"/>
            <a:ext cx="70488" cy="162336"/>
          </a:xfrm>
          <a:prstGeom prst="rect">
            <a:avLst/>
          </a:prstGeom>
          <a:ln w="3175">
            <a:solidFill>
              <a:srgbClr val="FFC000"/>
            </a:solidFill>
          </a:ln>
        </p:spPr>
      </p:pic>
      <p:cxnSp>
        <p:nvCxnSpPr>
          <p:cNvPr id="69" name="Straight Connector 68">
            <a:extLst>
              <a:ext uri="{FF2B5EF4-FFF2-40B4-BE49-F238E27FC236}">
                <a16:creationId xmlns:a16="http://schemas.microsoft.com/office/drawing/2014/main" id="{44E76F01-1A96-2AF3-3632-6A2C64E9A0B5}"/>
              </a:ext>
            </a:extLst>
          </p:cNvPr>
          <p:cNvCxnSpPr>
            <a:cxnSpLocks/>
          </p:cNvCxnSpPr>
          <p:nvPr/>
        </p:nvCxnSpPr>
        <p:spPr>
          <a:xfrm>
            <a:off x="7249066" y="4252133"/>
            <a:ext cx="2141184" cy="13013"/>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8B51B72-B5C0-8877-22E0-7B38CC83E250}"/>
              </a:ext>
            </a:extLst>
          </p:cNvPr>
          <p:cNvCxnSpPr>
            <a:cxnSpLocks/>
          </p:cNvCxnSpPr>
          <p:nvPr/>
        </p:nvCxnSpPr>
        <p:spPr>
          <a:xfrm>
            <a:off x="7440706" y="4255343"/>
            <a:ext cx="748358" cy="304"/>
          </a:xfrm>
          <a:prstGeom prst="line">
            <a:avLst/>
          </a:prstGeom>
          <a:ln w="603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8834551C-2D6B-9B17-CF35-8B3C44F62817}"/>
              </a:ext>
            </a:extLst>
          </p:cNvPr>
          <p:cNvPicPr>
            <a:picLocks noChangeAspect="1"/>
          </p:cNvPicPr>
          <p:nvPr/>
        </p:nvPicPr>
        <p:blipFill>
          <a:blip r:embed="rId13"/>
          <a:stretch>
            <a:fillRect/>
          </a:stretch>
        </p:blipFill>
        <p:spPr>
          <a:xfrm>
            <a:off x="7496832" y="4181606"/>
            <a:ext cx="70488" cy="162336"/>
          </a:xfrm>
          <a:prstGeom prst="rect">
            <a:avLst/>
          </a:prstGeom>
          <a:ln w="3175">
            <a:solidFill>
              <a:srgbClr val="FFC000"/>
            </a:solidFill>
          </a:ln>
        </p:spPr>
      </p:pic>
      <p:grpSp>
        <p:nvGrpSpPr>
          <p:cNvPr id="72" name="Group 71">
            <a:extLst>
              <a:ext uri="{FF2B5EF4-FFF2-40B4-BE49-F238E27FC236}">
                <a16:creationId xmlns:a16="http://schemas.microsoft.com/office/drawing/2014/main" id="{1992A3BD-C149-D14B-8FB2-E12BF2CD77E2}"/>
              </a:ext>
            </a:extLst>
          </p:cNvPr>
          <p:cNvGrpSpPr/>
          <p:nvPr/>
        </p:nvGrpSpPr>
        <p:grpSpPr>
          <a:xfrm>
            <a:off x="7248678" y="4469154"/>
            <a:ext cx="2141184" cy="162336"/>
            <a:chOff x="7332898" y="3334751"/>
            <a:chExt cx="2141184" cy="162336"/>
          </a:xfrm>
        </p:grpSpPr>
        <p:cxnSp>
          <p:nvCxnSpPr>
            <p:cNvPr id="74" name="Straight Connector 73">
              <a:extLst>
                <a:ext uri="{FF2B5EF4-FFF2-40B4-BE49-F238E27FC236}">
                  <a16:creationId xmlns:a16="http://schemas.microsoft.com/office/drawing/2014/main" id="{97337441-7714-29A0-2570-A57590E293F9}"/>
                </a:ext>
              </a:extLst>
            </p:cNvPr>
            <p:cNvCxnSpPr>
              <a:cxnSpLocks/>
            </p:cNvCxnSpPr>
            <p:nvPr/>
          </p:nvCxnSpPr>
          <p:spPr>
            <a:xfrm>
              <a:off x="7332898" y="3405278"/>
              <a:ext cx="2141184" cy="13013"/>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8C2AADF-1535-DFBE-048D-9E55F18AAE3F}"/>
                </a:ext>
              </a:extLst>
            </p:cNvPr>
            <p:cNvCxnSpPr>
              <a:cxnSpLocks/>
            </p:cNvCxnSpPr>
            <p:nvPr/>
          </p:nvCxnSpPr>
          <p:spPr>
            <a:xfrm>
              <a:off x="7953909" y="3408488"/>
              <a:ext cx="1013511" cy="6950"/>
            </a:xfrm>
            <a:prstGeom prst="line">
              <a:avLst/>
            </a:prstGeom>
            <a:ln w="603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6858E9FC-5A3A-5BD7-D79F-70F05BE91B6C}"/>
                </a:ext>
              </a:extLst>
            </p:cNvPr>
            <p:cNvPicPr>
              <a:picLocks noChangeAspect="1"/>
            </p:cNvPicPr>
            <p:nvPr/>
          </p:nvPicPr>
          <p:blipFill>
            <a:blip r:embed="rId13"/>
            <a:stretch>
              <a:fillRect/>
            </a:stretch>
          </p:blipFill>
          <p:spPr>
            <a:xfrm>
              <a:off x="8717701" y="3334751"/>
              <a:ext cx="70488" cy="162336"/>
            </a:xfrm>
            <a:prstGeom prst="rect">
              <a:avLst/>
            </a:prstGeom>
            <a:ln w="3175">
              <a:solidFill>
                <a:srgbClr val="FFC000"/>
              </a:solidFill>
            </a:ln>
          </p:spPr>
        </p:pic>
      </p:grpSp>
      <p:sp>
        <p:nvSpPr>
          <p:cNvPr id="82" name="TextBox 81">
            <a:extLst>
              <a:ext uri="{FF2B5EF4-FFF2-40B4-BE49-F238E27FC236}">
                <a16:creationId xmlns:a16="http://schemas.microsoft.com/office/drawing/2014/main" id="{E0688A53-18BF-E98C-992D-2A21407E54BC}"/>
              </a:ext>
            </a:extLst>
          </p:cNvPr>
          <p:cNvSpPr txBox="1"/>
          <p:nvPr/>
        </p:nvSpPr>
        <p:spPr>
          <a:xfrm>
            <a:off x="5884703" y="3605841"/>
            <a:ext cx="1703507" cy="261610"/>
          </a:xfrm>
          <a:prstGeom prst="rect">
            <a:avLst/>
          </a:prstGeom>
          <a:noFill/>
        </p:spPr>
        <p:txBody>
          <a:bodyPr wrap="square">
            <a:spAutoFit/>
          </a:bodyPr>
          <a:lstStyle/>
          <a:p>
            <a:r>
              <a:rPr lang="en-GB" sz="1100" dirty="0">
                <a:latin typeface="Candara" panose="020E0502030303020204" pitchFamily="34" charset="0"/>
              </a:rPr>
              <a:t>Weight</a:t>
            </a:r>
          </a:p>
        </p:txBody>
      </p:sp>
      <p:sp>
        <p:nvSpPr>
          <p:cNvPr id="83" name="TextBox 82">
            <a:extLst>
              <a:ext uri="{FF2B5EF4-FFF2-40B4-BE49-F238E27FC236}">
                <a16:creationId xmlns:a16="http://schemas.microsoft.com/office/drawing/2014/main" id="{CE0C36C1-61B0-32A6-BEF0-67C5C70EA4E0}"/>
              </a:ext>
            </a:extLst>
          </p:cNvPr>
          <p:cNvSpPr txBox="1"/>
          <p:nvPr/>
        </p:nvSpPr>
        <p:spPr>
          <a:xfrm>
            <a:off x="5878908" y="3855612"/>
            <a:ext cx="1703507" cy="261610"/>
          </a:xfrm>
          <a:prstGeom prst="rect">
            <a:avLst/>
          </a:prstGeom>
          <a:noFill/>
        </p:spPr>
        <p:txBody>
          <a:bodyPr wrap="square">
            <a:spAutoFit/>
          </a:bodyPr>
          <a:lstStyle/>
          <a:p>
            <a:r>
              <a:rPr lang="en-GB" sz="1100" dirty="0">
                <a:latin typeface="Candara" panose="020E0502030303020204" pitchFamily="34" charset="0"/>
              </a:rPr>
              <a:t>Haematocrit</a:t>
            </a:r>
          </a:p>
        </p:txBody>
      </p:sp>
      <p:sp>
        <p:nvSpPr>
          <p:cNvPr id="84" name="TextBox 83">
            <a:extLst>
              <a:ext uri="{FF2B5EF4-FFF2-40B4-BE49-F238E27FC236}">
                <a16:creationId xmlns:a16="http://schemas.microsoft.com/office/drawing/2014/main" id="{2055E626-0068-5F82-7730-BE527E5A8AE8}"/>
              </a:ext>
            </a:extLst>
          </p:cNvPr>
          <p:cNvSpPr txBox="1"/>
          <p:nvPr/>
        </p:nvSpPr>
        <p:spPr>
          <a:xfrm>
            <a:off x="5878908" y="4121119"/>
            <a:ext cx="1703507" cy="261610"/>
          </a:xfrm>
          <a:prstGeom prst="rect">
            <a:avLst/>
          </a:prstGeom>
          <a:noFill/>
        </p:spPr>
        <p:txBody>
          <a:bodyPr wrap="square">
            <a:spAutoFit/>
          </a:bodyPr>
          <a:lstStyle/>
          <a:p>
            <a:r>
              <a:rPr lang="en-GB" sz="1100" dirty="0">
                <a:latin typeface="Candara" panose="020E0502030303020204" pitchFamily="34" charset="0"/>
              </a:rPr>
              <a:t>Platelets</a:t>
            </a:r>
          </a:p>
        </p:txBody>
      </p:sp>
      <p:sp>
        <p:nvSpPr>
          <p:cNvPr id="85" name="TextBox 84">
            <a:extLst>
              <a:ext uri="{FF2B5EF4-FFF2-40B4-BE49-F238E27FC236}">
                <a16:creationId xmlns:a16="http://schemas.microsoft.com/office/drawing/2014/main" id="{6285BC76-B25A-1A22-D853-E292DFF7C3BC}"/>
              </a:ext>
            </a:extLst>
          </p:cNvPr>
          <p:cNvSpPr txBox="1"/>
          <p:nvPr/>
        </p:nvSpPr>
        <p:spPr>
          <a:xfrm>
            <a:off x="5875611" y="4394646"/>
            <a:ext cx="1703507" cy="261610"/>
          </a:xfrm>
          <a:prstGeom prst="rect">
            <a:avLst/>
          </a:prstGeom>
          <a:noFill/>
        </p:spPr>
        <p:txBody>
          <a:bodyPr wrap="square">
            <a:spAutoFit/>
          </a:bodyPr>
          <a:lstStyle/>
          <a:p>
            <a:r>
              <a:rPr lang="en-GB" sz="1100" dirty="0">
                <a:latin typeface="Candara" panose="020E0502030303020204" pitchFamily="34" charset="0"/>
              </a:rPr>
              <a:t>Body temperature</a:t>
            </a:r>
          </a:p>
        </p:txBody>
      </p:sp>
      <p:sp>
        <p:nvSpPr>
          <p:cNvPr id="86" name="Content Placeholder 2">
            <a:extLst>
              <a:ext uri="{FF2B5EF4-FFF2-40B4-BE49-F238E27FC236}">
                <a16:creationId xmlns:a16="http://schemas.microsoft.com/office/drawing/2014/main" id="{5CBA9AD5-60FB-37E8-D616-5D7CED7E3064}"/>
              </a:ext>
            </a:extLst>
          </p:cNvPr>
          <p:cNvSpPr txBox="1">
            <a:spLocks/>
          </p:cNvSpPr>
          <p:nvPr/>
        </p:nvSpPr>
        <p:spPr>
          <a:xfrm>
            <a:off x="5869338" y="5640031"/>
            <a:ext cx="5125078" cy="6054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ndara" panose="020E0502030303020204" pitchFamily="34" charset="0"/>
              </a:rPr>
              <a:t>For any feature, phenotype or category. </a:t>
            </a:r>
          </a:p>
          <a:p>
            <a:r>
              <a:rPr lang="en-US" sz="1400" dirty="0">
                <a:latin typeface="Candara" panose="020E0502030303020204" pitchFamily="34" charset="0"/>
              </a:rPr>
              <a:t>If value not available, it will just not be counted.</a:t>
            </a:r>
          </a:p>
        </p:txBody>
      </p:sp>
      <p:cxnSp>
        <p:nvCxnSpPr>
          <p:cNvPr id="167" name="Straight Connector 166">
            <a:extLst>
              <a:ext uri="{FF2B5EF4-FFF2-40B4-BE49-F238E27FC236}">
                <a16:creationId xmlns:a16="http://schemas.microsoft.com/office/drawing/2014/main" id="{FED98E8A-660F-829A-14DC-F37AECA25293}"/>
              </a:ext>
            </a:extLst>
          </p:cNvPr>
          <p:cNvCxnSpPr>
            <a:cxnSpLocks/>
          </p:cNvCxnSpPr>
          <p:nvPr/>
        </p:nvCxnSpPr>
        <p:spPr>
          <a:xfrm>
            <a:off x="7244963" y="4803593"/>
            <a:ext cx="2141184" cy="13013"/>
          </a:xfrm>
          <a:prstGeom prst="line">
            <a:avLst/>
          </a:prstGeom>
          <a:ln w="1143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AE901C1-DE82-5A31-F934-642AE21E4557}"/>
              </a:ext>
            </a:extLst>
          </p:cNvPr>
          <p:cNvCxnSpPr>
            <a:cxnSpLocks/>
          </p:cNvCxnSpPr>
          <p:nvPr/>
        </p:nvCxnSpPr>
        <p:spPr>
          <a:xfrm>
            <a:off x="7241507" y="4806803"/>
            <a:ext cx="1637147" cy="9803"/>
          </a:xfrm>
          <a:prstGeom prst="line">
            <a:avLst/>
          </a:prstGeom>
          <a:ln w="1143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5FED915-E370-4781-7397-296DF962B293}"/>
              </a:ext>
            </a:extLst>
          </p:cNvPr>
          <p:cNvCxnSpPr>
            <a:cxnSpLocks/>
          </p:cNvCxnSpPr>
          <p:nvPr/>
        </p:nvCxnSpPr>
        <p:spPr>
          <a:xfrm>
            <a:off x="7253702" y="5067749"/>
            <a:ext cx="2141184" cy="13013"/>
          </a:xfrm>
          <a:prstGeom prst="line">
            <a:avLst/>
          </a:prstGeom>
          <a:ln w="1143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2F43E00B-2C07-D1C1-8BFF-AC885B6B94B9}"/>
              </a:ext>
            </a:extLst>
          </p:cNvPr>
          <p:cNvCxnSpPr>
            <a:cxnSpLocks/>
          </p:cNvCxnSpPr>
          <p:nvPr/>
        </p:nvCxnSpPr>
        <p:spPr>
          <a:xfrm>
            <a:off x="7250246" y="5070959"/>
            <a:ext cx="271539" cy="5023"/>
          </a:xfrm>
          <a:prstGeom prst="line">
            <a:avLst/>
          </a:prstGeom>
          <a:ln w="114300">
            <a:solidFill>
              <a:srgbClr val="82A5D7"/>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7DA435A-A6F0-58EA-21E5-838EE12AA9C6}"/>
              </a:ext>
            </a:extLst>
          </p:cNvPr>
          <p:cNvCxnSpPr>
            <a:cxnSpLocks/>
          </p:cNvCxnSpPr>
          <p:nvPr/>
        </p:nvCxnSpPr>
        <p:spPr>
          <a:xfrm>
            <a:off x="7249987" y="5320508"/>
            <a:ext cx="2141184" cy="13013"/>
          </a:xfrm>
          <a:prstGeom prst="line">
            <a:avLst/>
          </a:prstGeom>
          <a:ln w="1143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7222C13-66B8-6D7A-EB6A-FCFAC6077799}"/>
              </a:ext>
            </a:extLst>
          </p:cNvPr>
          <p:cNvCxnSpPr>
            <a:cxnSpLocks/>
          </p:cNvCxnSpPr>
          <p:nvPr/>
        </p:nvCxnSpPr>
        <p:spPr>
          <a:xfrm>
            <a:off x="7246531" y="5312567"/>
            <a:ext cx="271539" cy="5023"/>
          </a:xfrm>
          <a:prstGeom prst="line">
            <a:avLst/>
          </a:prstGeom>
          <a:ln w="114300">
            <a:solidFill>
              <a:srgbClr val="76C4A9"/>
            </a:solidFill>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9C766C4F-9FD1-5F93-67A4-B5B7C259E30E}"/>
              </a:ext>
            </a:extLst>
          </p:cNvPr>
          <p:cNvSpPr txBox="1"/>
          <p:nvPr/>
        </p:nvSpPr>
        <p:spPr>
          <a:xfrm>
            <a:off x="5880989" y="4672643"/>
            <a:ext cx="1703507" cy="261610"/>
          </a:xfrm>
          <a:prstGeom prst="rect">
            <a:avLst/>
          </a:prstGeom>
          <a:noFill/>
        </p:spPr>
        <p:txBody>
          <a:bodyPr wrap="square">
            <a:spAutoFit/>
          </a:bodyPr>
          <a:lstStyle/>
          <a:p>
            <a:r>
              <a:rPr lang="en-GB" sz="1100" dirty="0">
                <a:latin typeface="Candara" panose="020E0502030303020204" pitchFamily="34" charset="0"/>
              </a:rPr>
              <a:t>Phenotype A</a:t>
            </a:r>
          </a:p>
        </p:txBody>
      </p:sp>
      <p:sp>
        <p:nvSpPr>
          <p:cNvPr id="207" name="TextBox 206">
            <a:extLst>
              <a:ext uri="{FF2B5EF4-FFF2-40B4-BE49-F238E27FC236}">
                <a16:creationId xmlns:a16="http://schemas.microsoft.com/office/drawing/2014/main" id="{B6392AC0-0EB7-633D-2FA1-1D0F6EC18B0F}"/>
              </a:ext>
            </a:extLst>
          </p:cNvPr>
          <p:cNvSpPr txBox="1"/>
          <p:nvPr/>
        </p:nvSpPr>
        <p:spPr>
          <a:xfrm>
            <a:off x="5880988" y="4951255"/>
            <a:ext cx="1703507" cy="261610"/>
          </a:xfrm>
          <a:prstGeom prst="rect">
            <a:avLst/>
          </a:prstGeom>
          <a:noFill/>
        </p:spPr>
        <p:txBody>
          <a:bodyPr wrap="square">
            <a:spAutoFit/>
          </a:bodyPr>
          <a:lstStyle/>
          <a:p>
            <a:r>
              <a:rPr lang="en-GB" sz="1100" dirty="0">
                <a:latin typeface="Candara" panose="020E0502030303020204" pitchFamily="34" charset="0"/>
              </a:rPr>
              <a:t>Phenotype B</a:t>
            </a:r>
          </a:p>
        </p:txBody>
      </p:sp>
      <p:sp>
        <p:nvSpPr>
          <p:cNvPr id="208" name="TextBox 207">
            <a:extLst>
              <a:ext uri="{FF2B5EF4-FFF2-40B4-BE49-F238E27FC236}">
                <a16:creationId xmlns:a16="http://schemas.microsoft.com/office/drawing/2014/main" id="{B061B0E9-2DF4-3B49-B6CA-739889ED7472}"/>
              </a:ext>
            </a:extLst>
          </p:cNvPr>
          <p:cNvSpPr txBox="1"/>
          <p:nvPr/>
        </p:nvSpPr>
        <p:spPr>
          <a:xfrm>
            <a:off x="5880987" y="5184739"/>
            <a:ext cx="1703507" cy="261610"/>
          </a:xfrm>
          <a:prstGeom prst="rect">
            <a:avLst/>
          </a:prstGeom>
          <a:noFill/>
        </p:spPr>
        <p:txBody>
          <a:bodyPr wrap="square">
            <a:spAutoFit/>
          </a:bodyPr>
          <a:lstStyle/>
          <a:p>
            <a:r>
              <a:rPr lang="en-GB" sz="1100" dirty="0">
                <a:latin typeface="Candara" panose="020E0502030303020204" pitchFamily="34" charset="0"/>
              </a:rPr>
              <a:t>Phenotype C</a:t>
            </a:r>
          </a:p>
        </p:txBody>
      </p:sp>
    </p:spTree>
    <p:extLst>
      <p:ext uri="{BB962C8B-B14F-4D97-AF65-F5344CB8AC3E}">
        <p14:creationId xmlns:p14="http://schemas.microsoft.com/office/powerpoint/2010/main" val="53751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5A5EF0-43FE-E635-0478-E63B1A89F578}"/>
              </a:ext>
            </a:extLst>
          </p:cNvPr>
          <p:cNvSpPr>
            <a:spLocks noGrp="1"/>
          </p:cNvSpPr>
          <p:nvPr>
            <p:ph type="sldNum" sz="quarter" idx="12"/>
          </p:nvPr>
        </p:nvSpPr>
        <p:spPr/>
        <p:txBody>
          <a:bodyPr/>
          <a:lstStyle/>
          <a:p>
            <a:fld id="{AABFF9DA-2577-3447-9DFE-17137E505E19}" type="slidenum">
              <a:rPr lang="en-US" smtClean="0"/>
              <a:t>32</a:t>
            </a:fld>
            <a:endParaRPr lang="en-US"/>
          </a:p>
        </p:txBody>
      </p:sp>
      <p:sp>
        <p:nvSpPr>
          <p:cNvPr id="4" name="TextBox 10">
            <a:extLst>
              <a:ext uri="{FF2B5EF4-FFF2-40B4-BE49-F238E27FC236}">
                <a16:creationId xmlns:a16="http://schemas.microsoft.com/office/drawing/2014/main" id="{0CA61E45-907E-4E48-A00E-D645430B1493}"/>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onstantia" panose="02030602050306030303" pitchFamily="18" charset="0"/>
              </a:rPr>
              <a:t>B Hernandez et al – </a:t>
            </a:r>
            <a:r>
              <a:rPr lang="en-US" sz="1050" i="1" dirty="0">
                <a:latin typeface="Constantia" panose="02030602050306030303" pitchFamily="18" charset="0"/>
              </a:rPr>
              <a:t>Learning meaningful latent space representations for patient risk stratification: Dengue and other acute febrile illness – Frontier Digital Health </a:t>
            </a:r>
            <a:r>
              <a:rPr lang="en-US" sz="1050" dirty="0">
                <a:latin typeface="Constantia" panose="02030602050306030303" pitchFamily="18" charset="0"/>
              </a:rPr>
              <a:t>(2023)</a:t>
            </a:r>
          </a:p>
          <a:p>
            <a:endParaRPr lang="en-US" sz="1050" dirty="0">
              <a:latin typeface="Constantia" panose="02030602050306030303" pitchFamily="18" charset="0"/>
            </a:endParaRPr>
          </a:p>
        </p:txBody>
      </p:sp>
      <p:pic>
        <p:nvPicPr>
          <p:cNvPr id="6" name="Picture 5" descr="A picture containing text, screenshot&#10;&#10;Description automatically generated">
            <a:extLst>
              <a:ext uri="{FF2B5EF4-FFF2-40B4-BE49-F238E27FC236}">
                <a16:creationId xmlns:a16="http://schemas.microsoft.com/office/drawing/2014/main" id="{25471D2C-CB2E-DED3-CED2-97772F5F5CED}"/>
              </a:ext>
            </a:extLst>
          </p:cNvPr>
          <p:cNvPicPr>
            <a:picLocks noChangeAspect="1"/>
          </p:cNvPicPr>
          <p:nvPr/>
        </p:nvPicPr>
        <p:blipFill>
          <a:blip r:embed="rId5"/>
          <a:stretch>
            <a:fillRect/>
          </a:stretch>
        </p:blipFill>
        <p:spPr>
          <a:xfrm>
            <a:off x="499621" y="1202887"/>
            <a:ext cx="6947554" cy="2207148"/>
          </a:xfrm>
          <a:prstGeom prst="rect">
            <a:avLst/>
          </a:prstGeom>
        </p:spPr>
      </p:pic>
      <p:pic>
        <p:nvPicPr>
          <p:cNvPr id="8" name="Picture 7" descr="A picture containing text, screenshot, colorfulness&#10;&#10;Description automatically generated">
            <a:extLst>
              <a:ext uri="{FF2B5EF4-FFF2-40B4-BE49-F238E27FC236}">
                <a16:creationId xmlns:a16="http://schemas.microsoft.com/office/drawing/2014/main" id="{7927DAC4-3D1E-AAD1-6719-60389104D873}"/>
              </a:ext>
            </a:extLst>
          </p:cNvPr>
          <p:cNvPicPr>
            <a:picLocks noChangeAspect="1"/>
          </p:cNvPicPr>
          <p:nvPr/>
        </p:nvPicPr>
        <p:blipFill>
          <a:blip r:embed="rId6"/>
          <a:stretch>
            <a:fillRect/>
          </a:stretch>
        </p:blipFill>
        <p:spPr>
          <a:xfrm>
            <a:off x="509048" y="3533055"/>
            <a:ext cx="6928700" cy="2557622"/>
          </a:xfrm>
          <a:prstGeom prst="rect">
            <a:avLst/>
          </a:prstGeom>
        </p:spPr>
      </p:pic>
      <p:pic>
        <p:nvPicPr>
          <p:cNvPr id="11" name="Picture 10" descr="A screenshot of a graph&#10;&#10;Description automatically generated with medium confidence">
            <a:extLst>
              <a:ext uri="{FF2B5EF4-FFF2-40B4-BE49-F238E27FC236}">
                <a16:creationId xmlns:a16="http://schemas.microsoft.com/office/drawing/2014/main" id="{5EE2667D-8604-28CE-EC83-F500B55BF67A}"/>
              </a:ext>
            </a:extLst>
          </p:cNvPr>
          <p:cNvPicPr>
            <a:picLocks noChangeAspect="1"/>
          </p:cNvPicPr>
          <p:nvPr/>
        </p:nvPicPr>
        <p:blipFill>
          <a:blip r:embed="rId7"/>
          <a:stretch>
            <a:fillRect/>
          </a:stretch>
        </p:blipFill>
        <p:spPr>
          <a:xfrm>
            <a:off x="7549147" y="1212314"/>
            <a:ext cx="3985091" cy="4887790"/>
          </a:xfrm>
          <a:prstGeom prst="rect">
            <a:avLst/>
          </a:prstGeom>
        </p:spPr>
      </p:pic>
      <p:pic>
        <p:nvPicPr>
          <p:cNvPr id="2" name="demo-v1">
            <a:hlinkClick r:id="" action="ppaction://media"/>
            <a:extLst>
              <a:ext uri="{FF2B5EF4-FFF2-40B4-BE49-F238E27FC236}">
                <a16:creationId xmlns:a16="http://schemas.microsoft.com/office/drawing/2014/main" id="{4156BE81-F378-3078-835C-3C4434451E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5771"/>
          <a:stretch/>
        </p:blipFill>
        <p:spPr>
          <a:xfrm>
            <a:off x="-12693" y="916231"/>
            <a:ext cx="12185340" cy="6458669"/>
          </a:xfrm>
          <a:prstGeom prst="rect">
            <a:avLst/>
          </a:prstGeom>
        </p:spPr>
      </p:pic>
      <p:sp>
        <p:nvSpPr>
          <p:cNvPr id="5" name="Title 1">
            <a:extLst>
              <a:ext uri="{FF2B5EF4-FFF2-40B4-BE49-F238E27FC236}">
                <a16:creationId xmlns:a16="http://schemas.microsoft.com/office/drawing/2014/main" id="{A9B6A990-C1C3-7776-EE13-C3F3AF216900}"/>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CDSS prototype for Dengue</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153234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4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8C7D0A-192E-49A6-B807-DCC1BA12699B}"/>
              </a:ext>
            </a:extLst>
          </p:cNvPr>
          <p:cNvSpPr>
            <a:spLocks noGrp="1"/>
          </p:cNvSpPr>
          <p:nvPr>
            <p:ph type="sldNum" sz="quarter" idx="12"/>
          </p:nvPr>
        </p:nvSpPr>
        <p:spPr/>
        <p:txBody>
          <a:bodyPr/>
          <a:lstStyle/>
          <a:p>
            <a:fld id="{AABFF9DA-2577-3447-9DFE-17137E505E19}" type="slidenum">
              <a:rPr lang="en-US" smtClean="0"/>
              <a:t>33</a:t>
            </a:fld>
            <a:endParaRPr lang="en-US"/>
          </a:p>
        </p:txBody>
      </p:sp>
      <p:sp>
        <p:nvSpPr>
          <p:cNvPr id="12" name="TextBox 11">
            <a:extLst>
              <a:ext uri="{FF2B5EF4-FFF2-40B4-BE49-F238E27FC236}">
                <a16:creationId xmlns:a16="http://schemas.microsoft.com/office/drawing/2014/main" id="{5F8B5DF8-0EF4-4752-8EEA-6DACA4EF61C0}"/>
              </a:ext>
            </a:extLst>
          </p:cNvPr>
          <p:cNvSpPr txBox="1"/>
          <p:nvPr/>
        </p:nvSpPr>
        <p:spPr>
          <a:xfrm>
            <a:off x="5611259" y="1421177"/>
            <a:ext cx="1000085" cy="2400657"/>
          </a:xfrm>
          <a:prstGeom prst="rect">
            <a:avLst/>
          </a:prstGeom>
          <a:noFill/>
        </p:spPr>
        <p:txBody>
          <a:bodyPr wrap="square" rtlCol="0">
            <a:spAutoFit/>
          </a:bodyPr>
          <a:lstStyle/>
          <a:p>
            <a:r>
              <a:rPr lang="en-GB" sz="15000" dirty="0">
                <a:latin typeface="Constantia" panose="02030602050306030303" pitchFamily="18" charset="0"/>
              </a:rPr>
              <a:t>?</a:t>
            </a:r>
          </a:p>
        </p:txBody>
      </p:sp>
      <p:sp>
        <p:nvSpPr>
          <p:cNvPr id="16" name="Title 1">
            <a:extLst>
              <a:ext uri="{FF2B5EF4-FFF2-40B4-BE49-F238E27FC236}">
                <a16:creationId xmlns:a16="http://schemas.microsoft.com/office/drawing/2014/main" id="{D7F2D931-A524-41E5-BE71-7D16CC5F01B8}"/>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QUESTIONS</a:t>
            </a:r>
            <a:endParaRPr lang="en-US" sz="2400" b="1" dirty="0">
              <a:solidFill>
                <a:srgbClr val="800000"/>
              </a:solidFill>
              <a:latin typeface="Constantia"/>
              <a:cs typeface="Constantia"/>
            </a:endParaRPr>
          </a:p>
        </p:txBody>
      </p:sp>
      <p:sp>
        <p:nvSpPr>
          <p:cNvPr id="17" name="TextBox 16">
            <a:extLst>
              <a:ext uri="{FF2B5EF4-FFF2-40B4-BE49-F238E27FC236}">
                <a16:creationId xmlns:a16="http://schemas.microsoft.com/office/drawing/2014/main" id="{1D2E822A-074E-4E8D-B546-6C53F5167787}"/>
              </a:ext>
            </a:extLst>
          </p:cNvPr>
          <p:cNvSpPr txBox="1"/>
          <p:nvPr/>
        </p:nvSpPr>
        <p:spPr>
          <a:xfrm>
            <a:off x="3482028" y="3847945"/>
            <a:ext cx="5054600" cy="1600438"/>
          </a:xfrm>
          <a:prstGeom prst="rect">
            <a:avLst/>
          </a:prstGeom>
          <a:noFill/>
        </p:spPr>
        <p:txBody>
          <a:bodyPr wrap="square" rtlCol="0">
            <a:spAutoFit/>
          </a:bodyPr>
          <a:lstStyle/>
          <a:p>
            <a:pPr algn="ctr"/>
            <a:r>
              <a:rPr lang="en-US" sz="1400" dirty="0">
                <a:latin typeface="Constantia"/>
                <a:cs typeface="Constantia"/>
              </a:rPr>
              <a:t>Bernard Hernandez</a:t>
            </a:r>
          </a:p>
          <a:p>
            <a:pPr algn="ctr"/>
            <a:r>
              <a:rPr lang="en-US" sz="1400" dirty="0">
                <a:latin typeface="Constantia"/>
                <a:cs typeface="Constantia"/>
              </a:rPr>
              <a:t>b.hernandez-perez@imperial.ac.uk</a:t>
            </a:r>
          </a:p>
          <a:p>
            <a:pPr algn="ctr"/>
            <a:r>
              <a:rPr lang="en-US" sz="1400" dirty="0">
                <a:latin typeface="Constantia"/>
                <a:cs typeface="Constantia"/>
              </a:rPr>
              <a:t>Department of Medicine</a:t>
            </a:r>
          </a:p>
          <a:p>
            <a:pPr algn="ctr"/>
            <a:r>
              <a:rPr lang="en-US" sz="1400" dirty="0">
                <a:latin typeface="Constantia"/>
                <a:cs typeface="Constantia"/>
              </a:rPr>
              <a:t>Imperial College London</a:t>
            </a:r>
          </a:p>
          <a:p>
            <a:pPr algn="ctr"/>
            <a:r>
              <a:rPr lang="en-US" sz="1400" dirty="0">
                <a:latin typeface="Constantia"/>
                <a:cs typeface="Constantia"/>
                <a:hlinkClick r:id="rId3"/>
              </a:rPr>
              <a:t>https://bahp.github.io/portfolio-academic/</a:t>
            </a:r>
            <a:endParaRPr lang="en-US" sz="1400" dirty="0">
              <a:latin typeface="Constantia"/>
              <a:cs typeface="Constantia"/>
            </a:endParaRPr>
          </a:p>
          <a:p>
            <a:pPr algn="ctr"/>
            <a:endParaRPr lang="en-US" sz="1400" dirty="0">
              <a:latin typeface="Constantia"/>
              <a:cs typeface="Constantia"/>
            </a:endParaRPr>
          </a:p>
          <a:p>
            <a:pPr algn="ctr"/>
            <a:r>
              <a:rPr lang="en-US" sz="1400" dirty="0">
                <a:latin typeface="Constantia"/>
                <a:cs typeface="Constantia"/>
              </a:rPr>
              <a:t>14</a:t>
            </a:r>
            <a:r>
              <a:rPr lang="en-US" sz="1400" baseline="30000" dirty="0">
                <a:latin typeface="Constantia"/>
                <a:cs typeface="Constantia"/>
              </a:rPr>
              <a:t>th</a:t>
            </a:r>
            <a:r>
              <a:rPr lang="en-US" sz="1400" dirty="0">
                <a:latin typeface="Constantia"/>
                <a:cs typeface="Constantia"/>
              </a:rPr>
              <a:t> of December 2023</a:t>
            </a:r>
          </a:p>
        </p:txBody>
      </p:sp>
      <p:pic>
        <p:nvPicPr>
          <p:cNvPr id="2" name="Picture 8" descr="Imperial College London · GitHub">
            <a:extLst>
              <a:ext uri="{FF2B5EF4-FFF2-40B4-BE49-F238E27FC236}">
                <a16:creationId xmlns:a16="http://schemas.microsoft.com/office/drawing/2014/main" id="{380D1677-5322-402C-E707-6AEC66AC5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911" y="5849013"/>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 company name&#10;&#10;Description automatically generated">
            <a:extLst>
              <a:ext uri="{FF2B5EF4-FFF2-40B4-BE49-F238E27FC236}">
                <a16:creationId xmlns:a16="http://schemas.microsoft.com/office/drawing/2014/main" id="{5A898CF3-9499-CDF8-A65C-B35815C2F6EF}"/>
              </a:ext>
            </a:extLst>
          </p:cNvPr>
          <p:cNvPicPr>
            <a:picLocks noChangeAspect="1"/>
          </p:cNvPicPr>
          <p:nvPr/>
        </p:nvPicPr>
        <p:blipFill rotWithShape="1">
          <a:blip r:embed="rId5"/>
          <a:srcRect t="14247" b="17932"/>
          <a:stretch/>
        </p:blipFill>
        <p:spPr>
          <a:xfrm>
            <a:off x="5490507" y="5851587"/>
            <a:ext cx="691180" cy="468761"/>
          </a:xfrm>
          <a:prstGeom prst="rect">
            <a:avLst/>
          </a:prstGeom>
          <a:ln w="3175">
            <a:solidFill>
              <a:schemeClr val="bg1">
                <a:lumMod val="50000"/>
              </a:schemeClr>
            </a:solidFill>
          </a:ln>
        </p:spPr>
      </p:pic>
      <p:pic>
        <p:nvPicPr>
          <p:cNvPr id="5" name="Picture 4">
            <a:extLst>
              <a:ext uri="{FF2B5EF4-FFF2-40B4-BE49-F238E27FC236}">
                <a16:creationId xmlns:a16="http://schemas.microsoft.com/office/drawing/2014/main" id="{9CB69093-CA38-8B8C-43C4-AA2254391D55}"/>
              </a:ext>
            </a:extLst>
          </p:cNvPr>
          <p:cNvPicPr>
            <a:picLocks noChangeAspect="1"/>
          </p:cNvPicPr>
          <p:nvPr/>
        </p:nvPicPr>
        <p:blipFill>
          <a:blip r:embed="rId6"/>
          <a:stretch>
            <a:fillRect/>
          </a:stretch>
        </p:blipFill>
        <p:spPr>
          <a:xfrm>
            <a:off x="6243283" y="5851587"/>
            <a:ext cx="827282" cy="465426"/>
          </a:xfrm>
          <a:prstGeom prst="rect">
            <a:avLst/>
          </a:prstGeom>
          <a:ln w="3175">
            <a:solidFill>
              <a:schemeClr val="bg1">
                <a:lumMod val="50000"/>
              </a:schemeClr>
            </a:solidFill>
          </a:ln>
        </p:spPr>
      </p:pic>
    </p:spTree>
    <p:extLst>
      <p:ext uri="{BB962C8B-B14F-4D97-AF65-F5344CB8AC3E}">
        <p14:creationId xmlns:p14="http://schemas.microsoft.com/office/powerpoint/2010/main" val="2753476967"/>
      </p:ext>
    </p:extLst>
  </p:cSld>
  <p:clrMapOvr>
    <a:masterClrMapping/>
  </p:clrMapOvr>
  <mc:AlternateContent xmlns:mc="http://schemas.openxmlformats.org/markup-compatibility/2006" xmlns:p14="http://schemas.microsoft.com/office/powerpoint/2010/main">
    <mc:Choice Requires="p14">
      <p:transition spd="slow" p14:dur="2000" advTm="10403"/>
    </mc:Choice>
    <mc:Fallback xmlns="">
      <p:transition spd="slow" advTm="1040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D5CBFB-0DF9-664C-BA87-16073363A65D}"/>
              </a:ext>
            </a:extLst>
          </p:cNvPr>
          <p:cNvSpPr>
            <a:spLocks noGrp="1"/>
          </p:cNvSpPr>
          <p:nvPr>
            <p:ph type="sldNum" sz="quarter" idx="12"/>
          </p:nvPr>
        </p:nvSpPr>
        <p:spPr/>
        <p:txBody>
          <a:bodyPr/>
          <a:lstStyle/>
          <a:p>
            <a:fld id="{AABFF9DA-2577-3447-9DFE-17137E505E19}" type="slidenum">
              <a:rPr lang="en-US" smtClean="0"/>
              <a:t>34</a:t>
            </a:fld>
            <a:endParaRPr lang="en-US" dirty="0"/>
          </a:p>
        </p:txBody>
      </p:sp>
      <p:sp>
        <p:nvSpPr>
          <p:cNvPr id="4" name="Title 1">
            <a:extLst>
              <a:ext uri="{FF2B5EF4-FFF2-40B4-BE49-F238E27FC236}">
                <a16:creationId xmlns:a16="http://schemas.microsoft.com/office/drawing/2014/main" id="{D91BB27B-784E-C344-93C0-C658A20257ED}"/>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AREAS OF RESEARCH FOR CDSS</a:t>
            </a:r>
            <a:endParaRPr lang="en-US" sz="2400" b="1" dirty="0">
              <a:solidFill>
                <a:srgbClr val="800000"/>
              </a:solidFill>
              <a:latin typeface="Constantia"/>
              <a:cs typeface="Constantia"/>
            </a:endParaRPr>
          </a:p>
        </p:txBody>
      </p:sp>
      <p:sp>
        <p:nvSpPr>
          <p:cNvPr id="5" name="TextBox 4">
            <a:extLst>
              <a:ext uri="{FF2B5EF4-FFF2-40B4-BE49-F238E27FC236}">
                <a16:creationId xmlns:a16="http://schemas.microsoft.com/office/drawing/2014/main" id="{13477972-4755-9D4F-9EFF-4B2636706695}"/>
              </a:ext>
            </a:extLst>
          </p:cNvPr>
          <p:cNvSpPr txBox="1"/>
          <p:nvPr/>
        </p:nvSpPr>
        <p:spPr>
          <a:xfrm>
            <a:off x="1618778" y="1173885"/>
            <a:ext cx="8659642" cy="369332"/>
          </a:xfrm>
          <a:prstGeom prst="rect">
            <a:avLst/>
          </a:prstGeom>
          <a:noFill/>
        </p:spPr>
        <p:txBody>
          <a:bodyPr wrap="square" rtlCol="0">
            <a:spAutoFit/>
          </a:bodyPr>
          <a:lstStyle/>
          <a:p>
            <a:pPr algn="ctr"/>
            <a:r>
              <a:rPr lang="en-US" dirty="0">
                <a:latin typeface="Constantia" panose="02030602050306030303" pitchFamily="18" charset="0"/>
              </a:rPr>
              <a:t>Areas of research to leverage healthcare through clinical decision support systems</a:t>
            </a:r>
            <a:endParaRPr lang="en-US" sz="1400" dirty="0">
              <a:latin typeface="Constantia" panose="02030602050306030303" pitchFamily="18" charset="0"/>
            </a:endParaRPr>
          </a:p>
        </p:txBody>
      </p:sp>
      <p:sp>
        <p:nvSpPr>
          <p:cNvPr id="9" name="Rectangle 8">
            <a:extLst>
              <a:ext uri="{FF2B5EF4-FFF2-40B4-BE49-F238E27FC236}">
                <a16:creationId xmlns:a16="http://schemas.microsoft.com/office/drawing/2014/main" id="{EAC59EC0-262A-844A-AF7E-8573CAC0DD17}"/>
              </a:ext>
            </a:extLst>
          </p:cNvPr>
          <p:cNvSpPr/>
          <p:nvPr/>
        </p:nvSpPr>
        <p:spPr>
          <a:xfrm>
            <a:off x="1075681" y="1715004"/>
            <a:ext cx="1872872"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2B0CC960-296B-CF4D-8DC6-4BBD43459825}"/>
              </a:ext>
            </a:extLst>
          </p:cNvPr>
          <p:cNvSpPr/>
          <p:nvPr/>
        </p:nvSpPr>
        <p:spPr>
          <a:xfrm>
            <a:off x="4979873" y="1715005"/>
            <a:ext cx="1876225" cy="2153736"/>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9D029C3B-9BC3-6543-9F78-20B19E472181}"/>
              </a:ext>
            </a:extLst>
          </p:cNvPr>
          <p:cNvSpPr/>
          <p:nvPr/>
        </p:nvSpPr>
        <p:spPr>
          <a:xfrm>
            <a:off x="1075681" y="4008786"/>
            <a:ext cx="1876225" cy="215198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F0E89AE-918E-6E12-D25A-4ED5FBF98D1B}"/>
              </a:ext>
            </a:extLst>
          </p:cNvPr>
          <p:cNvSpPr txBox="1"/>
          <p:nvPr/>
        </p:nvSpPr>
        <p:spPr>
          <a:xfrm>
            <a:off x="1064239" y="5083360"/>
            <a:ext cx="1876225" cy="938719"/>
          </a:xfrm>
          <a:prstGeom prst="rect">
            <a:avLst/>
          </a:prstGeom>
          <a:noFill/>
        </p:spPr>
        <p:txBody>
          <a:bodyPr wrap="square" lIns="91440" tIns="45720" rIns="91440" bIns="45720" rtlCol="0" anchor="t">
            <a:spAutoFit/>
          </a:bodyPr>
          <a:lstStyle/>
          <a:p>
            <a:pPr algn="ctr"/>
            <a:r>
              <a:rPr lang="en-GB" sz="1100" b="1" dirty="0">
                <a:latin typeface="Constantia"/>
              </a:rPr>
              <a:t>AMR surveillance </a:t>
            </a:r>
            <a:r>
              <a:rPr lang="en-GB" sz="1100" dirty="0">
                <a:latin typeface="Constantia"/>
              </a:rPr>
              <a:t>to strengthen knowledge for action in support of strategies to improve guidelines</a:t>
            </a:r>
          </a:p>
        </p:txBody>
      </p:sp>
      <p:pic>
        <p:nvPicPr>
          <p:cNvPr id="18" name="Picture 17">
            <a:extLst>
              <a:ext uri="{FF2B5EF4-FFF2-40B4-BE49-F238E27FC236}">
                <a16:creationId xmlns:a16="http://schemas.microsoft.com/office/drawing/2014/main" id="{53C7C284-D1D0-272C-DD6A-B5ECB67FCCB9}"/>
              </a:ext>
            </a:extLst>
          </p:cNvPr>
          <p:cNvPicPr>
            <a:picLocks noChangeAspect="1"/>
          </p:cNvPicPr>
          <p:nvPr/>
        </p:nvPicPr>
        <p:blipFill>
          <a:blip r:embed="rId3"/>
          <a:stretch>
            <a:fillRect/>
          </a:stretch>
        </p:blipFill>
        <p:spPr>
          <a:xfrm>
            <a:off x="1316870" y="1832008"/>
            <a:ext cx="1390493" cy="903911"/>
          </a:xfrm>
          <a:prstGeom prst="rect">
            <a:avLst/>
          </a:prstGeom>
        </p:spPr>
      </p:pic>
      <p:sp>
        <p:nvSpPr>
          <p:cNvPr id="23" name="TextBox 22">
            <a:extLst>
              <a:ext uri="{FF2B5EF4-FFF2-40B4-BE49-F238E27FC236}">
                <a16:creationId xmlns:a16="http://schemas.microsoft.com/office/drawing/2014/main" id="{274C894F-DB26-ED4D-E92C-8F511FD8F384}"/>
              </a:ext>
            </a:extLst>
          </p:cNvPr>
          <p:cNvSpPr txBox="1"/>
          <p:nvPr/>
        </p:nvSpPr>
        <p:spPr>
          <a:xfrm>
            <a:off x="1064844" y="2943388"/>
            <a:ext cx="1883709" cy="769441"/>
          </a:xfrm>
          <a:prstGeom prst="rect">
            <a:avLst/>
          </a:prstGeom>
          <a:noFill/>
        </p:spPr>
        <p:txBody>
          <a:bodyPr wrap="square" rtlCol="0">
            <a:spAutoFit/>
          </a:bodyPr>
          <a:lstStyle/>
          <a:p>
            <a:pPr algn="ctr"/>
            <a:r>
              <a:rPr lang="en-GB" sz="1100" b="1" dirty="0">
                <a:latin typeface="Constantia" panose="02030602050306030303" pitchFamily="18" charset="0"/>
              </a:rPr>
              <a:t>Management</a:t>
            </a:r>
            <a:r>
              <a:rPr lang="en-GB" sz="1100" dirty="0">
                <a:latin typeface="Constantia" panose="02030602050306030303" pitchFamily="18" charset="0"/>
              </a:rPr>
              <a:t> to facilitate access to records, laboratory results, and communication.</a:t>
            </a:r>
          </a:p>
        </p:txBody>
      </p:sp>
      <p:pic>
        <p:nvPicPr>
          <p:cNvPr id="43" name="Picture 42" descr="A picture containing circle, cartoon, art, colorfulness&#10;&#10;Description automatically generated">
            <a:extLst>
              <a:ext uri="{FF2B5EF4-FFF2-40B4-BE49-F238E27FC236}">
                <a16:creationId xmlns:a16="http://schemas.microsoft.com/office/drawing/2014/main" id="{1B67CB69-8235-1A66-A337-7B5A903F594C}"/>
              </a:ext>
            </a:extLst>
          </p:cNvPr>
          <p:cNvPicPr>
            <a:picLocks noChangeAspect="1"/>
          </p:cNvPicPr>
          <p:nvPr/>
        </p:nvPicPr>
        <p:blipFill>
          <a:blip r:embed="rId4"/>
          <a:stretch>
            <a:fillRect/>
          </a:stretch>
        </p:blipFill>
        <p:spPr>
          <a:xfrm>
            <a:off x="1687183" y="4297167"/>
            <a:ext cx="630336" cy="630336"/>
          </a:xfrm>
          <a:prstGeom prst="rect">
            <a:avLst/>
          </a:prstGeom>
        </p:spPr>
      </p:pic>
      <p:sp>
        <p:nvSpPr>
          <p:cNvPr id="16" name="Rectangle 15">
            <a:extLst>
              <a:ext uri="{FF2B5EF4-FFF2-40B4-BE49-F238E27FC236}">
                <a16:creationId xmlns:a16="http://schemas.microsoft.com/office/drawing/2014/main" id="{7734E116-A541-0F66-674B-5259DC125910}"/>
              </a:ext>
            </a:extLst>
          </p:cNvPr>
          <p:cNvSpPr/>
          <p:nvPr/>
        </p:nvSpPr>
        <p:spPr>
          <a:xfrm>
            <a:off x="3025203" y="1715005"/>
            <a:ext cx="1876225"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A picture containing clock&#10;&#10;Description automatically generated">
            <a:extLst>
              <a:ext uri="{FF2B5EF4-FFF2-40B4-BE49-F238E27FC236}">
                <a16:creationId xmlns:a16="http://schemas.microsoft.com/office/drawing/2014/main" id="{D424ED30-8F46-10F8-E9A2-F5F40DBB0869}"/>
              </a:ext>
            </a:extLst>
          </p:cNvPr>
          <p:cNvPicPr>
            <a:picLocks noChangeAspect="1"/>
          </p:cNvPicPr>
          <p:nvPr/>
        </p:nvPicPr>
        <p:blipFill>
          <a:blip r:embed="rId5"/>
          <a:stretch>
            <a:fillRect/>
          </a:stretch>
        </p:blipFill>
        <p:spPr>
          <a:xfrm>
            <a:off x="3724740" y="2030856"/>
            <a:ext cx="596693" cy="596693"/>
          </a:xfrm>
          <a:prstGeom prst="rect">
            <a:avLst/>
          </a:prstGeom>
        </p:spPr>
      </p:pic>
      <p:grpSp>
        <p:nvGrpSpPr>
          <p:cNvPr id="2" name="Group 1">
            <a:extLst>
              <a:ext uri="{FF2B5EF4-FFF2-40B4-BE49-F238E27FC236}">
                <a16:creationId xmlns:a16="http://schemas.microsoft.com/office/drawing/2014/main" id="{E9932263-41BF-89A8-54B5-401EED6C7058}"/>
              </a:ext>
            </a:extLst>
          </p:cNvPr>
          <p:cNvGrpSpPr/>
          <p:nvPr/>
        </p:nvGrpSpPr>
        <p:grpSpPr>
          <a:xfrm>
            <a:off x="6928230" y="1707934"/>
            <a:ext cx="1885746" cy="2159151"/>
            <a:chOff x="8870711" y="1707574"/>
            <a:chExt cx="1885746" cy="2159151"/>
          </a:xfrm>
        </p:grpSpPr>
        <p:sp>
          <p:nvSpPr>
            <p:cNvPr id="29" name="TextBox 28">
              <a:extLst>
                <a:ext uri="{FF2B5EF4-FFF2-40B4-BE49-F238E27FC236}">
                  <a16:creationId xmlns:a16="http://schemas.microsoft.com/office/drawing/2014/main" id="{20617729-C544-4DE0-8D1F-8458F30725BD}"/>
                </a:ext>
              </a:extLst>
            </p:cNvPr>
            <p:cNvSpPr txBox="1"/>
            <p:nvPr/>
          </p:nvSpPr>
          <p:spPr>
            <a:xfrm>
              <a:off x="8870711" y="2899580"/>
              <a:ext cx="1869039" cy="830997"/>
            </a:xfrm>
            <a:prstGeom prst="rect">
              <a:avLst/>
            </a:prstGeom>
            <a:noFill/>
          </p:spPr>
          <p:txBody>
            <a:bodyPr wrap="square" lIns="36000" tIns="45720" rIns="36000" bIns="45720" rtlCol="0" anchor="t">
              <a:spAutoFit/>
            </a:bodyPr>
            <a:lstStyle/>
            <a:p>
              <a:pPr algn="ctr"/>
              <a:r>
                <a:rPr lang="en-GB" sz="1200" b="1" dirty="0">
                  <a:latin typeface="Constantia"/>
                </a:rPr>
                <a:t>Assess or predict </a:t>
              </a:r>
              <a:r>
                <a:rPr lang="en-GB" sz="1200" dirty="0">
                  <a:latin typeface="Constantia"/>
                </a:rPr>
                <a:t>complications using machine learning methods on tabular patient data</a:t>
              </a:r>
            </a:p>
          </p:txBody>
        </p:sp>
        <p:pic>
          <p:nvPicPr>
            <p:cNvPr id="45" name="Picture 44" descr="A picture containing cartoon, graphics, graphic design, clipart&#10;&#10;Description automatically generated">
              <a:extLst>
                <a:ext uri="{FF2B5EF4-FFF2-40B4-BE49-F238E27FC236}">
                  <a16:creationId xmlns:a16="http://schemas.microsoft.com/office/drawing/2014/main" id="{91AD891E-0D06-67D7-B7B8-8B66BB214D0D}"/>
                </a:ext>
              </a:extLst>
            </p:cNvPr>
            <p:cNvPicPr>
              <a:picLocks noChangeAspect="1"/>
            </p:cNvPicPr>
            <p:nvPr/>
          </p:nvPicPr>
          <p:blipFill>
            <a:blip r:embed="rId6"/>
            <a:stretch>
              <a:fillRect/>
            </a:stretch>
          </p:blipFill>
          <p:spPr>
            <a:xfrm>
              <a:off x="9448357" y="2039488"/>
              <a:ext cx="665428" cy="665428"/>
            </a:xfrm>
            <a:prstGeom prst="rect">
              <a:avLst/>
            </a:prstGeom>
          </p:spPr>
        </p:pic>
        <p:sp>
          <p:nvSpPr>
            <p:cNvPr id="24" name="Rectangle 23">
              <a:extLst>
                <a:ext uri="{FF2B5EF4-FFF2-40B4-BE49-F238E27FC236}">
                  <a16:creationId xmlns:a16="http://schemas.microsoft.com/office/drawing/2014/main" id="{E76E3357-C5CA-3CC0-6E89-78C1FD9AB617}"/>
                </a:ext>
              </a:extLst>
            </p:cNvPr>
            <p:cNvSpPr/>
            <p:nvPr/>
          </p:nvSpPr>
          <p:spPr>
            <a:xfrm>
              <a:off x="8878923" y="1707574"/>
              <a:ext cx="1877534"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2" name="TextBox 41">
            <a:extLst>
              <a:ext uri="{FF2B5EF4-FFF2-40B4-BE49-F238E27FC236}">
                <a16:creationId xmlns:a16="http://schemas.microsoft.com/office/drawing/2014/main" id="{2C65333C-65F7-2557-56DD-CA6ADA993881}"/>
              </a:ext>
            </a:extLst>
          </p:cNvPr>
          <p:cNvSpPr txBox="1"/>
          <p:nvPr/>
        </p:nvSpPr>
        <p:spPr>
          <a:xfrm>
            <a:off x="3047535" y="2873804"/>
            <a:ext cx="1871734" cy="769441"/>
          </a:xfrm>
          <a:prstGeom prst="rect">
            <a:avLst/>
          </a:prstGeom>
          <a:noFill/>
        </p:spPr>
        <p:txBody>
          <a:bodyPr wrap="square" rtlCol="0">
            <a:spAutoFit/>
          </a:bodyPr>
          <a:lstStyle/>
          <a:p>
            <a:pPr algn="ctr"/>
            <a:r>
              <a:rPr lang="en-GB" sz="1100" dirty="0">
                <a:latin typeface="Constantia" panose="02030602050306030303" pitchFamily="18" charset="0"/>
              </a:rPr>
              <a:t>Facilitate </a:t>
            </a:r>
            <a:r>
              <a:rPr lang="en-GB" sz="1100" b="1" dirty="0">
                <a:latin typeface="Constantia" panose="02030602050306030303" pitchFamily="18" charset="0"/>
              </a:rPr>
              <a:t>data collection </a:t>
            </a:r>
            <a:r>
              <a:rPr lang="en-GB" sz="1100" dirty="0">
                <a:latin typeface="Constantia" panose="02030602050306030303" pitchFamily="18" charset="0"/>
              </a:rPr>
              <a:t>to enhance decisions, send </a:t>
            </a:r>
            <a:r>
              <a:rPr lang="en-GB" sz="1100" b="1" dirty="0">
                <a:latin typeface="Constantia" panose="02030602050306030303" pitchFamily="18" charset="0"/>
              </a:rPr>
              <a:t>reminders</a:t>
            </a:r>
            <a:r>
              <a:rPr lang="en-GB" sz="1100" dirty="0">
                <a:latin typeface="Constantia" panose="02030602050306030303" pitchFamily="18" charset="0"/>
              </a:rPr>
              <a:t> or clinical </a:t>
            </a:r>
            <a:r>
              <a:rPr lang="en-GB" sz="1100" b="1" dirty="0">
                <a:latin typeface="Constantia" panose="02030602050306030303" pitchFamily="18" charset="0"/>
              </a:rPr>
              <a:t>alerts</a:t>
            </a:r>
          </a:p>
        </p:txBody>
      </p:sp>
      <p:pic>
        <p:nvPicPr>
          <p:cNvPr id="46" name="Picture 45" descr="A person in a white coat shaking hands with a person&#10;&#10;Description automatically generated with low confidence">
            <a:extLst>
              <a:ext uri="{FF2B5EF4-FFF2-40B4-BE49-F238E27FC236}">
                <a16:creationId xmlns:a16="http://schemas.microsoft.com/office/drawing/2014/main" id="{81243186-B8BA-C334-2F12-123FFBDB0FB6}"/>
              </a:ext>
            </a:extLst>
          </p:cNvPr>
          <p:cNvPicPr>
            <a:picLocks noChangeAspect="1"/>
          </p:cNvPicPr>
          <p:nvPr/>
        </p:nvPicPr>
        <p:blipFill>
          <a:blip r:embed="rId7"/>
          <a:stretch>
            <a:fillRect/>
          </a:stretch>
        </p:blipFill>
        <p:spPr>
          <a:xfrm>
            <a:off x="5546380" y="2026883"/>
            <a:ext cx="740458" cy="740458"/>
          </a:xfrm>
          <a:prstGeom prst="rect">
            <a:avLst/>
          </a:prstGeom>
        </p:spPr>
      </p:pic>
      <p:sp>
        <p:nvSpPr>
          <p:cNvPr id="52" name="TextBox 51">
            <a:extLst>
              <a:ext uri="{FF2B5EF4-FFF2-40B4-BE49-F238E27FC236}">
                <a16:creationId xmlns:a16="http://schemas.microsoft.com/office/drawing/2014/main" id="{DEB1BD35-A2E1-044C-2822-6FAFD4A286CE}"/>
              </a:ext>
            </a:extLst>
          </p:cNvPr>
          <p:cNvSpPr txBox="1"/>
          <p:nvPr/>
        </p:nvSpPr>
        <p:spPr>
          <a:xfrm>
            <a:off x="4964840" y="2908322"/>
            <a:ext cx="1881372" cy="769441"/>
          </a:xfrm>
          <a:prstGeom prst="rect">
            <a:avLst/>
          </a:prstGeom>
          <a:noFill/>
        </p:spPr>
        <p:txBody>
          <a:bodyPr wrap="square" rtlCol="0">
            <a:spAutoFit/>
          </a:bodyPr>
          <a:lstStyle/>
          <a:p>
            <a:pPr algn="ctr"/>
            <a:r>
              <a:rPr lang="en-GB" sz="1100" b="1" dirty="0">
                <a:latin typeface="Constantia" panose="02030602050306030303" pitchFamily="18" charset="0"/>
              </a:rPr>
              <a:t>Patient engagement </a:t>
            </a:r>
            <a:r>
              <a:rPr lang="en-GB" sz="1100" dirty="0">
                <a:latin typeface="Constantia" panose="02030602050306030303" pitchFamily="18" charset="0"/>
              </a:rPr>
              <a:t>to improve understanding and shape future patient behaviour</a:t>
            </a:r>
          </a:p>
        </p:txBody>
      </p:sp>
      <p:sp>
        <p:nvSpPr>
          <p:cNvPr id="10" name="Rectangle 9">
            <a:extLst>
              <a:ext uri="{FF2B5EF4-FFF2-40B4-BE49-F238E27FC236}">
                <a16:creationId xmlns:a16="http://schemas.microsoft.com/office/drawing/2014/main" id="{CEC95285-04CA-1D3C-8BDB-5D44839D81A9}"/>
              </a:ext>
            </a:extLst>
          </p:cNvPr>
          <p:cNvSpPr/>
          <p:nvPr/>
        </p:nvSpPr>
        <p:spPr>
          <a:xfrm>
            <a:off x="3029694" y="4001757"/>
            <a:ext cx="1876225"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6D52914-2B26-79AB-4F7F-75DD37F3091B}"/>
              </a:ext>
            </a:extLst>
          </p:cNvPr>
          <p:cNvSpPr/>
          <p:nvPr/>
        </p:nvSpPr>
        <p:spPr>
          <a:xfrm>
            <a:off x="4979873" y="3996674"/>
            <a:ext cx="1876225" cy="215915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3D8C7009-F7A5-08B6-8288-8E08487BCF7C}"/>
              </a:ext>
            </a:extLst>
          </p:cNvPr>
          <p:cNvSpPr/>
          <p:nvPr/>
        </p:nvSpPr>
        <p:spPr>
          <a:xfrm>
            <a:off x="6930052" y="4001620"/>
            <a:ext cx="1876225" cy="2154205"/>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DB9670E-6071-7922-1047-1E381AE03D7A}"/>
              </a:ext>
            </a:extLst>
          </p:cNvPr>
          <p:cNvSpPr/>
          <p:nvPr/>
        </p:nvSpPr>
        <p:spPr>
          <a:xfrm>
            <a:off x="8880231" y="3995077"/>
            <a:ext cx="1876225" cy="215915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4851C6B1-A980-7CC1-B60B-CDCFC39F56D8}"/>
              </a:ext>
            </a:extLst>
          </p:cNvPr>
          <p:cNvSpPr txBox="1"/>
          <p:nvPr/>
        </p:nvSpPr>
        <p:spPr>
          <a:xfrm>
            <a:off x="3021386" y="5090700"/>
            <a:ext cx="1889007" cy="938719"/>
          </a:xfrm>
          <a:prstGeom prst="rect">
            <a:avLst/>
          </a:prstGeom>
          <a:noFill/>
        </p:spPr>
        <p:txBody>
          <a:bodyPr wrap="square" lIns="91440" tIns="45720" rIns="91440" bIns="45720" rtlCol="0" anchor="t">
            <a:spAutoFit/>
          </a:bodyPr>
          <a:lstStyle/>
          <a:p>
            <a:pPr algn="ctr"/>
            <a:r>
              <a:rPr lang="en-GB" sz="1100" dirty="0">
                <a:latin typeface="Constantia"/>
              </a:rPr>
              <a:t>Support</a:t>
            </a:r>
            <a:r>
              <a:rPr lang="en-GB" sz="1100" b="1" dirty="0">
                <a:latin typeface="Constantia"/>
              </a:rPr>
              <a:t> medication </a:t>
            </a:r>
            <a:r>
              <a:rPr lang="en-GB" sz="1100" dirty="0">
                <a:latin typeface="Constantia"/>
              </a:rPr>
              <a:t>from allergy checking, and therapy selection to adjusting antimicrobial doses</a:t>
            </a:r>
          </a:p>
        </p:txBody>
      </p:sp>
      <p:sp>
        <p:nvSpPr>
          <p:cNvPr id="27" name="TextBox 26">
            <a:extLst>
              <a:ext uri="{FF2B5EF4-FFF2-40B4-BE49-F238E27FC236}">
                <a16:creationId xmlns:a16="http://schemas.microsoft.com/office/drawing/2014/main" id="{2CAF005F-45E1-6CEE-13E0-8841FBDCC1DE}"/>
              </a:ext>
            </a:extLst>
          </p:cNvPr>
          <p:cNvSpPr txBox="1"/>
          <p:nvPr/>
        </p:nvSpPr>
        <p:spPr>
          <a:xfrm>
            <a:off x="4942712" y="5092865"/>
            <a:ext cx="1889584" cy="600164"/>
          </a:xfrm>
          <a:prstGeom prst="rect">
            <a:avLst/>
          </a:prstGeom>
          <a:noFill/>
        </p:spPr>
        <p:txBody>
          <a:bodyPr wrap="square" lIns="91440" tIns="45720" rIns="91440" bIns="45720" rtlCol="0" anchor="t">
            <a:spAutoFit/>
          </a:bodyPr>
          <a:lstStyle/>
          <a:p>
            <a:pPr algn="ctr"/>
            <a:r>
              <a:rPr lang="en-GB" sz="1100" dirty="0">
                <a:solidFill>
                  <a:schemeClr val="bg1">
                    <a:lumMod val="65000"/>
                  </a:schemeClr>
                </a:solidFill>
                <a:latin typeface="Constantia"/>
              </a:rPr>
              <a:t>Using </a:t>
            </a:r>
            <a:r>
              <a:rPr lang="en-GB" sz="1100" b="1" dirty="0">
                <a:solidFill>
                  <a:schemeClr val="bg1">
                    <a:lumMod val="65000"/>
                  </a:schemeClr>
                </a:solidFill>
                <a:latin typeface="Constantia"/>
              </a:rPr>
              <a:t>NLP</a:t>
            </a:r>
            <a:r>
              <a:rPr lang="en-GB" sz="1100" dirty="0">
                <a:solidFill>
                  <a:schemeClr val="bg1">
                    <a:lumMod val="65000"/>
                  </a:schemeClr>
                </a:solidFill>
                <a:latin typeface="Constantia"/>
              </a:rPr>
              <a:t> to extract medical information from free-text clinical notes</a:t>
            </a:r>
          </a:p>
        </p:txBody>
      </p:sp>
      <p:sp>
        <p:nvSpPr>
          <p:cNvPr id="28" name="TextBox 27">
            <a:extLst>
              <a:ext uri="{FF2B5EF4-FFF2-40B4-BE49-F238E27FC236}">
                <a16:creationId xmlns:a16="http://schemas.microsoft.com/office/drawing/2014/main" id="{4551915C-A3B4-E4B4-C3C4-12FA54A55C70}"/>
              </a:ext>
            </a:extLst>
          </p:cNvPr>
          <p:cNvSpPr txBox="1"/>
          <p:nvPr/>
        </p:nvSpPr>
        <p:spPr>
          <a:xfrm>
            <a:off x="6919533" y="5083360"/>
            <a:ext cx="1876225" cy="830997"/>
          </a:xfrm>
          <a:prstGeom prst="rect">
            <a:avLst/>
          </a:prstGeom>
          <a:noFill/>
        </p:spPr>
        <p:txBody>
          <a:bodyPr wrap="square" lIns="72000" tIns="45720" rIns="72000" bIns="45720" rtlCol="0" anchor="t">
            <a:spAutoFit/>
          </a:bodyPr>
          <a:lstStyle/>
          <a:p>
            <a:pPr algn="ctr"/>
            <a:r>
              <a:rPr lang="en-GB" sz="1200" b="1" dirty="0">
                <a:solidFill>
                  <a:schemeClr val="bg1">
                    <a:lumMod val="65000"/>
                  </a:schemeClr>
                </a:solidFill>
                <a:latin typeface="Constantia"/>
              </a:rPr>
              <a:t>Image processing </a:t>
            </a:r>
            <a:r>
              <a:rPr lang="en-GB" sz="1200" dirty="0">
                <a:solidFill>
                  <a:schemeClr val="bg1">
                    <a:lumMod val="65000"/>
                  </a:schemeClr>
                </a:solidFill>
                <a:latin typeface="Constantia"/>
              </a:rPr>
              <a:t>to extract useful information from medical imaging (X-ray, CT, MRI)</a:t>
            </a:r>
          </a:p>
        </p:txBody>
      </p:sp>
      <p:pic>
        <p:nvPicPr>
          <p:cNvPr id="32" name="Picture 31" descr="A picture containing symbol&#10;&#10;Description automatically generated">
            <a:extLst>
              <a:ext uri="{FF2B5EF4-FFF2-40B4-BE49-F238E27FC236}">
                <a16:creationId xmlns:a16="http://schemas.microsoft.com/office/drawing/2014/main" id="{145CA516-32FF-DB5B-0F98-0730B98A5B72}"/>
              </a:ext>
            </a:extLst>
          </p:cNvPr>
          <p:cNvPicPr>
            <a:picLocks noChangeAspect="1"/>
          </p:cNvPicPr>
          <p:nvPr/>
        </p:nvPicPr>
        <p:blipFill>
          <a:blip r:embed="rId8">
            <a:alphaModFix amt="30000"/>
          </a:blip>
          <a:stretch>
            <a:fillRect/>
          </a:stretch>
        </p:blipFill>
        <p:spPr>
          <a:xfrm>
            <a:off x="7574348" y="4336450"/>
            <a:ext cx="587632" cy="587632"/>
          </a:xfrm>
          <a:prstGeom prst="rect">
            <a:avLst/>
          </a:prstGeom>
        </p:spPr>
      </p:pic>
      <p:pic>
        <p:nvPicPr>
          <p:cNvPr id="35" name="Picture 34" descr="A picture containing clipart, cartoon, graphics, design&#10;&#10;Description automatically generated">
            <a:extLst>
              <a:ext uri="{FF2B5EF4-FFF2-40B4-BE49-F238E27FC236}">
                <a16:creationId xmlns:a16="http://schemas.microsoft.com/office/drawing/2014/main" id="{0D247E56-DE9B-22C6-3479-B4106A41CB19}"/>
              </a:ext>
            </a:extLst>
          </p:cNvPr>
          <p:cNvPicPr>
            <a:picLocks noChangeAspect="1"/>
          </p:cNvPicPr>
          <p:nvPr/>
        </p:nvPicPr>
        <p:blipFill>
          <a:blip r:embed="rId9"/>
          <a:stretch>
            <a:fillRect/>
          </a:stretch>
        </p:blipFill>
        <p:spPr>
          <a:xfrm>
            <a:off x="3633171" y="4295336"/>
            <a:ext cx="706052" cy="706052"/>
          </a:xfrm>
          <a:prstGeom prst="rect">
            <a:avLst/>
          </a:prstGeom>
        </p:spPr>
      </p:pic>
      <p:pic>
        <p:nvPicPr>
          <p:cNvPr id="38" name="Picture 37" descr="A paper with a pen and a container&#10;&#10;Description automatically generated with low confidence">
            <a:extLst>
              <a:ext uri="{FF2B5EF4-FFF2-40B4-BE49-F238E27FC236}">
                <a16:creationId xmlns:a16="http://schemas.microsoft.com/office/drawing/2014/main" id="{45AE4274-F7A4-228D-8DBE-BB98F9149985}"/>
              </a:ext>
            </a:extLst>
          </p:cNvPr>
          <p:cNvPicPr>
            <a:picLocks noChangeAspect="1"/>
          </p:cNvPicPr>
          <p:nvPr/>
        </p:nvPicPr>
        <p:blipFill>
          <a:blip r:embed="rId10">
            <a:alphaModFix amt="30000"/>
          </a:blip>
          <a:stretch>
            <a:fillRect/>
          </a:stretch>
        </p:blipFill>
        <p:spPr>
          <a:xfrm>
            <a:off x="5589079" y="4305605"/>
            <a:ext cx="618477" cy="618477"/>
          </a:xfrm>
          <a:prstGeom prst="rect">
            <a:avLst/>
          </a:prstGeom>
        </p:spPr>
      </p:pic>
      <p:pic>
        <p:nvPicPr>
          <p:cNvPr id="39" name="Picture 38" descr="A picture containing circle, graphics, screenshot, clipart&#10;&#10;Description automatically generated">
            <a:extLst>
              <a:ext uri="{FF2B5EF4-FFF2-40B4-BE49-F238E27FC236}">
                <a16:creationId xmlns:a16="http://schemas.microsoft.com/office/drawing/2014/main" id="{62B4089C-5FDA-E804-33D1-D94D23DAEECC}"/>
              </a:ext>
            </a:extLst>
          </p:cNvPr>
          <p:cNvPicPr>
            <a:picLocks noChangeAspect="1"/>
          </p:cNvPicPr>
          <p:nvPr/>
        </p:nvPicPr>
        <p:blipFill>
          <a:blip r:embed="rId11">
            <a:alphaModFix amt="30000"/>
          </a:blip>
          <a:stretch>
            <a:fillRect/>
          </a:stretch>
        </p:blipFill>
        <p:spPr>
          <a:xfrm>
            <a:off x="9197887" y="4994448"/>
            <a:ext cx="500940" cy="500940"/>
          </a:xfrm>
          <a:prstGeom prst="rect">
            <a:avLst/>
          </a:prstGeom>
        </p:spPr>
      </p:pic>
      <p:sp>
        <p:nvSpPr>
          <p:cNvPr id="40" name="TextBox 39">
            <a:extLst>
              <a:ext uri="{FF2B5EF4-FFF2-40B4-BE49-F238E27FC236}">
                <a16:creationId xmlns:a16="http://schemas.microsoft.com/office/drawing/2014/main" id="{D564FCE6-C442-885D-8CE1-D4D6787C21D6}"/>
              </a:ext>
            </a:extLst>
          </p:cNvPr>
          <p:cNvSpPr txBox="1"/>
          <p:nvPr/>
        </p:nvSpPr>
        <p:spPr>
          <a:xfrm>
            <a:off x="8813976" y="5772326"/>
            <a:ext cx="1876225" cy="261610"/>
          </a:xfrm>
          <a:prstGeom prst="rect">
            <a:avLst/>
          </a:prstGeom>
          <a:noFill/>
        </p:spPr>
        <p:txBody>
          <a:bodyPr wrap="square" lIns="72000" tIns="45720" rIns="72000" bIns="45720" rtlCol="0" anchor="t">
            <a:spAutoFit/>
          </a:bodyPr>
          <a:lstStyle/>
          <a:p>
            <a:pPr algn="ctr"/>
            <a:r>
              <a:rPr lang="en-GB" sz="1100" dirty="0">
                <a:solidFill>
                  <a:schemeClr val="bg1">
                    <a:lumMod val="65000"/>
                  </a:schemeClr>
                </a:solidFill>
                <a:latin typeface="Constantia"/>
              </a:rPr>
              <a:t>+ more!</a:t>
            </a:r>
          </a:p>
        </p:txBody>
      </p:sp>
      <p:pic>
        <p:nvPicPr>
          <p:cNvPr id="47" name="Picture 46" descr="A picture containing screenshot, text, design&#10;&#10;Description automatically generated">
            <a:extLst>
              <a:ext uri="{FF2B5EF4-FFF2-40B4-BE49-F238E27FC236}">
                <a16:creationId xmlns:a16="http://schemas.microsoft.com/office/drawing/2014/main" id="{F46CC87D-592A-353E-D42E-68B35271E9CA}"/>
              </a:ext>
            </a:extLst>
          </p:cNvPr>
          <p:cNvPicPr>
            <a:picLocks noChangeAspect="1"/>
          </p:cNvPicPr>
          <p:nvPr/>
        </p:nvPicPr>
        <p:blipFill>
          <a:blip r:embed="rId12">
            <a:alphaModFix amt="30000"/>
          </a:blip>
          <a:stretch>
            <a:fillRect/>
          </a:stretch>
        </p:blipFill>
        <p:spPr>
          <a:xfrm>
            <a:off x="9522247" y="4228640"/>
            <a:ext cx="590885" cy="590885"/>
          </a:xfrm>
          <a:prstGeom prst="rect">
            <a:avLst/>
          </a:prstGeom>
        </p:spPr>
      </p:pic>
      <p:pic>
        <p:nvPicPr>
          <p:cNvPr id="49" name="Picture 48" descr="A picture containing screenshot, watch&#10;&#10;Description automatically generated">
            <a:extLst>
              <a:ext uri="{FF2B5EF4-FFF2-40B4-BE49-F238E27FC236}">
                <a16:creationId xmlns:a16="http://schemas.microsoft.com/office/drawing/2014/main" id="{0B8F5C63-B023-68F2-8D2A-E6F613CD812E}"/>
              </a:ext>
            </a:extLst>
          </p:cNvPr>
          <p:cNvPicPr>
            <a:picLocks noChangeAspect="1"/>
          </p:cNvPicPr>
          <p:nvPr/>
        </p:nvPicPr>
        <p:blipFill>
          <a:blip r:embed="rId13">
            <a:alphaModFix amt="30000"/>
          </a:blip>
          <a:stretch>
            <a:fillRect/>
          </a:stretch>
        </p:blipFill>
        <p:spPr>
          <a:xfrm>
            <a:off x="9863315" y="5008261"/>
            <a:ext cx="500939" cy="500939"/>
          </a:xfrm>
          <a:prstGeom prst="rect">
            <a:avLst/>
          </a:prstGeom>
        </p:spPr>
      </p:pic>
      <p:grpSp>
        <p:nvGrpSpPr>
          <p:cNvPr id="7" name="Group 6">
            <a:extLst>
              <a:ext uri="{FF2B5EF4-FFF2-40B4-BE49-F238E27FC236}">
                <a16:creationId xmlns:a16="http://schemas.microsoft.com/office/drawing/2014/main" id="{081994D6-D5E8-BBAA-E921-C5EB8D28BAC9}"/>
              </a:ext>
            </a:extLst>
          </p:cNvPr>
          <p:cNvGrpSpPr/>
          <p:nvPr/>
        </p:nvGrpSpPr>
        <p:grpSpPr>
          <a:xfrm>
            <a:off x="8885909" y="1719315"/>
            <a:ext cx="1884579" cy="2153736"/>
            <a:chOff x="6929397" y="1720375"/>
            <a:chExt cx="1884579" cy="2153736"/>
          </a:xfrm>
        </p:grpSpPr>
        <p:sp>
          <p:nvSpPr>
            <p:cNvPr id="34" name="TextBox 33">
              <a:extLst>
                <a:ext uri="{FF2B5EF4-FFF2-40B4-BE49-F238E27FC236}">
                  <a16:creationId xmlns:a16="http://schemas.microsoft.com/office/drawing/2014/main" id="{5E33504F-8BBB-9140-B9D4-9F5F594D5519}"/>
                </a:ext>
              </a:extLst>
            </p:cNvPr>
            <p:cNvSpPr txBox="1"/>
            <p:nvPr/>
          </p:nvSpPr>
          <p:spPr>
            <a:xfrm>
              <a:off x="6948587" y="2911249"/>
              <a:ext cx="1865389" cy="830997"/>
            </a:xfrm>
            <a:prstGeom prst="rect">
              <a:avLst/>
            </a:prstGeom>
            <a:noFill/>
          </p:spPr>
          <p:txBody>
            <a:bodyPr wrap="square" lIns="36000" rIns="36000" rtlCol="0">
              <a:spAutoFit/>
            </a:bodyPr>
            <a:lstStyle/>
            <a:p>
              <a:pPr algn="ctr"/>
              <a:r>
                <a:rPr lang="en-GB" sz="1200" dirty="0">
                  <a:latin typeface="Constantia" panose="02030602050306030303" pitchFamily="18" charset="0"/>
                </a:rPr>
                <a:t>Review of </a:t>
              </a:r>
              <a:r>
                <a:rPr lang="en-GB" sz="1200" b="1" dirty="0">
                  <a:latin typeface="Constantia" panose="02030602050306030303" pitchFamily="18" charset="0"/>
                </a:rPr>
                <a:t>past similar cases </a:t>
              </a:r>
              <a:r>
                <a:rPr lang="en-GB" sz="1200" dirty="0">
                  <a:latin typeface="Constantia" panose="02030602050306030303" pitchFamily="18" charset="0"/>
                </a:rPr>
                <a:t>to improve decisions matching clinicians’ reasoning process</a:t>
              </a:r>
            </a:p>
          </p:txBody>
        </p:sp>
        <p:pic>
          <p:nvPicPr>
            <p:cNvPr id="13" name="Picture 12" descr="A picture containing screenshot, colorfulness, circle, design&#10;&#10;Description automatically generated">
              <a:extLst>
                <a:ext uri="{FF2B5EF4-FFF2-40B4-BE49-F238E27FC236}">
                  <a16:creationId xmlns:a16="http://schemas.microsoft.com/office/drawing/2014/main" id="{5FA11021-6AC6-5570-528B-34E196CD3CD6}"/>
                </a:ext>
              </a:extLst>
            </p:cNvPr>
            <p:cNvPicPr>
              <a:picLocks noChangeAspect="1"/>
            </p:cNvPicPr>
            <p:nvPr/>
          </p:nvPicPr>
          <p:blipFill>
            <a:blip r:embed="rId14"/>
            <a:stretch>
              <a:fillRect/>
            </a:stretch>
          </p:blipFill>
          <p:spPr>
            <a:xfrm>
              <a:off x="7587837" y="2092529"/>
              <a:ext cx="559346" cy="559346"/>
            </a:xfrm>
            <a:prstGeom prst="rect">
              <a:avLst/>
            </a:prstGeom>
          </p:spPr>
        </p:pic>
        <p:sp>
          <p:nvSpPr>
            <p:cNvPr id="6" name="Rectangle 5">
              <a:extLst>
                <a:ext uri="{FF2B5EF4-FFF2-40B4-BE49-F238E27FC236}">
                  <a16:creationId xmlns:a16="http://schemas.microsoft.com/office/drawing/2014/main" id="{815DB547-09A6-341A-468B-99E2D1500411}"/>
                </a:ext>
              </a:extLst>
            </p:cNvPr>
            <p:cNvSpPr/>
            <p:nvPr/>
          </p:nvSpPr>
          <p:spPr>
            <a:xfrm>
              <a:off x="6929397" y="1720375"/>
              <a:ext cx="1876225" cy="2153736"/>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89720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D5CBFB-0DF9-664C-BA87-16073363A65D}"/>
              </a:ext>
            </a:extLst>
          </p:cNvPr>
          <p:cNvSpPr>
            <a:spLocks noGrp="1"/>
          </p:cNvSpPr>
          <p:nvPr>
            <p:ph type="sldNum" sz="quarter" idx="12"/>
          </p:nvPr>
        </p:nvSpPr>
        <p:spPr/>
        <p:txBody>
          <a:bodyPr/>
          <a:lstStyle/>
          <a:p>
            <a:fld id="{AABFF9DA-2577-3447-9DFE-17137E505E19}" type="slidenum">
              <a:rPr lang="en-US" smtClean="0"/>
              <a:t>35</a:t>
            </a:fld>
            <a:endParaRPr lang="en-US" dirty="0"/>
          </a:p>
        </p:txBody>
      </p:sp>
      <p:sp>
        <p:nvSpPr>
          <p:cNvPr id="4" name="Title 1">
            <a:extLst>
              <a:ext uri="{FF2B5EF4-FFF2-40B4-BE49-F238E27FC236}">
                <a16:creationId xmlns:a16="http://schemas.microsoft.com/office/drawing/2014/main" id="{D91BB27B-784E-C344-93C0-C658A20257ED}"/>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SUPERVISED LEARNING</a:t>
            </a:r>
            <a:endParaRPr lang="en-US" sz="2400" b="1" dirty="0">
              <a:solidFill>
                <a:srgbClr val="800000"/>
              </a:solidFill>
              <a:latin typeface="Constantia"/>
              <a:cs typeface="Constantia"/>
            </a:endParaRPr>
          </a:p>
        </p:txBody>
      </p:sp>
      <p:sp>
        <p:nvSpPr>
          <p:cNvPr id="2" name="TextBox 10">
            <a:extLst>
              <a:ext uri="{FF2B5EF4-FFF2-40B4-BE49-F238E27FC236}">
                <a16:creationId xmlns:a16="http://schemas.microsoft.com/office/drawing/2014/main" id="{771891FC-B4DB-C48A-7D83-81BB52F8F5EC}"/>
              </a:ext>
            </a:extLst>
          </p:cNvPr>
          <p:cNvSpPr txBox="1"/>
          <p:nvPr/>
        </p:nvSpPr>
        <p:spPr>
          <a:xfrm>
            <a:off x="236960" y="5664752"/>
            <a:ext cx="11344106" cy="122341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onstantia" panose="02030602050306030303" pitchFamily="18" charset="0"/>
              </a:rPr>
              <a:t>1.</a:t>
            </a:r>
            <a:r>
              <a:rPr lang="en-GB" sz="1050" b="0" i="0" dirty="0">
                <a:solidFill>
                  <a:srgbClr val="282828"/>
                </a:solidFill>
                <a:effectLst/>
                <a:latin typeface="Constantia" panose="02030602050306030303" pitchFamily="18" charset="0"/>
              </a:rPr>
              <a:t> </a:t>
            </a:r>
            <a:r>
              <a:rPr lang="en-GB" sz="1050" b="0" i="0" dirty="0">
                <a:effectLst/>
                <a:latin typeface="Constantia" panose="02030602050306030303" pitchFamily="18" charset="0"/>
              </a:rPr>
              <a:t>Damien et al </a:t>
            </a:r>
            <a:r>
              <a:rPr lang="en-US" sz="1050" dirty="0">
                <a:latin typeface="Constantia" panose="02030602050306030303" pitchFamily="18" charset="0"/>
              </a:rPr>
              <a:t>–</a:t>
            </a:r>
            <a:r>
              <a:rPr lang="en-GB" sz="1050" b="0" i="0" dirty="0">
                <a:effectLst/>
                <a:latin typeface="Constantia" panose="02030602050306030303" pitchFamily="18" charset="0"/>
              </a:rPr>
              <a:t> </a:t>
            </a:r>
            <a:r>
              <a:rPr lang="en-GB" sz="1050" b="0" i="1" dirty="0">
                <a:effectLst/>
                <a:latin typeface="Constantia" panose="02030602050306030303" pitchFamily="18" charset="0"/>
              </a:rPr>
              <a:t>The diagnosis of dengue in patients </a:t>
            </a:r>
            <a:r>
              <a:rPr lang="en-GB" sz="1050" i="1" dirty="0">
                <a:latin typeface="Constantia" panose="02030602050306030303" pitchFamily="18" charset="0"/>
              </a:rPr>
              <a:t>p</a:t>
            </a:r>
            <a:r>
              <a:rPr lang="en-GB" sz="1050" b="0" i="1" dirty="0">
                <a:effectLst/>
                <a:latin typeface="Constantia" panose="02030602050306030303" pitchFamily="18" charset="0"/>
              </a:rPr>
              <a:t>resenting </a:t>
            </a:r>
            <a:r>
              <a:rPr lang="en-GB" sz="1050" i="1" dirty="0">
                <a:latin typeface="Constantia" panose="02030602050306030303" pitchFamily="18" charset="0"/>
              </a:rPr>
              <a:t>w</a:t>
            </a:r>
            <a:r>
              <a:rPr lang="en-GB" sz="1050" b="0" i="1" dirty="0">
                <a:effectLst/>
                <a:latin typeface="Constantia" panose="02030602050306030303" pitchFamily="18" charset="0"/>
              </a:rPr>
              <a:t>ith acute </a:t>
            </a:r>
            <a:r>
              <a:rPr lang="en-GB" sz="1050" i="1" dirty="0">
                <a:latin typeface="Constantia" panose="02030602050306030303" pitchFamily="18" charset="0"/>
              </a:rPr>
              <a:t>f</a:t>
            </a:r>
            <a:r>
              <a:rPr lang="en-GB" sz="1050" b="0" i="1" dirty="0">
                <a:effectLst/>
                <a:latin typeface="Constantia" panose="02030602050306030303" pitchFamily="18" charset="0"/>
              </a:rPr>
              <a:t>ebrile </a:t>
            </a:r>
            <a:r>
              <a:rPr lang="en-GB" sz="1050" i="1" dirty="0">
                <a:latin typeface="Constantia" panose="02030602050306030303" pitchFamily="18" charset="0"/>
              </a:rPr>
              <a:t>i</a:t>
            </a:r>
            <a:r>
              <a:rPr lang="en-GB" sz="1050" b="0" i="1" dirty="0">
                <a:effectLst/>
                <a:latin typeface="Constantia" panose="02030602050306030303" pitchFamily="18" charset="0"/>
              </a:rPr>
              <a:t>llness </a:t>
            </a:r>
            <a:r>
              <a:rPr lang="en-GB" sz="1050" i="1" dirty="0">
                <a:latin typeface="Constantia" panose="02030602050306030303" pitchFamily="18" charset="0"/>
              </a:rPr>
              <a:t>u</a:t>
            </a:r>
            <a:r>
              <a:rPr lang="en-GB" sz="1050" b="0" i="1" dirty="0">
                <a:effectLst/>
                <a:latin typeface="Constantia" panose="02030602050306030303" pitchFamily="18" charset="0"/>
              </a:rPr>
              <a:t>sing </a:t>
            </a:r>
            <a:r>
              <a:rPr lang="en-GB" sz="1050" i="1" dirty="0">
                <a:latin typeface="Constantia" panose="02030602050306030303" pitchFamily="18" charset="0"/>
              </a:rPr>
              <a:t>s</a:t>
            </a:r>
            <a:r>
              <a:rPr lang="en-GB" sz="1050" b="0" i="1" dirty="0">
                <a:effectLst/>
                <a:latin typeface="Constantia" panose="02030602050306030303" pitchFamily="18" charset="0"/>
              </a:rPr>
              <a:t>upervised </a:t>
            </a:r>
            <a:r>
              <a:rPr lang="en-GB" sz="1050" i="1" dirty="0">
                <a:latin typeface="Constantia" panose="02030602050306030303" pitchFamily="18" charset="0"/>
              </a:rPr>
              <a:t>m</a:t>
            </a:r>
            <a:r>
              <a:rPr lang="en-GB" sz="1050" b="0" i="1" dirty="0">
                <a:effectLst/>
                <a:latin typeface="Constantia" panose="02030602050306030303" pitchFamily="18" charset="0"/>
              </a:rPr>
              <a:t>achine </a:t>
            </a:r>
            <a:r>
              <a:rPr lang="en-GB" sz="1050" i="1" dirty="0">
                <a:latin typeface="Constantia" panose="02030602050306030303" pitchFamily="18" charset="0"/>
              </a:rPr>
              <a:t>l</a:t>
            </a:r>
            <a:r>
              <a:rPr lang="en-GB" sz="1050" b="0" i="1" dirty="0">
                <a:effectLst/>
                <a:latin typeface="Constantia" panose="02030602050306030303" pitchFamily="18" charset="0"/>
              </a:rPr>
              <a:t>earning and impact of seasonality </a:t>
            </a:r>
            <a:r>
              <a:rPr lang="en-US" sz="1050" dirty="0">
                <a:latin typeface="Constantia" panose="02030602050306030303" pitchFamily="18" charset="0"/>
              </a:rPr>
              <a:t>– Frontiers in Digital Health (2022)</a:t>
            </a:r>
            <a:endParaRPr lang="en-GB" sz="1050" b="0" i="0" dirty="0">
              <a:effectLst/>
              <a:latin typeface="Constantia" panose="02030602050306030303" pitchFamily="18" charset="0"/>
            </a:endParaRPr>
          </a:p>
          <a:p>
            <a:r>
              <a:rPr lang="en-US" sz="1050" dirty="0">
                <a:latin typeface="Constantia" panose="02030602050306030303" pitchFamily="18" charset="0"/>
              </a:rPr>
              <a:t>2. Damien et al – </a:t>
            </a:r>
            <a:r>
              <a:rPr lang="en-GB" sz="1050" i="1" dirty="0">
                <a:effectLst/>
                <a:latin typeface="Constantia" panose="02030602050306030303" pitchFamily="18" charset="0"/>
              </a:rPr>
              <a:t>Applied machine learning for the risk-stratification and clinical decision support of hospitalised patients with dengue in Vietnam </a:t>
            </a:r>
            <a:r>
              <a:rPr lang="en-GB" sz="1050" i="0" dirty="0">
                <a:effectLst/>
                <a:latin typeface="Constantia" panose="02030602050306030303" pitchFamily="18" charset="0"/>
              </a:rPr>
              <a:t>– PLOS Digital Health (2022)</a:t>
            </a:r>
            <a:endParaRPr lang="en-US" sz="1050" dirty="0">
              <a:latin typeface="Constantia" panose="02030602050306030303" pitchFamily="18" charset="0"/>
            </a:endParaRPr>
          </a:p>
          <a:p>
            <a:r>
              <a:rPr lang="en-US" sz="1050" dirty="0">
                <a:latin typeface="Constantia" panose="02030602050306030303" pitchFamily="18" charset="0"/>
              </a:rPr>
              <a:t>3. TM Rawson et al – </a:t>
            </a:r>
            <a:r>
              <a:rPr lang="en-US" sz="1050" i="1" dirty="0">
                <a:latin typeface="Constantia" panose="02030602050306030303" pitchFamily="18" charset="0"/>
              </a:rPr>
              <a:t>Supervised machine learning to support the diagnosis of bacterial infection in the context of COVID-19 </a:t>
            </a:r>
            <a:r>
              <a:rPr lang="en-US" sz="1050" dirty="0">
                <a:latin typeface="Constantia" panose="02030602050306030303" pitchFamily="18" charset="0"/>
              </a:rPr>
              <a:t>– JAC Antimicrobial Resistance – BMC Medicine (2021)</a:t>
            </a:r>
          </a:p>
          <a:p>
            <a:r>
              <a:rPr lang="en-US" sz="1050" dirty="0">
                <a:latin typeface="Constantia" panose="02030602050306030303" pitchFamily="18" charset="0"/>
              </a:rPr>
              <a:t>4. B Hernandez et al – </a:t>
            </a:r>
            <a:r>
              <a:rPr lang="en-US" sz="1050" i="1" dirty="0">
                <a:latin typeface="Constantia" panose="02030602050306030303" pitchFamily="18" charset="0"/>
              </a:rPr>
              <a:t>Data-driven web based intelligent CDSS for infection management at the point of care</a:t>
            </a:r>
            <a:r>
              <a:rPr lang="en-US" sz="1050" dirty="0">
                <a:latin typeface="Constantia" panose="02030602050306030303" pitchFamily="18" charset="0"/>
              </a:rPr>
              <a:t> – PhD Thesis Imperial College London (2019)</a:t>
            </a:r>
          </a:p>
          <a:p>
            <a:r>
              <a:rPr lang="en-US" sz="1050" dirty="0">
                <a:latin typeface="Constantia" panose="02030602050306030303" pitchFamily="18" charset="0"/>
              </a:rPr>
              <a:t>5. TM Rawson et al – </a:t>
            </a:r>
            <a:r>
              <a:rPr lang="en-US" sz="1050" i="1" dirty="0">
                <a:latin typeface="Constantia" panose="02030602050306030303" pitchFamily="18" charset="0"/>
              </a:rPr>
              <a:t>Supervised machine learning for the prediction of infection on admission to hospital: a prospective observational cohort study </a:t>
            </a:r>
            <a:r>
              <a:rPr lang="en-US" sz="1050" dirty="0">
                <a:latin typeface="Constantia" panose="02030602050306030303" pitchFamily="18" charset="0"/>
              </a:rPr>
              <a:t>– JAC (2018)</a:t>
            </a:r>
          </a:p>
          <a:p>
            <a:r>
              <a:rPr lang="en-US" sz="1050" dirty="0">
                <a:latin typeface="Constantia" panose="02030602050306030303" pitchFamily="18" charset="0"/>
              </a:rPr>
              <a:t>6. B Hernandez et al </a:t>
            </a:r>
            <a:r>
              <a:rPr lang="en-US" sz="1050" i="1" dirty="0">
                <a:latin typeface="Constantia" panose="02030602050306030303" pitchFamily="18" charset="0"/>
              </a:rPr>
              <a:t>– Supervised learning for infection risk inference using pathology data </a:t>
            </a:r>
            <a:r>
              <a:rPr lang="en-US" sz="1050" dirty="0">
                <a:latin typeface="Constantia" panose="02030602050306030303" pitchFamily="18" charset="0"/>
              </a:rPr>
              <a:t>– BMC Medical Informatics and Decision Making (2017)</a:t>
            </a:r>
          </a:p>
          <a:p>
            <a:endParaRPr lang="en-US" sz="1050" dirty="0">
              <a:latin typeface="Constantia" panose="02030602050306030303" pitchFamily="18" charset="0"/>
            </a:endParaRPr>
          </a:p>
        </p:txBody>
      </p:sp>
      <p:pic>
        <p:nvPicPr>
          <p:cNvPr id="10" name="Picture 9" descr="A picture containing cartoon, graphics, graphic design, clipart&#10;&#10;Description automatically generated">
            <a:extLst>
              <a:ext uri="{FF2B5EF4-FFF2-40B4-BE49-F238E27FC236}">
                <a16:creationId xmlns:a16="http://schemas.microsoft.com/office/drawing/2014/main" id="{C3DBF66B-A380-7482-9D3B-0262EDE31442}"/>
              </a:ext>
            </a:extLst>
          </p:cNvPr>
          <p:cNvPicPr>
            <a:picLocks noChangeAspect="1"/>
          </p:cNvPicPr>
          <p:nvPr/>
        </p:nvPicPr>
        <p:blipFill>
          <a:blip r:embed="rId3"/>
          <a:stretch>
            <a:fillRect/>
          </a:stretch>
        </p:blipFill>
        <p:spPr>
          <a:xfrm>
            <a:off x="11368420" y="254522"/>
            <a:ext cx="427959" cy="427959"/>
          </a:xfrm>
          <a:prstGeom prst="rect">
            <a:avLst/>
          </a:prstGeom>
        </p:spPr>
      </p:pic>
      <p:sp>
        <p:nvSpPr>
          <p:cNvPr id="11" name="TextBox 10">
            <a:extLst>
              <a:ext uri="{FF2B5EF4-FFF2-40B4-BE49-F238E27FC236}">
                <a16:creationId xmlns:a16="http://schemas.microsoft.com/office/drawing/2014/main" id="{2D57477B-1364-BEF8-82C6-1EBA7C3D6EB1}"/>
              </a:ext>
            </a:extLst>
          </p:cNvPr>
          <p:cNvSpPr txBox="1"/>
          <p:nvPr/>
        </p:nvSpPr>
        <p:spPr>
          <a:xfrm>
            <a:off x="2579807" y="1102691"/>
            <a:ext cx="714375" cy="276999"/>
          </a:xfrm>
          <a:prstGeom prst="rect">
            <a:avLst/>
          </a:prstGeom>
          <a:noFill/>
        </p:spPr>
        <p:txBody>
          <a:bodyPr wrap="square" rtlCol="0">
            <a:spAutoFit/>
          </a:bodyPr>
          <a:lstStyle/>
          <a:p>
            <a:r>
              <a:rPr lang="en-US" sz="1200" dirty="0">
                <a:latin typeface="Constantia" panose="02030602050306030303" pitchFamily="18" charset="0"/>
              </a:rPr>
              <a:t>6, 5, 4</a:t>
            </a:r>
          </a:p>
        </p:txBody>
      </p:sp>
      <p:sp>
        <p:nvSpPr>
          <p:cNvPr id="12" name="TextBox 11">
            <a:extLst>
              <a:ext uri="{FF2B5EF4-FFF2-40B4-BE49-F238E27FC236}">
                <a16:creationId xmlns:a16="http://schemas.microsoft.com/office/drawing/2014/main" id="{AFF13F6A-E2C5-BDA8-C69B-0E08472D7FF9}"/>
              </a:ext>
            </a:extLst>
          </p:cNvPr>
          <p:cNvSpPr txBox="1"/>
          <p:nvPr/>
        </p:nvSpPr>
        <p:spPr>
          <a:xfrm>
            <a:off x="5683961" y="1101549"/>
            <a:ext cx="714375" cy="276999"/>
          </a:xfrm>
          <a:prstGeom prst="rect">
            <a:avLst/>
          </a:prstGeom>
          <a:noFill/>
        </p:spPr>
        <p:txBody>
          <a:bodyPr wrap="square" rtlCol="0">
            <a:spAutoFit/>
          </a:bodyPr>
          <a:lstStyle/>
          <a:p>
            <a:r>
              <a:rPr lang="en-US" sz="1200" dirty="0">
                <a:latin typeface="Constantia" panose="02030602050306030303" pitchFamily="18" charset="0"/>
              </a:rPr>
              <a:t>3</a:t>
            </a:r>
          </a:p>
        </p:txBody>
      </p:sp>
      <p:sp>
        <p:nvSpPr>
          <p:cNvPr id="13" name="TextBox 12">
            <a:extLst>
              <a:ext uri="{FF2B5EF4-FFF2-40B4-BE49-F238E27FC236}">
                <a16:creationId xmlns:a16="http://schemas.microsoft.com/office/drawing/2014/main" id="{35751347-79CB-41E3-2BF5-4D58C580F28A}"/>
              </a:ext>
            </a:extLst>
          </p:cNvPr>
          <p:cNvSpPr txBox="1"/>
          <p:nvPr/>
        </p:nvSpPr>
        <p:spPr>
          <a:xfrm>
            <a:off x="8495145" y="1146697"/>
            <a:ext cx="714375" cy="276999"/>
          </a:xfrm>
          <a:prstGeom prst="rect">
            <a:avLst/>
          </a:prstGeom>
          <a:noFill/>
        </p:spPr>
        <p:txBody>
          <a:bodyPr wrap="square" rtlCol="0">
            <a:spAutoFit/>
          </a:bodyPr>
          <a:lstStyle/>
          <a:p>
            <a:r>
              <a:rPr lang="en-US" sz="1200" dirty="0">
                <a:latin typeface="Constantia" panose="02030602050306030303" pitchFamily="18" charset="0"/>
              </a:rPr>
              <a:t>2</a:t>
            </a:r>
          </a:p>
        </p:txBody>
      </p:sp>
      <p:sp>
        <p:nvSpPr>
          <p:cNvPr id="14" name="TextBox 13">
            <a:extLst>
              <a:ext uri="{FF2B5EF4-FFF2-40B4-BE49-F238E27FC236}">
                <a16:creationId xmlns:a16="http://schemas.microsoft.com/office/drawing/2014/main" id="{E87332F1-656E-8DD6-755D-4EBD8E02CAB3}"/>
              </a:ext>
            </a:extLst>
          </p:cNvPr>
          <p:cNvSpPr txBox="1"/>
          <p:nvPr/>
        </p:nvSpPr>
        <p:spPr>
          <a:xfrm>
            <a:off x="11223878" y="1115194"/>
            <a:ext cx="714375" cy="276999"/>
          </a:xfrm>
          <a:prstGeom prst="rect">
            <a:avLst/>
          </a:prstGeom>
          <a:noFill/>
        </p:spPr>
        <p:txBody>
          <a:bodyPr wrap="square" rtlCol="0">
            <a:spAutoFit/>
          </a:bodyPr>
          <a:lstStyle/>
          <a:p>
            <a:r>
              <a:rPr lang="en-US" sz="1200" dirty="0">
                <a:latin typeface="Constantia" panose="02030602050306030303" pitchFamily="18" charset="0"/>
              </a:rPr>
              <a:t>1</a:t>
            </a:r>
          </a:p>
        </p:txBody>
      </p:sp>
      <p:sp>
        <p:nvSpPr>
          <p:cNvPr id="16" name="TextBox 15">
            <a:extLst>
              <a:ext uri="{FF2B5EF4-FFF2-40B4-BE49-F238E27FC236}">
                <a16:creationId xmlns:a16="http://schemas.microsoft.com/office/drawing/2014/main" id="{A91169B3-0889-0B8D-EBBD-2351CE64652F}"/>
              </a:ext>
            </a:extLst>
          </p:cNvPr>
          <p:cNvSpPr txBox="1"/>
          <p:nvPr/>
        </p:nvSpPr>
        <p:spPr>
          <a:xfrm>
            <a:off x="6099429" y="4815065"/>
            <a:ext cx="5505806" cy="781200"/>
          </a:xfrm>
          <a:prstGeom prst="rect">
            <a:avLst/>
          </a:prstGeom>
          <a:noFill/>
          <a:ln>
            <a:solidFill>
              <a:schemeClr val="tx1"/>
            </a:solidFill>
          </a:ln>
        </p:spPr>
        <p:txBody>
          <a:bodyPr wrap="square" rtlCol="0">
            <a:spAutoFit/>
          </a:bodyPr>
          <a:lstStyle/>
          <a:p>
            <a:pPr algn="ctr"/>
            <a:endParaRPr lang="en-US" sz="1400" b="1" dirty="0">
              <a:latin typeface="Constantia" panose="02030602050306030303" pitchFamily="18" charset="0"/>
            </a:endParaRPr>
          </a:p>
          <a:p>
            <a:pPr algn="ctr"/>
            <a:r>
              <a:rPr lang="en-US" sz="1400" b="1" dirty="0">
                <a:latin typeface="Constantia" panose="02030602050306030303" pitchFamily="18" charset="0"/>
              </a:rPr>
              <a:t>Bloodstream Infection</a:t>
            </a:r>
            <a:r>
              <a:rPr lang="en-US" sz="1200" b="1" dirty="0">
                <a:latin typeface="Constantia" panose="02030602050306030303" pitchFamily="18" charset="0"/>
              </a:rPr>
              <a:t> </a:t>
            </a:r>
          </a:p>
          <a:p>
            <a:pPr algn="ctr"/>
            <a:r>
              <a:rPr lang="en-US" sz="1200" dirty="0">
                <a:latin typeface="Constantia" panose="02030602050306030303" pitchFamily="18" charset="0"/>
              </a:rPr>
              <a:t>using temporal dynamics trough LSTM</a:t>
            </a:r>
          </a:p>
          <a:p>
            <a:pPr algn="ctr"/>
            <a:endParaRPr lang="en-US" sz="1200" dirty="0">
              <a:latin typeface="Constantia" panose="02030602050306030303" pitchFamily="18" charset="0"/>
            </a:endParaRPr>
          </a:p>
        </p:txBody>
      </p:sp>
      <p:sp>
        <p:nvSpPr>
          <p:cNvPr id="18" name="TextBox 17">
            <a:extLst>
              <a:ext uri="{FF2B5EF4-FFF2-40B4-BE49-F238E27FC236}">
                <a16:creationId xmlns:a16="http://schemas.microsoft.com/office/drawing/2014/main" id="{4102AD3A-4469-E7A3-584C-C423A138C462}"/>
              </a:ext>
            </a:extLst>
          </p:cNvPr>
          <p:cNvSpPr txBox="1"/>
          <p:nvPr/>
        </p:nvSpPr>
        <p:spPr>
          <a:xfrm>
            <a:off x="465595" y="1393089"/>
            <a:ext cx="2700559" cy="4216539"/>
          </a:xfrm>
          <a:prstGeom prst="rect">
            <a:avLst/>
          </a:prstGeom>
          <a:noFill/>
          <a:ln>
            <a:solidFill>
              <a:schemeClr val="tx1"/>
            </a:solidFill>
          </a:ln>
        </p:spPr>
        <p:txBody>
          <a:bodyPr wrap="square" rtlCol="0">
            <a:spAutoFit/>
          </a:bodyPr>
          <a:lstStyle/>
          <a:p>
            <a:pPr algn="ctr"/>
            <a:endParaRPr lang="en-GB" sz="1400" b="1" dirty="0">
              <a:latin typeface="Constantia" panose="02030602050306030303" pitchFamily="18" charset="0"/>
            </a:endParaRPr>
          </a:p>
          <a:p>
            <a:pPr algn="ctr"/>
            <a:r>
              <a:rPr lang="en-GB" sz="1400" b="1" dirty="0">
                <a:latin typeface="Constantia" panose="02030602050306030303" pitchFamily="18" charset="0"/>
              </a:rPr>
              <a:t>Infection</a:t>
            </a:r>
          </a:p>
          <a:p>
            <a:pPr algn="ctr"/>
            <a:endParaRPr lang="en-GB" sz="1200" dirty="0">
              <a:latin typeface="Constantia" panose="02030602050306030303" pitchFamily="18" charset="0"/>
            </a:endParaRPr>
          </a:p>
          <a:p>
            <a:pPr algn="ctr"/>
            <a:r>
              <a:rPr lang="en-GB" sz="1200">
                <a:latin typeface="Constantia" panose="02030602050306030303" pitchFamily="18" charset="0"/>
              </a:rPr>
              <a:t>&gt;500.000 </a:t>
            </a:r>
            <a:r>
              <a:rPr lang="en-GB" sz="1200" dirty="0">
                <a:latin typeface="Constantia" panose="02030602050306030303" pitchFamily="18" charset="0"/>
              </a:rPr>
              <a:t>daily profiles</a:t>
            </a:r>
          </a:p>
          <a:p>
            <a:pPr algn="ctr"/>
            <a:r>
              <a:rPr lang="en-GB" sz="1200" dirty="0">
                <a:latin typeface="Constantia" panose="02030602050306030303" pitchFamily="18" charset="0"/>
              </a:rPr>
              <a:t>2.7% prevalence</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a:p>
            <a:pPr algn="ctr"/>
            <a:r>
              <a:rPr lang="en-GB" sz="1200" dirty="0">
                <a:latin typeface="Constantia" panose="02030602050306030303" pitchFamily="18" charset="0"/>
              </a:rPr>
              <a:t>6 biomarkers</a:t>
            </a:r>
          </a:p>
          <a:p>
            <a:pPr algn="ctr"/>
            <a:r>
              <a:rPr lang="en-GB" sz="1200" dirty="0">
                <a:latin typeface="Constantia" panose="02030602050306030303" pitchFamily="18" charset="0"/>
              </a:rPr>
              <a:t>CRP, WBC, BIL, CRE, ALT, ALP</a:t>
            </a:r>
          </a:p>
          <a:p>
            <a:pPr algn="ctr"/>
            <a:endParaRPr lang="en-GB" sz="1200" dirty="0">
              <a:latin typeface="Constantia" panose="02030602050306030303"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Constantia" panose="02030602050306030303" pitchFamily="18" charset="0"/>
              </a:rPr>
              <a:t>SVM</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Constantia" panose="02030602050306030303" pitchFamily="18" charset="0"/>
              </a:rPr>
              <a:t>AUC ROC 0.85 (95% CI:0.84 - 0.86)</a:t>
            </a:r>
          </a:p>
          <a:p>
            <a:pPr algn="ctr"/>
            <a:r>
              <a:rPr lang="en-GB" sz="1200" dirty="0">
                <a:latin typeface="Constantia" panose="02030602050306030303" pitchFamily="18" charset="0"/>
              </a:rPr>
              <a:t>SENS 0.75 | SPEC 0.91</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104 patients </a:t>
            </a:r>
          </a:p>
          <a:p>
            <a:pPr algn="ctr"/>
            <a:r>
              <a:rPr lang="en-GB" sz="1200" dirty="0">
                <a:latin typeface="Constantia" panose="02030602050306030303" pitchFamily="18" charset="0"/>
              </a:rPr>
              <a:t>35% prevalence at 72h</a:t>
            </a:r>
          </a:p>
          <a:p>
            <a:pPr algn="ctr"/>
            <a:r>
              <a:rPr lang="en-GB" sz="1200" dirty="0">
                <a:latin typeface="Constantia" panose="02030602050306030303" pitchFamily="18" charset="0"/>
              </a:rPr>
              <a:t>42% had microbiological tests</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AUC ROC 0.84 (95% CI:0.76 - 0.91)</a:t>
            </a:r>
          </a:p>
          <a:p>
            <a:pPr algn="ctr"/>
            <a:r>
              <a:rPr lang="en-GB" sz="1200" dirty="0">
                <a:latin typeface="Constantia" panose="02030602050306030303" pitchFamily="18" charset="0"/>
              </a:rPr>
              <a:t>SENS 0.89 | SPEC 0.63 at 0.81</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p:txBody>
      </p:sp>
      <p:sp>
        <p:nvSpPr>
          <p:cNvPr id="19" name="TextBox 18">
            <a:extLst>
              <a:ext uri="{FF2B5EF4-FFF2-40B4-BE49-F238E27FC236}">
                <a16:creationId xmlns:a16="http://schemas.microsoft.com/office/drawing/2014/main" id="{E63B347B-7689-58C5-548F-AAEE137E1FB6}"/>
              </a:ext>
            </a:extLst>
          </p:cNvPr>
          <p:cNvSpPr txBox="1"/>
          <p:nvPr/>
        </p:nvSpPr>
        <p:spPr>
          <a:xfrm>
            <a:off x="3294182" y="1400128"/>
            <a:ext cx="2700559" cy="4185761"/>
          </a:xfrm>
          <a:prstGeom prst="rect">
            <a:avLst/>
          </a:prstGeom>
          <a:noFill/>
          <a:ln>
            <a:solidFill>
              <a:schemeClr val="tx1"/>
            </a:solidFill>
          </a:ln>
        </p:spPr>
        <p:txBody>
          <a:bodyPr wrap="square" rtlCol="0">
            <a:spAutoFit/>
          </a:bodyPr>
          <a:lstStyle/>
          <a:p>
            <a:endParaRPr lang="en-GB" sz="1200" b="1" dirty="0">
              <a:latin typeface="Constantia" panose="02030602050306030303" pitchFamily="18" charset="0"/>
            </a:endParaRPr>
          </a:p>
          <a:p>
            <a:pPr algn="ctr"/>
            <a:r>
              <a:rPr lang="en-GB" sz="1400" b="1" dirty="0">
                <a:latin typeface="Constantia" panose="02030602050306030303" pitchFamily="18" charset="0"/>
              </a:rPr>
              <a:t>SARS-CoV-2</a:t>
            </a:r>
          </a:p>
          <a:p>
            <a:endParaRPr lang="en-GB" sz="1200" dirty="0">
              <a:latin typeface="Constantia" panose="02030602050306030303" pitchFamily="18" charset="0"/>
            </a:endParaRPr>
          </a:p>
          <a:p>
            <a:pPr algn="ctr"/>
            <a:r>
              <a:rPr lang="en-GB" sz="1200" dirty="0">
                <a:latin typeface="Constantia" panose="02030602050306030303" pitchFamily="18" charset="0"/>
              </a:rPr>
              <a:t>1186 patients </a:t>
            </a:r>
          </a:p>
          <a:p>
            <a:pPr algn="ctr"/>
            <a:r>
              <a:rPr lang="en-GB" sz="1200" dirty="0">
                <a:latin typeface="Constantia" panose="02030602050306030303" pitchFamily="18" charset="0"/>
              </a:rPr>
              <a:t>65% prevalence </a:t>
            </a:r>
          </a:p>
          <a:p>
            <a:pPr algn="ctr"/>
            <a:r>
              <a:rPr lang="en-GB" sz="1200" dirty="0">
                <a:latin typeface="Constantia" panose="02030602050306030303" pitchFamily="18" charset="0"/>
              </a:rPr>
              <a:t>14% had microbiological tests</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21 biomarkers </a:t>
            </a:r>
          </a:p>
          <a:p>
            <a:pPr algn="ctr"/>
            <a:r>
              <a:rPr lang="en-GB" sz="1200" dirty="0">
                <a:latin typeface="Constantia" panose="02030602050306030303" pitchFamily="18" charset="0"/>
              </a:rPr>
              <a:t>Full Blood Count (FBC)</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SVM</a:t>
            </a:r>
          </a:p>
          <a:p>
            <a:pPr algn="ctr"/>
            <a:r>
              <a:rPr lang="en-GB" sz="1200" dirty="0">
                <a:latin typeface="Constantia" panose="02030602050306030303" pitchFamily="18" charset="0"/>
              </a:rPr>
              <a:t>AUC ROC 0.91 (95% CI:0.76 - 0.91)</a:t>
            </a:r>
          </a:p>
          <a:p>
            <a:pPr algn="ctr"/>
            <a:r>
              <a:rPr lang="en-GB" sz="1200" dirty="0">
                <a:latin typeface="Constantia" panose="02030602050306030303" pitchFamily="18" charset="0"/>
              </a:rPr>
              <a:t>SENS 0.80 | SPEC 0.89</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54 patients</a:t>
            </a:r>
          </a:p>
          <a:p>
            <a:pPr algn="ctr"/>
            <a:r>
              <a:rPr lang="en-GB" sz="1200" dirty="0">
                <a:latin typeface="Constantia" panose="02030602050306030303" pitchFamily="18" charset="0"/>
              </a:rPr>
              <a:t>52% prevalence</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a:p>
            <a:pPr algn="ctr"/>
            <a:r>
              <a:rPr lang="en-GB" sz="1200" dirty="0">
                <a:latin typeface="Constantia" panose="02030602050306030303" pitchFamily="18" charset="0"/>
              </a:rPr>
              <a:t>AUC ROC (0.96% CI: 0.90 – 1.00)</a:t>
            </a:r>
          </a:p>
          <a:p>
            <a:pPr algn="ctr"/>
            <a:r>
              <a:rPr lang="en-GB" sz="1200" dirty="0">
                <a:latin typeface="Constantia" panose="02030602050306030303" pitchFamily="18" charset="0"/>
              </a:rPr>
              <a:t>SENS 0.75 | SPEC 0.90</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p:txBody>
      </p:sp>
      <p:sp>
        <p:nvSpPr>
          <p:cNvPr id="21" name="TextBox 20">
            <a:extLst>
              <a:ext uri="{FF2B5EF4-FFF2-40B4-BE49-F238E27FC236}">
                <a16:creationId xmlns:a16="http://schemas.microsoft.com/office/drawing/2014/main" id="{7F6166F0-D063-DEB8-99CC-C04CB656750F}"/>
              </a:ext>
            </a:extLst>
          </p:cNvPr>
          <p:cNvSpPr txBox="1"/>
          <p:nvPr/>
        </p:nvSpPr>
        <p:spPr>
          <a:xfrm>
            <a:off x="6099429" y="1400128"/>
            <a:ext cx="2700559" cy="3293209"/>
          </a:xfrm>
          <a:prstGeom prst="rect">
            <a:avLst/>
          </a:prstGeom>
          <a:noFill/>
          <a:ln>
            <a:solidFill>
              <a:schemeClr val="tx1"/>
            </a:solidFill>
          </a:ln>
        </p:spPr>
        <p:txBody>
          <a:bodyPr wrap="square" rtlCol="0">
            <a:spAutoFit/>
          </a:bodyPr>
          <a:lstStyle/>
          <a:p>
            <a:pPr algn="ctr"/>
            <a:endParaRPr lang="en-GB" sz="1400" b="1" dirty="0">
              <a:latin typeface="Constantia" panose="02030602050306030303" pitchFamily="18" charset="0"/>
            </a:endParaRPr>
          </a:p>
          <a:p>
            <a:pPr algn="ctr"/>
            <a:r>
              <a:rPr lang="en-GB" sz="1400" b="1" dirty="0">
                <a:latin typeface="Constantia" panose="02030602050306030303" pitchFamily="18" charset="0"/>
              </a:rPr>
              <a:t>Dengue</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8100 patients </a:t>
            </a:r>
          </a:p>
          <a:p>
            <a:pPr algn="ctr"/>
            <a:r>
              <a:rPr lang="en-GB" sz="1200" dirty="0">
                <a:latin typeface="Constantia" panose="02030602050306030303" pitchFamily="18" charset="0"/>
              </a:rPr>
              <a:t>27.7% prevalence </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a:p>
            <a:pPr algn="ctr"/>
            <a:r>
              <a:rPr lang="en-GB" sz="1200" dirty="0">
                <a:latin typeface="Constantia" panose="02030602050306030303" pitchFamily="18" charset="0"/>
              </a:rPr>
              <a:t>Age, Gender, Day + 4 biomarkers</a:t>
            </a:r>
          </a:p>
          <a:p>
            <a:pPr algn="ctr"/>
            <a:r>
              <a:rPr lang="en-GB" sz="1200" dirty="0">
                <a:latin typeface="Constantia" panose="02030602050306030303" pitchFamily="18" charset="0"/>
              </a:rPr>
              <a:t>HCT, PLT, WBC, LYMPH</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XGB</a:t>
            </a:r>
          </a:p>
          <a:p>
            <a:pPr algn="ctr"/>
            <a:r>
              <a:rPr lang="en-GB" sz="1200" dirty="0">
                <a:latin typeface="Constantia" panose="02030602050306030303" pitchFamily="18" charset="0"/>
              </a:rPr>
              <a:t>AUC ROC 0.86 (95% CI:0.84 - 0.86)</a:t>
            </a:r>
          </a:p>
          <a:p>
            <a:pPr algn="ctr"/>
            <a:r>
              <a:rPr lang="en-GB" sz="1200" dirty="0">
                <a:latin typeface="Constantia" panose="02030602050306030303" pitchFamily="18" charset="0"/>
              </a:rPr>
              <a:t>SENS 0.92 | SPEC 0.56</a:t>
            </a:r>
          </a:p>
          <a:p>
            <a:pPr algn="ctr"/>
            <a:r>
              <a:rPr lang="en-GB" sz="1200" dirty="0">
                <a:latin typeface="Constantia" panose="02030602050306030303" pitchFamily="18" charset="0"/>
              </a:rPr>
              <a:t>PPV 0.73  |  NPV 0.84</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 seasonality!</a:t>
            </a:r>
          </a:p>
          <a:p>
            <a:pPr algn="ctr"/>
            <a:endParaRPr lang="en-GB" sz="1200" dirty="0">
              <a:latin typeface="Constantia" panose="02030602050306030303" pitchFamily="18" charset="0"/>
            </a:endParaRPr>
          </a:p>
        </p:txBody>
      </p:sp>
      <p:sp>
        <p:nvSpPr>
          <p:cNvPr id="22" name="TextBox 21">
            <a:extLst>
              <a:ext uri="{FF2B5EF4-FFF2-40B4-BE49-F238E27FC236}">
                <a16:creationId xmlns:a16="http://schemas.microsoft.com/office/drawing/2014/main" id="{C8D4B941-98A0-589E-9D8F-584F3F64917A}"/>
              </a:ext>
            </a:extLst>
          </p:cNvPr>
          <p:cNvSpPr txBox="1"/>
          <p:nvPr/>
        </p:nvSpPr>
        <p:spPr>
          <a:xfrm>
            <a:off x="8904676" y="1388667"/>
            <a:ext cx="2700559" cy="3304800"/>
          </a:xfrm>
          <a:prstGeom prst="rect">
            <a:avLst/>
          </a:prstGeom>
          <a:noFill/>
          <a:ln>
            <a:solidFill>
              <a:schemeClr val="tx1"/>
            </a:solidFill>
          </a:ln>
        </p:spPr>
        <p:txBody>
          <a:bodyPr wrap="square" rtlCol="0">
            <a:spAutoFit/>
          </a:bodyPr>
          <a:lstStyle/>
          <a:p>
            <a:endParaRPr lang="en-GB" sz="1200" b="1" dirty="0">
              <a:latin typeface="Constantia" panose="02030602050306030303" pitchFamily="18" charset="0"/>
            </a:endParaRPr>
          </a:p>
          <a:p>
            <a:pPr algn="ctr"/>
            <a:r>
              <a:rPr lang="en-GB" sz="1400" b="1" dirty="0">
                <a:latin typeface="Constantia" panose="02030602050306030303" pitchFamily="18" charset="0"/>
              </a:rPr>
              <a:t>Dengue Shock Syndrome</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4131 patients </a:t>
            </a:r>
          </a:p>
          <a:p>
            <a:pPr algn="ctr"/>
            <a:r>
              <a:rPr lang="en-GB" sz="1200" dirty="0">
                <a:latin typeface="Constantia" panose="02030602050306030303" pitchFamily="18" charset="0"/>
              </a:rPr>
              <a:t>5.4% prevalence </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a:p>
            <a:pPr algn="ctr"/>
            <a:r>
              <a:rPr lang="en-GB" sz="1200" dirty="0">
                <a:latin typeface="Constantia" panose="02030602050306030303" pitchFamily="18" charset="0"/>
              </a:rPr>
              <a:t>Age, Gender, Weight, Day + 2 biomarkers first 48h</a:t>
            </a:r>
          </a:p>
          <a:p>
            <a:pPr algn="ctr"/>
            <a:r>
              <a:rPr lang="en-GB" sz="1200" dirty="0">
                <a:latin typeface="Constantia" panose="02030602050306030303" pitchFamily="18" charset="0"/>
              </a:rPr>
              <a:t>HCT, PLT</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ANN</a:t>
            </a:r>
          </a:p>
          <a:p>
            <a:pPr algn="ctr"/>
            <a:r>
              <a:rPr lang="en-GB" sz="1200" dirty="0">
                <a:latin typeface="Constantia" panose="02030602050306030303" pitchFamily="18" charset="0"/>
              </a:rPr>
              <a:t>AUC ROC 0.83 (95% CI:0.76 - 0.85)</a:t>
            </a:r>
          </a:p>
          <a:p>
            <a:pPr algn="ctr"/>
            <a:r>
              <a:rPr lang="en-GB" sz="1200" dirty="0">
                <a:latin typeface="Constantia" panose="02030602050306030303" pitchFamily="18" charset="0"/>
              </a:rPr>
              <a:t>SENS 0.66 | SPEC 0.84</a:t>
            </a:r>
          </a:p>
          <a:p>
            <a:pPr algn="ctr"/>
            <a:r>
              <a:rPr lang="en-GB" sz="1200" dirty="0">
                <a:latin typeface="Constantia" panose="02030602050306030303" pitchFamily="18" charset="0"/>
              </a:rPr>
              <a:t>PPV 0.18  |  NPV 0.98</a:t>
            </a:r>
          </a:p>
          <a:p>
            <a:pPr algn="ctr"/>
            <a:endParaRPr lang="en-GB" sz="1200" dirty="0">
              <a:latin typeface="Constantia" panose="02030602050306030303" pitchFamily="18" charset="0"/>
            </a:endParaRPr>
          </a:p>
          <a:p>
            <a:endParaRPr lang="en-GB" sz="1200" dirty="0"/>
          </a:p>
        </p:txBody>
      </p:sp>
    </p:spTree>
    <p:extLst>
      <p:ext uri="{BB962C8B-B14F-4D97-AF65-F5344CB8AC3E}">
        <p14:creationId xmlns:p14="http://schemas.microsoft.com/office/powerpoint/2010/main" val="1938489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CD0783-BE21-D661-8EBB-C2B10E0E1F63}"/>
              </a:ext>
            </a:extLst>
          </p:cNvPr>
          <p:cNvSpPr>
            <a:spLocks noGrp="1"/>
          </p:cNvSpPr>
          <p:nvPr>
            <p:ph type="sldNum" sz="quarter" idx="12"/>
          </p:nvPr>
        </p:nvSpPr>
        <p:spPr/>
        <p:txBody>
          <a:bodyPr/>
          <a:lstStyle/>
          <a:p>
            <a:fld id="{AABFF9DA-2577-3447-9DFE-17137E505E19}" type="slidenum">
              <a:rPr lang="en-US" smtClean="0"/>
              <a:t>36</a:t>
            </a:fld>
            <a:endParaRPr lang="en-US"/>
          </a:p>
        </p:txBody>
      </p:sp>
      <p:grpSp>
        <p:nvGrpSpPr>
          <p:cNvPr id="6" name="Group 5">
            <a:extLst>
              <a:ext uri="{FF2B5EF4-FFF2-40B4-BE49-F238E27FC236}">
                <a16:creationId xmlns:a16="http://schemas.microsoft.com/office/drawing/2014/main" id="{95052BAA-94B8-4016-9D6A-BB5A6338E4D5}"/>
              </a:ext>
            </a:extLst>
          </p:cNvPr>
          <p:cNvGrpSpPr/>
          <p:nvPr/>
        </p:nvGrpSpPr>
        <p:grpSpPr>
          <a:xfrm>
            <a:off x="7095312" y="2671151"/>
            <a:ext cx="3977273" cy="2911281"/>
            <a:chOff x="6544848" y="2702210"/>
            <a:chExt cx="3702416" cy="2679917"/>
          </a:xfrm>
        </p:grpSpPr>
        <p:pic>
          <p:nvPicPr>
            <p:cNvPr id="12" name="Picture 11" descr="A picture containing icon&#10;&#10;Description automatically generated">
              <a:extLst>
                <a:ext uri="{FF2B5EF4-FFF2-40B4-BE49-F238E27FC236}">
                  <a16:creationId xmlns:a16="http://schemas.microsoft.com/office/drawing/2014/main" id="{17D9DE59-919B-4A53-BEC5-C111960E15B6}"/>
                </a:ext>
              </a:extLst>
            </p:cNvPr>
            <p:cNvPicPr>
              <a:picLocks noChangeAspect="1"/>
            </p:cNvPicPr>
            <p:nvPr/>
          </p:nvPicPr>
          <p:blipFill>
            <a:blip r:embed="rId3"/>
            <a:stretch>
              <a:fillRect/>
            </a:stretch>
          </p:blipFill>
          <p:spPr>
            <a:xfrm>
              <a:off x="6581312" y="2786465"/>
              <a:ext cx="3665952" cy="2477912"/>
            </a:xfrm>
            <a:prstGeom prst="rect">
              <a:avLst/>
            </a:prstGeom>
          </p:spPr>
        </p:pic>
        <p:sp>
          <p:nvSpPr>
            <p:cNvPr id="13" name="Rectangle 12">
              <a:extLst>
                <a:ext uri="{FF2B5EF4-FFF2-40B4-BE49-F238E27FC236}">
                  <a16:creationId xmlns:a16="http://schemas.microsoft.com/office/drawing/2014/main" id="{C6DEBDA7-800A-457A-ADB9-8A09D42383E1}"/>
                </a:ext>
              </a:extLst>
            </p:cNvPr>
            <p:cNvSpPr/>
            <p:nvPr/>
          </p:nvSpPr>
          <p:spPr>
            <a:xfrm>
              <a:off x="6544848" y="2702210"/>
              <a:ext cx="3665952" cy="267991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grpSp>
      <p:pic>
        <p:nvPicPr>
          <p:cNvPr id="7" name="table">
            <a:extLst>
              <a:ext uri="{FF2B5EF4-FFF2-40B4-BE49-F238E27FC236}">
                <a16:creationId xmlns:a16="http://schemas.microsoft.com/office/drawing/2014/main" id="{34D373AB-4874-D849-8B9B-98CDE762839B}"/>
              </a:ext>
            </a:extLst>
          </p:cNvPr>
          <p:cNvPicPr>
            <a:picLocks noChangeAspect="1"/>
          </p:cNvPicPr>
          <p:nvPr/>
        </p:nvPicPr>
        <p:blipFill>
          <a:blip r:embed="rId4"/>
          <a:stretch>
            <a:fillRect/>
          </a:stretch>
        </p:blipFill>
        <p:spPr>
          <a:xfrm>
            <a:off x="1158585" y="2671163"/>
            <a:ext cx="5465827" cy="2874869"/>
          </a:xfrm>
          <a:prstGeom prst="rect">
            <a:avLst/>
          </a:prstGeom>
        </p:spPr>
      </p:pic>
      <p:sp>
        <p:nvSpPr>
          <p:cNvPr id="8" name="TextBox 12">
            <a:extLst>
              <a:ext uri="{FF2B5EF4-FFF2-40B4-BE49-F238E27FC236}">
                <a16:creationId xmlns:a16="http://schemas.microsoft.com/office/drawing/2014/main" id="{4DDFC744-0B37-4956-9709-EE5A22768A3F}"/>
              </a:ext>
            </a:extLst>
          </p:cNvPr>
          <p:cNvSpPr txBox="1"/>
          <p:nvPr/>
        </p:nvSpPr>
        <p:spPr>
          <a:xfrm>
            <a:off x="1119414" y="5559394"/>
            <a:ext cx="5389373"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900" baseline="30000" dirty="0">
                <a:latin typeface="Constantia" panose="02030602050306030303" pitchFamily="18" charset="0"/>
              </a:rPr>
              <a:t>1 </a:t>
            </a:r>
            <a:r>
              <a:rPr lang="en-GB" sz="800" dirty="0">
                <a:latin typeface="Constantia" panose="02030602050306030303" pitchFamily="18" charset="0"/>
              </a:rPr>
              <a:t>UMAP might be also a promising algorithm.</a:t>
            </a:r>
            <a:endParaRPr lang="en-GB" sz="900" dirty="0">
              <a:latin typeface="Constantia" panose="02030602050306030303" pitchFamily="18" charset="0"/>
            </a:endParaRPr>
          </a:p>
        </p:txBody>
      </p:sp>
      <p:grpSp>
        <p:nvGrpSpPr>
          <p:cNvPr id="9" name="Group 8">
            <a:extLst>
              <a:ext uri="{FF2B5EF4-FFF2-40B4-BE49-F238E27FC236}">
                <a16:creationId xmlns:a16="http://schemas.microsoft.com/office/drawing/2014/main" id="{55CD8DB9-5B1B-41D4-B7CC-F7D802A41D5E}"/>
              </a:ext>
            </a:extLst>
          </p:cNvPr>
          <p:cNvGrpSpPr/>
          <p:nvPr/>
        </p:nvGrpSpPr>
        <p:grpSpPr>
          <a:xfrm>
            <a:off x="2705172" y="1083163"/>
            <a:ext cx="6658809" cy="1384995"/>
            <a:chOff x="2557761" y="1301979"/>
            <a:chExt cx="6658809" cy="1384995"/>
          </a:xfrm>
        </p:grpSpPr>
        <p:sp>
          <p:nvSpPr>
            <p:cNvPr id="10" name="TextBox 4">
              <a:extLst>
                <a:ext uri="{FF2B5EF4-FFF2-40B4-BE49-F238E27FC236}">
                  <a16:creationId xmlns:a16="http://schemas.microsoft.com/office/drawing/2014/main" id="{2B2081AB-07BA-47A0-A25F-A04E6E5B9A82}"/>
                </a:ext>
              </a:extLst>
            </p:cNvPr>
            <p:cNvSpPr txBox="1"/>
            <p:nvPr/>
          </p:nvSpPr>
          <p:spPr>
            <a:xfrm>
              <a:off x="2557761" y="1301979"/>
              <a:ext cx="2594811" cy="1384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1200" dirty="0"/>
                <a:t>The </a:t>
              </a:r>
              <a:r>
                <a:rPr lang="en-GB" sz="1200" b="1" dirty="0"/>
                <a:t>input features</a:t>
              </a:r>
              <a:r>
                <a:rPr lang="en-GB" sz="1200" dirty="0"/>
                <a:t> selected are: </a:t>
              </a:r>
            </a:p>
            <a:p>
              <a:pPr algn="just"/>
              <a:r>
                <a:rPr lang="en-GB" sz="1200" dirty="0"/>
                <a:t>	- Age (years)</a:t>
              </a:r>
            </a:p>
            <a:p>
              <a:pPr algn="just"/>
              <a:r>
                <a:rPr lang="en-GB" sz="1200" dirty="0"/>
                <a:t>	- Weight (Kg)</a:t>
              </a:r>
            </a:p>
            <a:p>
              <a:pPr algn="just"/>
              <a:r>
                <a:rPr lang="en-GB" sz="1200" dirty="0"/>
                <a:t>	- Body Temperature (°C)</a:t>
              </a:r>
            </a:p>
            <a:p>
              <a:pPr algn="just"/>
              <a:r>
                <a:rPr lang="en-GB" sz="1200" dirty="0"/>
                <a:t>	- Platelets (k/µ L) </a:t>
              </a:r>
            </a:p>
            <a:p>
              <a:pPr algn="just"/>
              <a:r>
                <a:rPr lang="en-GB" sz="1200" dirty="0"/>
                <a:t>	- Haematocrit (%)</a:t>
              </a:r>
            </a:p>
            <a:p>
              <a:pPr algn="just"/>
              <a:endParaRPr lang="en-GB" sz="1200" dirty="0"/>
            </a:p>
          </p:txBody>
        </p:sp>
        <p:sp>
          <p:nvSpPr>
            <p:cNvPr id="11" name="TextBox 14">
              <a:extLst>
                <a:ext uri="{FF2B5EF4-FFF2-40B4-BE49-F238E27FC236}">
                  <a16:creationId xmlns:a16="http://schemas.microsoft.com/office/drawing/2014/main" id="{82B0DBCA-6A14-47FD-A338-78C34D7E4B65}"/>
                </a:ext>
              </a:extLst>
            </p:cNvPr>
            <p:cNvSpPr txBox="1"/>
            <p:nvPr/>
          </p:nvSpPr>
          <p:spPr>
            <a:xfrm>
              <a:off x="5063969" y="1308660"/>
              <a:ext cx="4152601"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1200" dirty="0"/>
                <a:t>- Features were consistently recorded in all clinical studies.</a:t>
              </a:r>
            </a:p>
            <a:p>
              <a:pPr algn="just"/>
              <a:r>
                <a:rPr lang="en-GB" sz="1200" dirty="0"/>
                <a:t>- Provide information on the course of dengue illness (WHO).</a:t>
              </a:r>
            </a:p>
            <a:p>
              <a:pPr algn="just"/>
              <a:r>
                <a:rPr lang="en-GB" sz="1200" dirty="0"/>
                <a:t>- Feasibility of prospective collection</a:t>
              </a:r>
            </a:p>
            <a:p>
              <a:pPr algn="just"/>
              <a:endParaRPr lang="en-GB" sz="1200" dirty="0"/>
            </a:p>
          </p:txBody>
        </p:sp>
      </p:grpSp>
      <p:sp>
        <p:nvSpPr>
          <p:cNvPr id="14" name="Title 1">
            <a:extLst>
              <a:ext uri="{FF2B5EF4-FFF2-40B4-BE49-F238E27FC236}">
                <a16:creationId xmlns:a16="http://schemas.microsoft.com/office/drawing/2014/main" id="{6D7A3288-8EFF-C9F5-9C15-76434932D3AD}"/>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Results</a:t>
            </a:r>
            <a:endParaRPr lang="en-US" sz="3200" b="1" dirty="0">
              <a:solidFill>
                <a:srgbClr val="800000"/>
              </a:solidFill>
              <a:latin typeface="Candara" panose="020E0502030303020204" pitchFamily="34" charset="0"/>
              <a:cs typeface="Constantia"/>
            </a:endParaRPr>
          </a:p>
        </p:txBody>
      </p:sp>
    </p:spTree>
    <p:extLst>
      <p:ext uri="{BB962C8B-B14F-4D97-AF65-F5344CB8AC3E}">
        <p14:creationId xmlns:p14="http://schemas.microsoft.com/office/powerpoint/2010/main" val="2834202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41F21-F7CF-3C56-31D5-9A18A01CC9AC}"/>
              </a:ext>
            </a:extLst>
          </p:cNvPr>
          <p:cNvSpPr>
            <a:spLocks noGrp="1"/>
          </p:cNvSpPr>
          <p:nvPr>
            <p:ph type="sldNum" sz="quarter" idx="12"/>
          </p:nvPr>
        </p:nvSpPr>
        <p:spPr/>
        <p:txBody>
          <a:bodyPr/>
          <a:lstStyle/>
          <a:p>
            <a:fld id="{AABFF9DA-2577-3447-9DFE-17137E505E19}" type="slidenum">
              <a:rPr lang="en-US" smtClean="0"/>
              <a:t>37</a:t>
            </a:fld>
            <a:endParaRPr lang="en-US"/>
          </a:p>
        </p:txBody>
      </p:sp>
      <p:cxnSp>
        <p:nvCxnSpPr>
          <p:cNvPr id="2" name="Straight Connector 1">
            <a:extLst>
              <a:ext uri="{FF2B5EF4-FFF2-40B4-BE49-F238E27FC236}">
                <a16:creationId xmlns:a16="http://schemas.microsoft.com/office/drawing/2014/main" id="{B98D6292-A63A-9EE6-AAF5-6BD541434C19}"/>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ECDB1B-6C44-12F8-4270-A1BCEC3268C2}"/>
              </a:ext>
            </a:extLst>
          </p:cNvPr>
          <p:cNvCxnSpPr>
            <a:cxnSpLocks/>
            <a:endCxn id="25" idx="4"/>
          </p:cNvCxnSpPr>
          <p:nvPr/>
        </p:nvCxnSpPr>
        <p:spPr>
          <a:xfrm>
            <a:off x="11295285" y="1785257"/>
            <a:ext cx="3462" cy="295376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86262609-9904-3D6B-5A78-763754990DC7}"/>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owchart: Connector 8">
            <a:extLst>
              <a:ext uri="{FF2B5EF4-FFF2-40B4-BE49-F238E27FC236}">
                <a16:creationId xmlns:a16="http://schemas.microsoft.com/office/drawing/2014/main" id="{7713EEE1-27F0-6EE0-1480-F3F4E0E829E6}"/>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C51C897B-1438-20E1-9276-C7F6283EB02A}"/>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DAE157A-0AC4-B120-CB41-8A5132B1FCF4}"/>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12" name="TextBox 11">
            <a:extLst>
              <a:ext uri="{FF2B5EF4-FFF2-40B4-BE49-F238E27FC236}">
                <a16:creationId xmlns:a16="http://schemas.microsoft.com/office/drawing/2014/main" id="{1EE0D31A-7B0D-23B7-8A20-854249FEB014}"/>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13" name="TextBox 12">
            <a:extLst>
              <a:ext uri="{FF2B5EF4-FFF2-40B4-BE49-F238E27FC236}">
                <a16:creationId xmlns:a16="http://schemas.microsoft.com/office/drawing/2014/main" id="{B2C7D17C-20A0-D293-B393-7072356BFE0B}"/>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14" name="TextBox 13">
            <a:extLst>
              <a:ext uri="{FF2B5EF4-FFF2-40B4-BE49-F238E27FC236}">
                <a16:creationId xmlns:a16="http://schemas.microsoft.com/office/drawing/2014/main" id="{24C60C55-C6EE-FEDA-4B21-541B1E1A8F48}"/>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15" name="TextBox 14">
            <a:extLst>
              <a:ext uri="{FF2B5EF4-FFF2-40B4-BE49-F238E27FC236}">
                <a16:creationId xmlns:a16="http://schemas.microsoft.com/office/drawing/2014/main" id="{CECB861B-5ECB-E506-61D9-A8877BDE4A2D}"/>
              </a:ext>
            </a:extLst>
          </p:cNvPr>
          <p:cNvSpPr txBox="1"/>
          <p:nvPr/>
        </p:nvSpPr>
        <p:spPr>
          <a:xfrm>
            <a:off x="9390904" y="3644231"/>
            <a:ext cx="1772063" cy="261610"/>
          </a:xfrm>
          <a:prstGeom prst="rect">
            <a:avLst/>
          </a:prstGeom>
          <a:noFill/>
        </p:spPr>
        <p:txBody>
          <a:bodyPr wrap="square">
            <a:spAutoFit/>
          </a:bodyPr>
          <a:lstStyle/>
          <a:p>
            <a:pPr algn="r"/>
            <a:r>
              <a:rPr lang="en-GB" sz="1100" dirty="0">
                <a:latin typeface="Candara" panose="020E0502030303020204" pitchFamily="34" charset="0"/>
              </a:rPr>
              <a:t>Features</a:t>
            </a:r>
          </a:p>
        </p:txBody>
      </p:sp>
      <p:sp>
        <p:nvSpPr>
          <p:cNvPr id="16" name="TextBox 15">
            <a:extLst>
              <a:ext uri="{FF2B5EF4-FFF2-40B4-BE49-F238E27FC236}">
                <a16:creationId xmlns:a16="http://schemas.microsoft.com/office/drawing/2014/main" id="{D818309F-1028-3EA7-50B8-869339E9CEE2}"/>
              </a:ext>
            </a:extLst>
          </p:cNvPr>
          <p:cNvSpPr txBox="1"/>
          <p:nvPr/>
        </p:nvSpPr>
        <p:spPr>
          <a:xfrm>
            <a:off x="9401911" y="3859546"/>
            <a:ext cx="1772063" cy="261610"/>
          </a:xfrm>
          <a:prstGeom prst="rect">
            <a:avLst/>
          </a:prstGeom>
          <a:noFill/>
        </p:spPr>
        <p:txBody>
          <a:bodyPr wrap="square">
            <a:spAutoFit/>
          </a:bodyPr>
          <a:lstStyle/>
          <a:p>
            <a:pPr algn="r"/>
            <a:r>
              <a:rPr lang="en-GB" sz="1100" dirty="0">
                <a:latin typeface="Candara" panose="020E0502030303020204" pitchFamily="34" charset="0"/>
              </a:rPr>
              <a:t>Phenotypes</a:t>
            </a:r>
          </a:p>
        </p:txBody>
      </p:sp>
      <p:sp>
        <p:nvSpPr>
          <p:cNvPr id="17" name="TextBox 16">
            <a:extLst>
              <a:ext uri="{FF2B5EF4-FFF2-40B4-BE49-F238E27FC236}">
                <a16:creationId xmlns:a16="http://schemas.microsoft.com/office/drawing/2014/main" id="{8ED49E46-54C4-E1C0-6475-26959A924C79}"/>
              </a:ext>
            </a:extLst>
          </p:cNvPr>
          <p:cNvSpPr txBox="1"/>
          <p:nvPr/>
        </p:nvSpPr>
        <p:spPr>
          <a:xfrm>
            <a:off x="9392386" y="4101942"/>
            <a:ext cx="1772063" cy="261610"/>
          </a:xfrm>
          <a:prstGeom prst="rect">
            <a:avLst/>
          </a:prstGeom>
          <a:noFill/>
        </p:spPr>
        <p:txBody>
          <a:bodyPr wrap="square">
            <a:spAutoFit/>
          </a:bodyPr>
          <a:lstStyle/>
          <a:p>
            <a:pPr algn="r"/>
            <a:r>
              <a:rPr lang="en-GB" sz="1100" dirty="0">
                <a:latin typeface="Candara" panose="020E0502030303020204" pitchFamily="34" charset="0"/>
              </a:rPr>
              <a:t>Categories</a:t>
            </a:r>
          </a:p>
        </p:txBody>
      </p:sp>
      <p:sp>
        <p:nvSpPr>
          <p:cNvPr id="18" name="TextBox 17">
            <a:extLst>
              <a:ext uri="{FF2B5EF4-FFF2-40B4-BE49-F238E27FC236}">
                <a16:creationId xmlns:a16="http://schemas.microsoft.com/office/drawing/2014/main" id="{460D4F1D-2417-B64E-7E4A-2C2CD2B95833}"/>
              </a:ext>
            </a:extLst>
          </p:cNvPr>
          <p:cNvSpPr txBox="1"/>
          <p:nvPr/>
        </p:nvSpPr>
        <p:spPr>
          <a:xfrm>
            <a:off x="9392386" y="4330658"/>
            <a:ext cx="1772063" cy="261610"/>
          </a:xfrm>
          <a:prstGeom prst="rect">
            <a:avLst/>
          </a:prstGeom>
          <a:noFill/>
        </p:spPr>
        <p:txBody>
          <a:bodyPr wrap="square">
            <a:spAutoFit/>
          </a:bodyPr>
          <a:lstStyle/>
          <a:p>
            <a:pPr algn="r"/>
            <a:r>
              <a:rPr lang="en-GB" sz="1100" dirty="0">
                <a:latin typeface="Candara" panose="020E0502030303020204" pitchFamily="34" charset="0"/>
              </a:rPr>
              <a:t>Trajectories</a:t>
            </a:r>
          </a:p>
        </p:txBody>
      </p:sp>
      <p:sp>
        <p:nvSpPr>
          <p:cNvPr id="19" name="Flowchart: Connector 18">
            <a:extLst>
              <a:ext uri="{FF2B5EF4-FFF2-40B4-BE49-F238E27FC236}">
                <a16:creationId xmlns:a16="http://schemas.microsoft.com/office/drawing/2014/main" id="{3818A703-1C5D-4D60-1643-6E74DEBB8FDD}"/>
              </a:ext>
            </a:extLst>
          </p:cNvPr>
          <p:cNvSpPr/>
          <p:nvPr/>
        </p:nvSpPr>
        <p:spPr>
          <a:xfrm>
            <a:off x="11176001" y="495811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lowchart: Connector 19">
            <a:extLst>
              <a:ext uri="{FF2B5EF4-FFF2-40B4-BE49-F238E27FC236}">
                <a16:creationId xmlns:a16="http://schemas.microsoft.com/office/drawing/2014/main" id="{80D78A8D-D3A5-4004-8428-223581C12547}"/>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lowchart: Connector 20">
            <a:extLst>
              <a:ext uri="{FF2B5EF4-FFF2-40B4-BE49-F238E27FC236}">
                <a16:creationId xmlns:a16="http://schemas.microsoft.com/office/drawing/2014/main" id="{71417594-1AB5-1033-336E-0F4AF9AD5CB9}"/>
              </a:ext>
            </a:extLst>
          </p:cNvPr>
          <p:cNvSpPr/>
          <p:nvPr/>
        </p:nvSpPr>
        <p:spPr>
          <a:xfrm>
            <a:off x="11262747" y="37494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lowchart: Connector 21">
            <a:extLst>
              <a:ext uri="{FF2B5EF4-FFF2-40B4-BE49-F238E27FC236}">
                <a16:creationId xmlns:a16="http://schemas.microsoft.com/office/drawing/2014/main" id="{EAE1250F-A4CB-2059-AE3A-62D23B54BEF5}"/>
              </a:ext>
            </a:extLst>
          </p:cNvPr>
          <p:cNvSpPr/>
          <p:nvPr/>
        </p:nvSpPr>
        <p:spPr>
          <a:xfrm>
            <a:off x="11262747" y="39780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Connector 22">
            <a:extLst>
              <a:ext uri="{FF2B5EF4-FFF2-40B4-BE49-F238E27FC236}">
                <a16:creationId xmlns:a16="http://schemas.microsoft.com/office/drawing/2014/main" id="{E3BF4A78-8A11-DD38-3CE6-9A5811B8E159}"/>
              </a:ext>
            </a:extLst>
          </p:cNvPr>
          <p:cNvSpPr/>
          <p:nvPr/>
        </p:nvSpPr>
        <p:spPr>
          <a:xfrm>
            <a:off x="11262747" y="42066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Connector 23">
            <a:extLst>
              <a:ext uri="{FF2B5EF4-FFF2-40B4-BE49-F238E27FC236}">
                <a16:creationId xmlns:a16="http://schemas.microsoft.com/office/drawing/2014/main" id="{B96FAFB1-3286-27DE-CFDC-141D7D49144A}"/>
              </a:ext>
            </a:extLst>
          </p:cNvPr>
          <p:cNvSpPr/>
          <p:nvPr/>
        </p:nvSpPr>
        <p:spPr>
          <a:xfrm>
            <a:off x="11262747" y="44288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lowchart: Connector 24">
            <a:extLst>
              <a:ext uri="{FF2B5EF4-FFF2-40B4-BE49-F238E27FC236}">
                <a16:creationId xmlns:a16="http://schemas.microsoft.com/office/drawing/2014/main" id="{6550B0F2-5A91-DA11-582D-0B997EE1A8ED}"/>
              </a:ext>
            </a:extLst>
          </p:cNvPr>
          <p:cNvSpPr/>
          <p:nvPr/>
        </p:nvSpPr>
        <p:spPr>
          <a:xfrm>
            <a:off x="11262747" y="4667024"/>
            <a:ext cx="72000" cy="72000"/>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4350FC4-FCDB-E139-250D-8B28381DF6C9}"/>
              </a:ext>
            </a:extLst>
          </p:cNvPr>
          <p:cNvSpPr txBox="1"/>
          <p:nvPr/>
        </p:nvSpPr>
        <p:spPr>
          <a:xfrm>
            <a:off x="9392386" y="4578308"/>
            <a:ext cx="1772063" cy="261610"/>
          </a:xfrm>
          <a:prstGeom prst="rect">
            <a:avLst/>
          </a:prstGeom>
          <a:noFill/>
        </p:spPr>
        <p:txBody>
          <a:bodyPr wrap="square">
            <a:spAutoFit/>
          </a:bodyPr>
          <a:lstStyle/>
          <a:p>
            <a:pPr algn="r"/>
            <a:r>
              <a:rPr lang="en-GB" sz="1100" b="1" dirty="0">
                <a:solidFill>
                  <a:schemeClr val="accent2">
                    <a:lumMod val="75000"/>
                  </a:schemeClr>
                </a:solidFill>
                <a:latin typeface="Candara" panose="020E0502030303020204" pitchFamily="34" charset="0"/>
              </a:rPr>
              <a:t>Similarity retrieval</a:t>
            </a:r>
          </a:p>
        </p:txBody>
      </p:sp>
      <p:sp>
        <p:nvSpPr>
          <p:cNvPr id="29" name="Title 1">
            <a:extLst>
              <a:ext uri="{FF2B5EF4-FFF2-40B4-BE49-F238E27FC236}">
                <a16:creationId xmlns:a16="http://schemas.microsoft.com/office/drawing/2014/main" id="{32870162-E566-E8AD-920B-7A78779BF666}"/>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
        <p:nvSpPr>
          <p:cNvPr id="30" name="TextBox 10">
            <a:extLst>
              <a:ext uri="{FF2B5EF4-FFF2-40B4-BE49-F238E27FC236}">
                <a16:creationId xmlns:a16="http://schemas.microsoft.com/office/drawing/2014/main" id="{64698527-5C67-EC23-09D1-E963072EEDEE}"/>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pic>
        <p:nvPicPr>
          <p:cNvPr id="31" name="Picture 30" descr="Chart, scatter chart&#10;&#10;Description automatically generated">
            <a:extLst>
              <a:ext uri="{FF2B5EF4-FFF2-40B4-BE49-F238E27FC236}">
                <a16:creationId xmlns:a16="http://schemas.microsoft.com/office/drawing/2014/main" id="{8EE7C75D-14C3-C336-939F-598FBE55F5EE}"/>
              </a:ext>
            </a:extLst>
          </p:cNvPr>
          <p:cNvPicPr>
            <a:picLocks noChangeAspect="1"/>
          </p:cNvPicPr>
          <p:nvPr/>
        </p:nvPicPr>
        <p:blipFill>
          <a:blip r:embed="rId2"/>
          <a:stretch>
            <a:fillRect/>
          </a:stretch>
        </p:blipFill>
        <p:spPr>
          <a:xfrm>
            <a:off x="1114424" y="1729541"/>
            <a:ext cx="3448051" cy="3286423"/>
          </a:xfrm>
          <a:prstGeom prst="rect">
            <a:avLst/>
          </a:prstGeom>
        </p:spPr>
      </p:pic>
      <p:sp>
        <p:nvSpPr>
          <p:cNvPr id="32" name="TextBox 24">
            <a:extLst>
              <a:ext uri="{FF2B5EF4-FFF2-40B4-BE49-F238E27FC236}">
                <a16:creationId xmlns:a16="http://schemas.microsoft.com/office/drawing/2014/main" id="{99C1FBA3-B359-BAF5-729D-128A16EB74AE}"/>
              </a:ext>
            </a:extLst>
          </p:cNvPr>
          <p:cNvSpPr txBox="1"/>
          <p:nvPr/>
        </p:nvSpPr>
        <p:spPr>
          <a:xfrm>
            <a:off x="783771" y="5190343"/>
            <a:ext cx="4531894"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1200" b="1" dirty="0">
                <a:latin typeface="Constantia" panose="02030602050306030303" pitchFamily="18" charset="0"/>
              </a:rPr>
              <a:t>Figure 8. Latent space description: Similarity retrieval. </a:t>
            </a:r>
            <a:r>
              <a:rPr lang="en-GB" sz="1200" dirty="0">
                <a:latin typeface="Constantia" panose="02030602050306030303" pitchFamily="18" charset="0"/>
              </a:rPr>
              <a:t>The diagram represents a query patient and the area of interest for which patients, which are deemed to be similar, should be retrieved. </a:t>
            </a:r>
          </a:p>
        </p:txBody>
      </p:sp>
    </p:spTree>
    <p:extLst>
      <p:ext uri="{BB962C8B-B14F-4D97-AF65-F5344CB8AC3E}">
        <p14:creationId xmlns:p14="http://schemas.microsoft.com/office/powerpoint/2010/main" val="1256270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41F21-F7CF-3C56-31D5-9A18A01CC9AC}"/>
              </a:ext>
            </a:extLst>
          </p:cNvPr>
          <p:cNvSpPr>
            <a:spLocks noGrp="1"/>
          </p:cNvSpPr>
          <p:nvPr>
            <p:ph type="sldNum" sz="quarter" idx="12"/>
          </p:nvPr>
        </p:nvSpPr>
        <p:spPr/>
        <p:txBody>
          <a:bodyPr/>
          <a:lstStyle/>
          <a:p>
            <a:fld id="{AABFF9DA-2577-3447-9DFE-17137E505E19}" type="slidenum">
              <a:rPr lang="en-US" smtClean="0"/>
              <a:t>38</a:t>
            </a:fld>
            <a:endParaRPr lang="en-US"/>
          </a:p>
        </p:txBody>
      </p:sp>
      <p:cxnSp>
        <p:nvCxnSpPr>
          <p:cNvPr id="2" name="Straight Connector 1">
            <a:extLst>
              <a:ext uri="{FF2B5EF4-FFF2-40B4-BE49-F238E27FC236}">
                <a16:creationId xmlns:a16="http://schemas.microsoft.com/office/drawing/2014/main" id="{B98D6292-A63A-9EE6-AAF5-6BD541434C19}"/>
              </a:ext>
            </a:extLst>
          </p:cNvPr>
          <p:cNvCxnSpPr>
            <a:cxnSpLocks/>
          </p:cNvCxnSpPr>
          <p:nvPr/>
        </p:nvCxnSpPr>
        <p:spPr>
          <a:xfrm flipH="1">
            <a:off x="11295285" y="1785257"/>
            <a:ext cx="1365" cy="409166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2ECDB1B-6C44-12F8-4270-A1BCEC3268C2}"/>
              </a:ext>
            </a:extLst>
          </p:cNvPr>
          <p:cNvCxnSpPr>
            <a:cxnSpLocks/>
            <a:endCxn id="19" idx="0"/>
          </p:cNvCxnSpPr>
          <p:nvPr/>
        </p:nvCxnSpPr>
        <p:spPr>
          <a:xfrm flipH="1">
            <a:off x="11292115" y="1785257"/>
            <a:ext cx="3170" cy="317285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86262609-9904-3D6B-5A78-763754990DC7}"/>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owchart: Connector 8">
            <a:extLst>
              <a:ext uri="{FF2B5EF4-FFF2-40B4-BE49-F238E27FC236}">
                <a16:creationId xmlns:a16="http://schemas.microsoft.com/office/drawing/2014/main" id="{7713EEE1-27F0-6EE0-1480-F3F4E0E829E6}"/>
              </a:ext>
            </a:extLst>
          </p:cNvPr>
          <p:cNvSpPr/>
          <p:nvPr/>
        </p:nvSpPr>
        <p:spPr>
          <a:xfrm>
            <a:off x="11180536" y="3085153"/>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C51C897B-1438-20E1-9276-C7F6283EB02A}"/>
              </a:ext>
            </a:extLst>
          </p:cNvPr>
          <p:cNvSpPr/>
          <p:nvPr/>
        </p:nvSpPr>
        <p:spPr>
          <a:xfrm>
            <a:off x="11176001" y="2473575"/>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DAE157A-0AC4-B120-CB41-8A5132B1FCF4}"/>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Performance</a:t>
            </a:r>
          </a:p>
        </p:txBody>
      </p:sp>
      <p:sp>
        <p:nvSpPr>
          <p:cNvPr id="12" name="TextBox 11">
            <a:extLst>
              <a:ext uri="{FF2B5EF4-FFF2-40B4-BE49-F238E27FC236}">
                <a16:creationId xmlns:a16="http://schemas.microsoft.com/office/drawing/2014/main" id="{1EE0D31A-7B0D-23B7-8A20-854249FEB014}"/>
              </a:ext>
            </a:extLst>
          </p:cNvPr>
          <p:cNvSpPr txBox="1"/>
          <p:nvPr/>
        </p:nvSpPr>
        <p:spPr>
          <a:xfrm>
            <a:off x="9392387" y="2418794"/>
            <a:ext cx="1772063" cy="307777"/>
          </a:xfrm>
          <a:prstGeom prst="rect">
            <a:avLst/>
          </a:prstGeom>
          <a:noFill/>
        </p:spPr>
        <p:txBody>
          <a:bodyPr wrap="square">
            <a:spAutoFit/>
          </a:bodyPr>
          <a:lstStyle/>
          <a:p>
            <a:pPr algn="r"/>
            <a:r>
              <a:rPr lang="en-GB" sz="1400" dirty="0">
                <a:latin typeface="Candara" panose="020E0502030303020204" pitchFamily="34" charset="0"/>
              </a:rPr>
              <a:t>Clustering</a:t>
            </a:r>
          </a:p>
        </p:txBody>
      </p:sp>
      <p:sp>
        <p:nvSpPr>
          <p:cNvPr id="13" name="TextBox 12">
            <a:extLst>
              <a:ext uri="{FF2B5EF4-FFF2-40B4-BE49-F238E27FC236}">
                <a16:creationId xmlns:a16="http://schemas.microsoft.com/office/drawing/2014/main" id="{B2C7D17C-20A0-D293-B393-7072356BFE0B}"/>
              </a:ext>
            </a:extLst>
          </p:cNvPr>
          <p:cNvSpPr txBox="1"/>
          <p:nvPr/>
        </p:nvSpPr>
        <p:spPr>
          <a:xfrm>
            <a:off x="9392386" y="3045268"/>
            <a:ext cx="1772063" cy="307777"/>
          </a:xfrm>
          <a:prstGeom prst="rect">
            <a:avLst/>
          </a:prstGeom>
          <a:noFill/>
        </p:spPr>
        <p:txBody>
          <a:bodyPr wrap="square">
            <a:spAutoFit/>
          </a:bodyPr>
          <a:lstStyle/>
          <a:p>
            <a:pPr algn="r"/>
            <a:r>
              <a:rPr lang="en-GB" sz="1400" dirty="0">
                <a:latin typeface="Candara" panose="020E0502030303020204" pitchFamily="34" charset="0"/>
              </a:rPr>
              <a:t>Further analysis</a:t>
            </a:r>
          </a:p>
        </p:txBody>
      </p:sp>
      <p:sp>
        <p:nvSpPr>
          <p:cNvPr id="14" name="TextBox 13">
            <a:extLst>
              <a:ext uri="{FF2B5EF4-FFF2-40B4-BE49-F238E27FC236}">
                <a16:creationId xmlns:a16="http://schemas.microsoft.com/office/drawing/2014/main" id="{24C60C55-C6EE-FEDA-4B21-541B1E1A8F48}"/>
              </a:ext>
            </a:extLst>
          </p:cNvPr>
          <p:cNvSpPr txBox="1"/>
          <p:nvPr/>
        </p:nvSpPr>
        <p:spPr>
          <a:xfrm>
            <a:off x="9392386" y="3416869"/>
            <a:ext cx="1772063" cy="261610"/>
          </a:xfrm>
          <a:prstGeom prst="rect">
            <a:avLst/>
          </a:prstGeom>
          <a:noFill/>
        </p:spPr>
        <p:txBody>
          <a:bodyPr wrap="square">
            <a:spAutoFit/>
          </a:bodyPr>
          <a:lstStyle/>
          <a:p>
            <a:pPr algn="r"/>
            <a:r>
              <a:rPr lang="en-GB" sz="1100" dirty="0">
                <a:latin typeface="Candara" panose="020E0502030303020204" pitchFamily="34" charset="0"/>
              </a:rPr>
              <a:t>Latent space</a:t>
            </a:r>
          </a:p>
        </p:txBody>
      </p:sp>
      <p:sp>
        <p:nvSpPr>
          <p:cNvPr id="15" name="TextBox 14">
            <a:extLst>
              <a:ext uri="{FF2B5EF4-FFF2-40B4-BE49-F238E27FC236}">
                <a16:creationId xmlns:a16="http://schemas.microsoft.com/office/drawing/2014/main" id="{CECB861B-5ECB-E506-61D9-A8877BDE4A2D}"/>
              </a:ext>
            </a:extLst>
          </p:cNvPr>
          <p:cNvSpPr txBox="1"/>
          <p:nvPr/>
        </p:nvSpPr>
        <p:spPr>
          <a:xfrm>
            <a:off x="9390904" y="3644231"/>
            <a:ext cx="1772063" cy="261610"/>
          </a:xfrm>
          <a:prstGeom prst="rect">
            <a:avLst/>
          </a:prstGeom>
          <a:noFill/>
        </p:spPr>
        <p:txBody>
          <a:bodyPr wrap="square">
            <a:spAutoFit/>
          </a:bodyPr>
          <a:lstStyle/>
          <a:p>
            <a:pPr algn="r"/>
            <a:r>
              <a:rPr lang="en-GB" sz="1100" dirty="0">
                <a:latin typeface="Candara" panose="020E0502030303020204" pitchFamily="34" charset="0"/>
              </a:rPr>
              <a:t>Features</a:t>
            </a:r>
          </a:p>
        </p:txBody>
      </p:sp>
      <p:sp>
        <p:nvSpPr>
          <p:cNvPr id="16" name="TextBox 15">
            <a:extLst>
              <a:ext uri="{FF2B5EF4-FFF2-40B4-BE49-F238E27FC236}">
                <a16:creationId xmlns:a16="http://schemas.microsoft.com/office/drawing/2014/main" id="{D818309F-1028-3EA7-50B8-869339E9CEE2}"/>
              </a:ext>
            </a:extLst>
          </p:cNvPr>
          <p:cNvSpPr txBox="1"/>
          <p:nvPr/>
        </p:nvSpPr>
        <p:spPr>
          <a:xfrm>
            <a:off x="9401911" y="3859546"/>
            <a:ext cx="1772063" cy="261610"/>
          </a:xfrm>
          <a:prstGeom prst="rect">
            <a:avLst/>
          </a:prstGeom>
          <a:noFill/>
        </p:spPr>
        <p:txBody>
          <a:bodyPr wrap="square">
            <a:spAutoFit/>
          </a:bodyPr>
          <a:lstStyle/>
          <a:p>
            <a:pPr algn="r"/>
            <a:r>
              <a:rPr lang="en-GB" sz="1100" dirty="0">
                <a:latin typeface="Candara" panose="020E0502030303020204" pitchFamily="34" charset="0"/>
              </a:rPr>
              <a:t>Phenotypes</a:t>
            </a:r>
          </a:p>
        </p:txBody>
      </p:sp>
      <p:sp>
        <p:nvSpPr>
          <p:cNvPr id="17" name="TextBox 16">
            <a:extLst>
              <a:ext uri="{FF2B5EF4-FFF2-40B4-BE49-F238E27FC236}">
                <a16:creationId xmlns:a16="http://schemas.microsoft.com/office/drawing/2014/main" id="{8ED49E46-54C4-E1C0-6475-26959A924C79}"/>
              </a:ext>
            </a:extLst>
          </p:cNvPr>
          <p:cNvSpPr txBox="1"/>
          <p:nvPr/>
        </p:nvSpPr>
        <p:spPr>
          <a:xfrm>
            <a:off x="9392386" y="4101942"/>
            <a:ext cx="1772063" cy="261610"/>
          </a:xfrm>
          <a:prstGeom prst="rect">
            <a:avLst/>
          </a:prstGeom>
          <a:noFill/>
        </p:spPr>
        <p:txBody>
          <a:bodyPr wrap="square">
            <a:spAutoFit/>
          </a:bodyPr>
          <a:lstStyle/>
          <a:p>
            <a:pPr algn="r"/>
            <a:r>
              <a:rPr lang="en-GB" sz="1100" dirty="0">
                <a:latin typeface="Candara" panose="020E0502030303020204" pitchFamily="34" charset="0"/>
              </a:rPr>
              <a:t>Categories</a:t>
            </a:r>
          </a:p>
        </p:txBody>
      </p:sp>
      <p:sp>
        <p:nvSpPr>
          <p:cNvPr id="18" name="TextBox 17">
            <a:extLst>
              <a:ext uri="{FF2B5EF4-FFF2-40B4-BE49-F238E27FC236}">
                <a16:creationId xmlns:a16="http://schemas.microsoft.com/office/drawing/2014/main" id="{460D4F1D-2417-B64E-7E4A-2C2CD2B95833}"/>
              </a:ext>
            </a:extLst>
          </p:cNvPr>
          <p:cNvSpPr txBox="1"/>
          <p:nvPr/>
        </p:nvSpPr>
        <p:spPr>
          <a:xfrm>
            <a:off x="9392386" y="4330658"/>
            <a:ext cx="1772063" cy="261610"/>
          </a:xfrm>
          <a:prstGeom prst="rect">
            <a:avLst/>
          </a:prstGeom>
          <a:noFill/>
        </p:spPr>
        <p:txBody>
          <a:bodyPr wrap="square">
            <a:spAutoFit/>
          </a:bodyPr>
          <a:lstStyle/>
          <a:p>
            <a:pPr algn="r"/>
            <a:r>
              <a:rPr lang="en-GB" sz="1100" dirty="0">
                <a:latin typeface="Candara" panose="020E0502030303020204" pitchFamily="34" charset="0"/>
              </a:rPr>
              <a:t>Trajectories</a:t>
            </a:r>
          </a:p>
        </p:txBody>
      </p:sp>
      <p:sp>
        <p:nvSpPr>
          <p:cNvPr id="19" name="Flowchart: Connector 18">
            <a:extLst>
              <a:ext uri="{FF2B5EF4-FFF2-40B4-BE49-F238E27FC236}">
                <a16:creationId xmlns:a16="http://schemas.microsoft.com/office/drawing/2014/main" id="{3818A703-1C5D-4D60-1643-6E74DEBB8FDD}"/>
              </a:ext>
            </a:extLst>
          </p:cNvPr>
          <p:cNvSpPr/>
          <p:nvPr/>
        </p:nvSpPr>
        <p:spPr>
          <a:xfrm>
            <a:off x="11176001" y="4958114"/>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lowchart: Connector 19">
            <a:extLst>
              <a:ext uri="{FF2B5EF4-FFF2-40B4-BE49-F238E27FC236}">
                <a16:creationId xmlns:a16="http://schemas.microsoft.com/office/drawing/2014/main" id="{80D78A8D-D3A5-4004-8428-223581C12547}"/>
              </a:ext>
            </a:extLst>
          </p:cNvPr>
          <p:cNvSpPr/>
          <p:nvPr/>
        </p:nvSpPr>
        <p:spPr>
          <a:xfrm>
            <a:off x="11262747" y="35271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lowchart: Connector 20">
            <a:extLst>
              <a:ext uri="{FF2B5EF4-FFF2-40B4-BE49-F238E27FC236}">
                <a16:creationId xmlns:a16="http://schemas.microsoft.com/office/drawing/2014/main" id="{71417594-1AB5-1033-336E-0F4AF9AD5CB9}"/>
              </a:ext>
            </a:extLst>
          </p:cNvPr>
          <p:cNvSpPr/>
          <p:nvPr/>
        </p:nvSpPr>
        <p:spPr>
          <a:xfrm>
            <a:off x="11262747" y="37494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lowchart: Connector 21">
            <a:extLst>
              <a:ext uri="{FF2B5EF4-FFF2-40B4-BE49-F238E27FC236}">
                <a16:creationId xmlns:a16="http://schemas.microsoft.com/office/drawing/2014/main" id="{EAE1250F-A4CB-2059-AE3A-62D23B54BEF5}"/>
              </a:ext>
            </a:extLst>
          </p:cNvPr>
          <p:cNvSpPr/>
          <p:nvPr/>
        </p:nvSpPr>
        <p:spPr>
          <a:xfrm>
            <a:off x="11262747" y="39780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Connector 22">
            <a:extLst>
              <a:ext uri="{FF2B5EF4-FFF2-40B4-BE49-F238E27FC236}">
                <a16:creationId xmlns:a16="http://schemas.microsoft.com/office/drawing/2014/main" id="{E3BF4A78-8A11-DD38-3CE6-9A5811B8E159}"/>
              </a:ext>
            </a:extLst>
          </p:cNvPr>
          <p:cNvSpPr/>
          <p:nvPr/>
        </p:nvSpPr>
        <p:spPr>
          <a:xfrm>
            <a:off x="11262747" y="420664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Connector 23">
            <a:extLst>
              <a:ext uri="{FF2B5EF4-FFF2-40B4-BE49-F238E27FC236}">
                <a16:creationId xmlns:a16="http://schemas.microsoft.com/office/drawing/2014/main" id="{B96FAFB1-3286-27DE-CFDC-141D7D49144A}"/>
              </a:ext>
            </a:extLst>
          </p:cNvPr>
          <p:cNvSpPr/>
          <p:nvPr/>
        </p:nvSpPr>
        <p:spPr>
          <a:xfrm>
            <a:off x="11262747" y="4428899"/>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lowchart: Connector 24">
            <a:extLst>
              <a:ext uri="{FF2B5EF4-FFF2-40B4-BE49-F238E27FC236}">
                <a16:creationId xmlns:a16="http://schemas.microsoft.com/office/drawing/2014/main" id="{6550B0F2-5A91-DA11-582D-0B997EE1A8ED}"/>
              </a:ext>
            </a:extLst>
          </p:cNvPr>
          <p:cNvSpPr/>
          <p:nvPr/>
        </p:nvSpPr>
        <p:spPr>
          <a:xfrm>
            <a:off x="11262747" y="4667024"/>
            <a:ext cx="72000" cy="72000"/>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4350FC4-FCDB-E139-250D-8B28381DF6C9}"/>
              </a:ext>
            </a:extLst>
          </p:cNvPr>
          <p:cNvSpPr txBox="1"/>
          <p:nvPr/>
        </p:nvSpPr>
        <p:spPr>
          <a:xfrm>
            <a:off x="9392386" y="4578308"/>
            <a:ext cx="1772063" cy="261610"/>
          </a:xfrm>
          <a:prstGeom prst="rect">
            <a:avLst/>
          </a:prstGeom>
          <a:noFill/>
        </p:spPr>
        <p:txBody>
          <a:bodyPr wrap="square">
            <a:spAutoFit/>
          </a:bodyPr>
          <a:lstStyle/>
          <a:p>
            <a:pPr algn="r"/>
            <a:r>
              <a:rPr lang="en-GB" sz="1100" dirty="0">
                <a:latin typeface="Candara" panose="020E0502030303020204" pitchFamily="34" charset="0"/>
              </a:rPr>
              <a:t>Similarity retrieval</a:t>
            </a:r>
          </a:p>
        </p:txBody>
      </p:sp>
      <p:sp>
        <p:nvSpPr>
          <p:cNvPr id="27" name="TextBox 26">
            <a:extLst>
              <a:ext uri="{FF2B5EF4-FFF2-40B4-BE49-F238E27FC236}">
                <a16:creationId xmlns:a16="http://schemas.microsoft.com/office/drawing/2014/main" id="{7AB3EDB1-D0D9-FEB6-F222-C4AC898FA720}"/>
              </a:ext>
            </a:extLst>
          </p:cNvPr>
          <p:cNvSpPr txBox="1"/>
          <p:nvPr/>
        </p:nvSpPr>
        <p:spPr>
          <a:xfrm>
            <a:off x="9401911" y="4910310"/>
            <a:ext cx="1772063" cy="307777"/>
          </a:xfrm>
          <a:prstGeom prst="rect">
            <a:avLst/>
          </a:prstGeom>
          <a:noFill/>
        </p:spPr>
        <p:txBody>
          <a:bodyPr wrap="square">
            <a:spAutoFit/>
          </a:bodyPr>
          <a:lstStyle/>
          <a:p>
            <a:pPr algn="r"/>
            <a:r>
              <a:rPr lang="en-GB" sz="1400" dirty="0">
                <a:latin typeface="Candara" panose="020E0502030303020204" pitchFamily="34" charset="0"/>
              </a:rPr>
              <a:t>Deployment</a:t>
            </a:r>
          </a:p>
        </p:txBody>
      </p:sp>
      <p:sp>
        <p:nvSpPr>
          <p:cNvPr id="29" name="Title 1">
            <a:extLst>
              <a:ext uri="{FF2B5EF4-FFF2-40B4-BE49-F238E27FC236}">
                <a16:creationId xmlns:a16="http://schemas.microsoft.com/office/drawing/2014/main" id="{8966F2C3-8155-3365-CF79-7078D322448D}"/>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Assessment and evaluation</a:t>
            </a:r>
            <a:endParaRPr lang="en-US" sz="3200" b="1" dirty="0">
              <a:solidFill>
                <a:srgbClr val="800000"/>
              </a:solidFill>
              <a:latin typeface="Candara" panose="020E0502030303020204" pitchFamily="34" charset="0"/>
              <a:cs typeface="Constantia"/>
            </a:endParaRPr>
          </a:p>
        </p:txBody>
      </p:sp>
      <p:sp>
        <p:nvSpPr>
          <p:cNvPr id="30" name="TextBox 10">
            <a:extLst>
              <a:ext uri="{FF2B5EF4-FFF2-40B4-BE49-F238E27FC236}">
                <a16:creationId xmlns:a16="http://schemas.microsoft.com/office/drawing/2014/main" id="{15A654B2-5452-8AC9-9403-F42597B0E592}"/>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pic>
        <p:nvPicPr>
          <p:cNvPr id="7170" name="Picture 2" descr="Is This Illustration 100% Correct? - Getting Started - Django Forum">
            <a:extLst>
              <a:ext uri="{FF2B5EF4-FFF2-40B4-BE49-F238E27FC236}">
                <a16:creationId xmlns:a16="http://schemas.microsoft.com/office/drawing/2014/main" id="{0B177B47-5FDF-267C-3CB4-B2BC272D6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96" y="2415480"/>
            <a:ext cx="5743897" cy="414094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to Build a Scalable Streaming App with Django, Celery &amp; YugabyteDB -  DEV Community">
            <a:extLst>
              <a:ext uri="{FF2B5EF4-FFF2-40B4-BE49-F238E27FC236}">
                <a16:creationId xmlns:a16="http://schemas.microsoft.com/office/drawing/2014/main" id="{B60F181A-6F42-A002-7660-40C9E5710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560" y="1969994"/>
            <a:ext cx="76200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046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747B2-A7D8-925F-FB27-1D5F9CEE28A3}"/>
              </a:ext>
            </a:extLst>
          </p:cNvPr>
          <p:cNvSpPr>
            <a:spLocks noGrp="1"/>
          </p:cNvSpPr>
          <p:nvPr>
            <p:ph type="sldNum" sz="quarter" idx="12"/>
          </p:nvPr>
        </p:nvSpPr>
        <p:spPr/>
        <p:txBody>
          <a:bodyPr/>
          <a:lstStyle/>
          <a:p>
            <a:fld id="{AABFF9DA-2577-3447-9DFE-17137E505E19}" type="slidenum">
              <a:rPr lang="en-US" smtClean="0"/>
              <a:t>4</a:t>
            </a:fld>
            <a:endParaRPr lang="en-US"/>
          </a:p>
        </p:txBody>
      </p:sp>
      <p:sp>
        <p:nvSpPr>
          <p:cNvPr id="6" name="Title 1">
            <a:extLst>
              <a:ext uri="{FF2B5EF4-FFF2-40B4-BE49-F238E27FC236}">
                <a16:creationId xmlns:a16="http://schemas.microsoft.com/office/drawing/2014/main" id="{7A2FD909-DC0C-17C2-A444-BD5652C0EDAF}"/>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 brief overview of Dengue</a:t>
            </a:r>
            <a:endParaRPr lang="en-US" sz="3200" b="1" dirty="0">
              <a:solidFill>
                <a:srgbClr val="800000"/>
              </a:solidFill>
              <a:latin typeface="Candara" panose="020E0502030303020204" pitchFamily="34" charset="0"/>
              <a:cs typeface="Constantia"/>
            </a:endParaRPr>
          </a:p>
        </p:txBody>
      </p:sp>
      <p:pic>
        <p:nvPicPr>
          <p:cNvPr id="7" name="Picture 6">
            <a:extLst>
              <a:ext uri="{FF2B5EF4-FFF2-40B4-BE49-F238E27FC236}">
                <a16:creationId xmlns:a16="http://schemas.microsoft.com/office/drawing/2014/main" id="{301840F4-13FD-B03B-0E4C-90C690285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1658" y="0"/>
            <a:ext cx="3641984" cy="314232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Marker with solid fill">
            <a:extLst>
              <a:ext uri="{FF2B5EF4-FFF2-40B4-BE49-F238E27FC236}">
                <a16:creationId xmlns:a16="http://schemas.microsoft.com/office/drawing/2014/main" id="{A3C37BE5-E5F9-BC85-29C4-284BD81B4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56913" y="2270465"/>
            <a:ext cx="371474" cy="371474"/>
          </a:xfrm>
          <a:prstGeom prst="rect">
            <a:avLst/>
          </a:prstGeom>
        </p:spPr>
      </p:pic>
      <p:sp>
        <p:nvSpPr>
          <p:cNvPr id="9" name="Content Placeholder 2">
            <a:extLst>
              <a:ext uri="{FF2B5EF4-FFF2-40B4-BE49-F238E27FC236}">
                <a16:creationId xmlns:a16="http://schemas.microsoft.com/office/drawing/2014/main" id="{E367FE42-1D71-D149-AB73-A7190738B525}"/>
              </a:ext>
            </a:extLst>
          </p:cNvPr>
          <p:cNvSpPr txBox="1">
            <a:spLocks/>
          </p:cNvSpPr>
          <p:nvPr/>
        </p:nvSpPr>
        <p:spPr>
          <a:xfrm>
            <a:off x="683272" y="1712686"/>
            <a:ext cx="6404769" cy="46436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Candara" panose="020E0502030303020204" pitchFamily="34" charset="0"/>
              </a:rPr>
              <a:t>Clinical case</a:t>
            </a:r>
          </a:p>
          <a:p>
            <a:pPr marL="0" indent="0">
              <a:buNone/>
            </a:pPr>
            <a:endParaRPr lang="en-GB" sz="2000" dirty="0">
              <a:latin typeface="Candara" panose="020E0502030303020204" pitchFamily="34" charset="0"/>
              <a:ea typeface="Times New Roman" panose="02020603050405020304" pitchFamily="18" charset="0"/>
            </a:endParaRPr>
          </a:p>
          <a:p>
            <a:pPr>
              <a:spcBef>
                <a:spcPts val="100"/>
              </a:spcBef>
            </a:pPr>
            <a:r>
              <a:rPr lang="en-GB" sz="2000" dirty="0">
                <a:latin typeface="Candara" panose="020E0502030303020204" pitchFamily="34" charset="0"/>
                <a:ea typeface="Times New Roman" panose="02020603050405020304" pitchFamily="18" charset="0"/>
              </a:rPr>
              <a:t>Wide spectrum and </a:t>
            </a:r>
            <a:r>
              <a:rPr lang="en-GB" sz="2000" b="1" dirty="0">
                <a:solidFill>
                  <a:schemeClr val="accent2">
                    <a:lumMod val="75000"/>
                  </a:schemeClr>
                </a:solidFill>
                <a:latin typeface="Candara" panose="020E0502030303020204" pitchFamily="34" charset="0"/>
                <a:ea typeface="Times New Roman" panose="02020603050405020304" pitchFamily="18" charset="0"/>
              </a:rPr>
              <a:t>non-specific clinical symptoms</a:t>
            </a:r>
            <a:r>
              <a:rPr lang="en-GB" sz="2000" dirty="0">
                <a:latin typeface="Candara" panose="020E0502030303020204" pitchFamily="34" charset="0"/>
                <a:ea typeface="Times New Roman" panose="02020603050405020304" pitchFamily="18" charset="0"/>
              </a:rPr>
              <a:t>; potential confusion with other febrile illness.</a:t>
            </a:r>
          </a:p>
          <a:p>
            <a:pPr marL="0" indent="0">
              <a:spcBef>
                <a:spcPts val="100"/>
              </a:spcBef>
              <a:buNone/>
            </a:pPr>
            <a:endParaRPr lang="en-GB" sz="2000" dirty="0">
              <a:latin typeface="Candara" panose="020E0502030303020204" pitchFamily="34" charset="0"/>
              <a:ea typeface="Times New Roman" panose="02020603050405020304" pitchFamily="18" charset="0"/>
            </a:endParaRPr>
          </a:p>
          <a:p>
            <a:pPr>
              <a:spcBef>
                <a:spcPts val="100"/>
              </a:spcBef>
            </a:pPr>
            <a:r>
              <a:rPr lang="en-GB" sz="2000" dirty="0">
                <a:latin typeface="Candara" panose="020E0502030303020204" pitchFamily="34" charset="0"/>
                <a:ea typeface="Times New Roman" panose="02020603050405020304" pitchFamily="18" charset="0"/>
              </a:rPr>
              <a:t>Severe cases may develop </a:t>
            </a:r>
            <a:r>
              <a:rPr lang="en-GB" sz="2000" b="1" dirty="0">
                <a:solidFill>
                  <a:schemeClr val="accent2">
                    <a:lumMod val="75000"/>
                  </a:schemeClr>
                </a:solidFill>
                <a:latin typeface="Candara" panose="020E0502030303020204" pitchFamily="34" charset="0"/>
                <a:ea typeface="Times New Roman" panose="02020603050405020304" pitchFamily="18" charset="0"/>
              </a:rPr>
              <a:t>bleeding</a:t>
            </a:r>
            <a:r>
              <a:rPr lang="en-GB" sz="2000" dirty="0">
                <a:latin typeface="Candara" panose="020E0502030303020204" pitchFamily="34" charset="0"/>
                <a:ea typeface="Times New Roman" panose="02020603050405020304" pitchFamily="18" charset="0"/>
              </a:rPr>
              <a:t> and </a:t>
            </a:r>
            <a:r>
              <a:rPr lang="en-GB" sz="2000" b="1" dirty="0">
                <a:solidFill>
                  <a:schemeClr val="accent2">
                    <a:lumMod val="75000"/>
                  </a:schemeClr>
                </a:solidFill>
                <a:latin typeface="Candara" panose="020E0502030303020204" pitchFamily="34" charset="0"/>
                <a:ea typeface="Times New Roman" panose="02020603050405020304" pitchFamily="18" charset="0"/>
              </a:rPr>
              <a:t>shock</a:t>
            </a:r>
            <a:r>
              <a:rPr lang="en-GB" sz="2000" dirty="0">
                <a:latin typeface="Candara" panose="020E0502030303020204" pitchFamily="34" charset="0"/>
                <a:ea typeface="Times New Roman" panose="02020603050405020304" pitchFamily="18" charset="0"/>
              </a:rPr>
              <a:t> with potentially fatal outcomes.</a:t>
            </a:r>
          </a:p>
          <a:p>
            <a:pPr marL="0" indent="0">
              <a:spcBef>
                <a:spcPts val="100"/>
              </a:spcBef>
              <a:buNone/>
            </a:pPr>
            <a:endParaRPr lang="en-GB" sz="2000" dirty="0">
              <a:latin typeface="Candara" panose="020E0502030303020204" pitchFamily="34" charset="0"/>
              <a:ea typeface="Times New Roman" panose="02020603050405020304" pitchFamily="18" charset="0"/>
            </a:endParaRPr>
          </a:p>
          <a:p>
            <a:pPr>
              <a:spcBef>
                <a:spcPts val="100"/>
              </a:spcBef>
            </a:pPr>
            <a:r>
              <a:rPr lang="en-GB" sz="2000" dirty="0">
                <a:latin typeface="Candara" panose="020E0502030303020204" pitchFamily="34" charset="0"/>
                <a:ea typeface="Times New Roman" panose="02020603050405020304" pitchFamily="18" charset="0"/>
              </a:rPr>
              <a:t>Worse outcomes in </a:t>
            </a:r>
            <a:r>
              <a:rPr lang="en-GB" sz="2000" b="1" dirty="0">
                <a:solidFill>
                  <a:schemeClr val="accent2">
                    <a:lumMod val="75000"/>
                  </a:schemeClr>
                </a:solidFill>
                <a:latin typeface="Candara" panose="020E0502030303020204" pitchFamily="34" charset="0"/>
                <a:ea typeface="Times New Roman" panose="02020603050405020304" pitchFamily="18" charset="0"/>
              </a:rPr>
              <a:t>children</a:t>
            </a:r>
            <a:r>
              <a:rPr lang="en-GB" sz="2000" dirty="0">
                <a:latin typeface="Candara" panose="020E0502030303020204" pitchFamily="34" charset="0"/>
                <a:ea typeface="Times New Roman" panose="02020603050405020304" pitchFamily="18" charset="0"/>
              </a:rPr>
              <a:t> and young adults.</a:t>
            </a:r>
          </a:p>
          <a:p>
            <a:pPr marL="0" indent="0">
              <a:spcBef>
                <a:spcPts val="100"/>
              </a:spcBef>
              <a:buNone/>
            </a:pPr>
            <a:endParaRPr lang="en-GB" sz="2000" dirty="0">
              <a:latin typeface="Candara" panose="020E0502030303020204" pitchFamily="34" charset="0"/>
              <a:ea typeface="Times New Roman" panose="02020603050405020304" pitchFamily="18" charset="0"/>
            </a:endParaRPr>
          </a:p>
          <a:p>
            <a:pPr>
              <a:spcBef>
                <a:spcPts val="100"/>
              </a:spcBef>
            </a:pPr>
            <a:r>
              <a:rPr lang="en-GB" sz="2000" dirty="0">
                <a:latin typeface="Candara" panose="020E0502030303020204" pitchFamily="34" charset="0"/>
                <a:ea typeface="Times New Roman" panose="02020603050405020304" pitchFamily="18" charset="0"/>
              </a:rPr>
              <a:t>Lack of specific antiviral treatment or effective vaccines; management focuses on </a:t>
            </a:r>
            <a:r>
              <a:rPr lang="en-GB" sz="2000" b="1" dirty="0">
                <a:solidFill>
                  <a:schemeClr val="accent2">
                    <a:lumMod val="75000"/>
                  </a:schemeClr>
                </a:solidFill>
                <a:latin typeface="Candara" panose="020E0502030303020204" pitchFamily="34" charset="0"/>
                <a:ea typeface="Times New Roman" panose="02020603050405020304" pitchFamily="18" charset="0"/>
              </a:rPr>
              <a:t>supportive care.</a:t>
            </a:r>
          </a:p>
          <a:p>
            <a:endParaRPr lang="en-US" sz="2000" dirty="0"/>
          </a:p>
        </p:txBody>
      </p:sp>
      <p:sp>
        <p:nvSpPr>
          <p:cNvPr id="10" name="TextBox 9">
            <a:extLst>
              <a:ext uri="{FF2B5EF4-FFF2-40B4-BE49-F238E27FC236}">
                <a16:creationId xmlns:a16="http://schemas.microsoft.com/office/drawing/2014/main" id="{35D01E79-DF4D-54F1-D364-027CCA7C9FFC}"/>
              </a:ext>
            </a:extLst>
          </p:cNvPr>
          <p:cNvSpPr txBox="1"/>
          <p:nvPr/>
        </p:nvSpPr>
        <p:spPr>
          <a:xfrm>
            <a:off x="7548902" y="5721783"/>
            <a:ext cx="3679290" cy="276999"/>
          </a:xfrm>
          <a:prstGeom prst="rect">
            <a:avLst/>
          </a:prstGeom>
          <a:noFill/>
        </p:spPr>
        <p:txBody>
          <a:bodyPr wrap="square">
            <a:spAutoFit/>
          </a:bodyPr>
          <a:lstStyle/>
          <a:p>
            <a:r>
              <a:rPr lang="en-GB" sz="1200" dirty="0">
                <a:latin typeface="Candara" panose="020E0502030303020204" pitchFamily="34" charset="0"/>
                <a:ea typeface="Times New Roman" panose="02020603050405020304" pitchFamily="18" charset="0"/>
              </a:rPr>
              <a:t>G. Guzman and E. Harris </a:t>
            </a:r>
            <a:r>
              <a:rPr lang="en-US" sz="1200" dirty="0">
                <a:latin typeface="Candara" panose="020E0502030303020204" pitchFamily="34" charset="0"/>
              </a:rPr>
              <a:t>– </a:t>
            </a:r>
            <a:r>
              <a:rPr lang="en-GB" sz="1200" i="1" dirty="0">
                <a:latin typeface="Candara" panose="020E0502030303020204" pitchFamily="34" charset="0"/>
                <a:ea typeface="Times New Roman" panose="02020603050405020304" pitchFamily="18" charset="0"/>
              </a:rPr>
              <a:t>Dengue </a:t>
            </a:r>
            <a:r>
              <a:rPr lang="en-US" sz="1200" dirty="0">
                <a:latin typeface="Candara" panose="020E0502030303020204" pitchFamily="34" charset="0"/>
              </a:rPr>
              <a:t>–</a:t>
            </a:r>
            <a:r>
              <a:rPr lang="en-GB" sz="1200" dirty="0">
                <a:latin typeface="Candara" panose="020E0502030303020204" pitchFamily="34" charset="0"/>
                <a:ea typeface="Times New Roman" panose="02020603050405020304" pitchFamily="18" charset="0"/>
              </a:rPr>
              <a:t> The Lancet (2014)</a:t>
            </a:r>
          </a:p>
        </p:txBody>
      </p:sp>
      <p:grpSp>
        <p:nvGrpSpPr>
          <p:cNvPr id="2" name="Group 1">
            <a:extLst>
              <a:ext uri="{FF2B5EF4-FFF2-40B4-BE49-F238E27FC236}">
                <a16:creationId xmlns:a16="http://schemas.microsoft.com/office/drawing/2014/main" id="{EC0C06A8-16CE-C742-25E9-5E3C825971A2}"/>
              </a:ext>
            </a:extLst>
          </p:cNvPr>
          <p:cNvGrpSpPr/>
          <p:nvPr/>
        </p:nvGrpSpPr>
        <p:grpSpPr>
          <a:xfrm>
            <a:off x="12472983" y="6944888"/>
            <a:ext cx="4150182" cy="3412748"/>
            <a:chOff x="1492033" y="2613368"/>
            <a:chExt cx="4150182" cy="3412748"/>
          </a:xfrm>
        </p:grpSpPr>
        <p:sp>
          <p:nvSpPr>
            <p:cNvPr id="3" name="TextBox 15">
              <a:extLst>
                <a:ext uri="{FF2B5EF4-FFF2-40B4-BE49-F238E27FC236}">
                  <a16:creationId xmlns:a16="http://schemas.microsoft.com/office/drawing/2014/main" id="{756EB285-CF05-0CEF-D61E-6CF7928DDFB9}"/>
                </a:ext>
              </a:extLst>
            </p:cNvPr>
            <p:cNvSpPr txBox="1"/>
            <p:nvPr/>
          </p:nvSpPr>
          <p:spPr>
            <a:xfrm>
              <a:off x="1492033" y="5379785"/>
              <a:ext cx="4150182"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1200" b="1" dirty="0">
                  <a:latin typeface="Constantia" panose="02030602050306030303" pitchFamily="18" charset="0"/>
                </a:rPr>
                <a:t>Figure 1. The course of dengue illness diagram</a:t>
              </a:r>
              <a:r>
                <a:rPr lang="en-GB" sz="1200" dirty="0">
                  <a:latin typeface="Constantia" panose="02030602050306030303" pitchFamily="18" charset="0"/>
                </a:rPr>
                <a:t>. The figure, which has been adapted from WCL Yip, et all 1980 [28], presents phases, lab results, and associated problems.</a:t>
              </a:r>
            </a:p>
          </p:txBody>
        </p:sp>
        <p:pic>
          <p:nvPicPr>
            <p:cNvPr id="4" name="Picture 3" descr="Diagram, schematic&#10;&#10;Description automatically generated">
              <a:extLst>
                <a:ext uri="{FF2B5EF4-FFF2-40B4-BE49-F238E27FC236}">
                  <a16:creationId xmlns:a16="http://schemas.microsoft.com/office/drawing/2014/main" id="{62BB1A8E-1A7F-E2F8-DB17-FFBF89658DDA}"/>
                </a:ext>
              </a:extLst>
            </p:cNvPr>
            <p:cNvPicPr>
              <a:picLocks noChangeAspect="1"/>
            </p:cNvPicPr>
            <p:nvPr/>
          </p:nvPicPr>
          <p:blipFill>
            <a:blip r:embed="rId6"/>
            <a:stretch>
              <a:fillRect/>
            </a:stretch>
          </p:blipFill>
          <p:spPr>
            <a:xfrm>
              <a:off x="1492034" y="2613368"/>
              <a:ext cx="4150181" cy="2824211"/>
            </a:xfrm>
            <a:prstGeom prst="rect">
              <a:avLst/>
            </a:prstGeom>
          </p:spPr>
        </p:pic>
      </p:grpSp>
      <p:pic>
        <p:nvPicPr>
          <p:cNvPr id="3074" name="Picture 2" descr="Figure thumbnail gr3">
            <a:extLst>
              <a:ext uri="{FF2B5EF4-FFF2-40B4-BE49-F238E27FC236}">
                <a16:creationId xmlns:a16="http://schemas.microsoft.com/office/drawing/2014/main" id="{34E3B0EB-C8F6-F90F-B01F-77458AE2E9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7955" y="6944888"/>
            <a:ext cx="7397590" cy="29467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gure thumbnail gr2">
            <a:extLst>
              <a:ext uri="{FF2B5EF4-FFF2-40B4-BE49-F238E27FC236}">
                <a16:creationId xmlns:a16="http://schemas.microsoft.com/office/drawing/2014/main" id="{28937609-D2DB-DA9E-F01B-1DF034E107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4228" y="2391211"/>
            <a:ext cx="4004747" cy="317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723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00659E-C955-458B-9EB2-46A0E75CAAC5}"/>
              </a:ext>
            </a:extLst>
          </p:cNvPr>
          <p:cNvSpPr/>
          <p:nvPr/>
        </p:nvSpPr>
        <p:spPr>
          <a:xfrm>
            <a:off x="7752972" y="3022600"/>
            <a:ext cx="3539142" cy="2999923"/>
          </a:xfrm>
          <a:prstGeom prst="rect">
            <a:avLst/>
          </a:prstGeom>
          <a:solidFill>
            <a:schemeClr val="accent2">
              <a:lumMod val="75000"/>
              <a:alpha val="5000"/>
            </a:schemeClr>
          </a:solidFill>
          <a:ln w="635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D834168C-BD0C-3739-7482-2438E8E02FC7}"/>
              </a:ext>
            </a:extLst>
          </p:cNvPr>
          <p:cNvSpPr/>
          <p:nvPr/>
        </p:nvSpPr>
        <p:spPr>
          <a:xfrm>
            <a:off x="4185732" y="3022601"/>
            <a:ext cx="3443868" cy="2999922"/>
          </a:xfrm>
          <a:prstGeom prst="rect">
            <a:avLst/>
          </a:prstGeom>
          <a:solidFill>
            <a:srgbClr val="C6A13A">
              <a:alpha val="5000"/>
            </a:srgbClr>
          </a:solidFill>
          <a:ln w="6350">
            <a:solidFill>
              <a:srgbClr val="C6A1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81B23FF-D2D9-7579-9960-61BDC6A3745D}"/>
              </a:ext>
            </a:extLst>
          </p:cNvPr>
          <p:cNvSpPr/>
          <p:nvPr/>
        </p:nvSpPr>
        <p:spPr>
          <a:xfrm>
            <a:off x="683273" y="3022600"/>
            <a:ext cx="3373470" cy="2999923"/>
          </a:xfrm>
          <a:prstGeom prst="rect">
            <a:avLst/>
          </a:prstGeom>
          <a:solidFill>
            <a:schemeClr val="accent1">
              <a:alpha val="5000"/>
            </a:schemeClr>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Slide Number Placeholder 4">
            <a:extLst>
              <a:ext uri="{FF2B5EF4-FFF2-40B4-BE49-F238E27FC236}">
                <a16:creationId xmlns:a16="http://schemas.microsoft.com/office/drawing/2014/main" id="{BA9747B2-A7D8-925F-FB27-1D5F9CEE28A3}"/>
              </a:ext>
            </a:extLst>
          </p:cNvPr>
          <p:cNvSpPr>
            <a:spLocks noGrp="1"/>
          </p:cNvSpPr>
          <p:nvPr>
            <p:ph type="sldNum" sz="quarter" idx="12"/>
          </p:nvPr>
        </p:nvSpPr>
        <p:spPr/>
        <p:txBody>
          <a:bodyPr/>
          <a:lstStyle/>
          <a:p>
            <a:fld id="{AABFF9DA-2577-3447-9DFE-17137E505E19}" type="slidenum">
              <a:rPr lang="en-US" smtClean="0"/>
              <a:t>5</a:t>
            </a:fld>
            <a:endParaRPr lang="en-US"/>
          </a:p>
        </p:txBody>
      </p:sp>
      <p:sp>
        <p:nvSpPr>
          <p:cNvPr id="6" name="Title 1">
            <a:extLst>
              <a:ext uri="{FF2B5EF4-FFF2-40B4-BE49-F238E27FC236}">
                <a16:creationId xmlns:a16="http://schemas.microsoft.com/office/drawing/2014/main" id="{7A2FD909-DC0C-17C2-A444-BD5652C0EDAF}"/>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A brief overview of Dengue</a:t>
            </a:r>
            <a:endParaRPr lang="en-US" sz="3200" b="1" dirty="0">
              <a:solidFill>
                <a:srgbClr val="800000"/>
              </a:solidFill>
              <a:latin typeface="Candara" panose="020E0502030303020204" pitchFamily="34" charset="0"/>
              <a:cs typeface="Constantia"/>
            </a:endParaRPr>
          </a:p>
        </p:txBody>
      </p:sp>
      <p:pic>
        <p:nvPicPr>
          <p:cNvPr id="7" name="Picture 6">
            <a:extLst>
              <a:ext uri="{FF2B5EF4-FFF2-40B4-BE49-F238E27FC236}">
                <a16:creationId xmlns:a16="http://schemas.microsoft.com/office/drawing/2014/main" id="{301840F4-13FD-B03B-0E4C-90C690285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1658" y="0"/>
            <a:ext cx="3641984" cy="314232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Marker with solid fill">
            <a:extLst>
              <a:ext uri="{FF2B5EF4-FFF2-40B4-BE49-F238E27FC236}">
                <a16:creationId xmlns:a16="http://schemas.microsoft.com/office/drawing/2014/main" id="{A3C37BE5-E5F9-BC85-29C4-284BD81B47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56913" y="2270465"/>
            <a:ext cx="371474" cy="371474"/>
          </a:xfrm>
          <a:prstGeom prst="rect">
            <a:avLst/>
          </a:prstGeom>
        </p:spPr>
      </p:pic>
      <p:sp>
        <p:nvSpPr>
          <p:cNvPr id="9" name="Content Placeholder 2">
            <a:extLst>
              <a:ext uri="{FF2B5EF4-FFF2-40B4-BE49-F238E27FC236}">
                <a16:creationId xmlns:a16="http://schemas.microsoft.com/office/drawing/2014/main" id="{E367FE42-1D71-D149-AB73-A7190738B525}"/>
              </a:ext>
            </a:extLst>
          </p:cNvPr>
          <p:cNvSpPr txBox="1">
            <a:spLocks/>
          </p:cNvSpPr>
          <p:nvPr/>
        </p:nvSpPr>
        <p:spPr>
          <a:xfrm>
            <a:off x="683272" y="1712686"/>
            <a:ext cx="3221071" cy="40389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16" name="Picture 15" descr="A diagram of warning signs&#10;&#10;Description automatically generated">
            <a:extLst>
              <a:ext uri="{FF2B5EF4-FFF2-40B4-BE49-F238E27FC236}">
                <a16:creationId xmlns:a16="http://schemas.microsoft.com/office/drawing/2014/main" id="{A76495C1-E233-2648-9089-C0381D1612E7}"/>
              </a:ext>
            </a:extLst>
          </p:cNvPr>
          <p:cNvPicPr>
            <a:picLocks noChangeAspect="1"/>
          </p:cNvPicPr>
          <p:nvPr/>
        </p:nvPicPr>
        <p:blipFill rotWithShape="1">
          <a:blip r:embed="rId6"/>
          <a:srcRect l="7619" t="13462" r="5238" b="54157"/>
          <a:stretch/>
        </p:blipFill>
        <p:spPr>
          <a:xfrm>
            <a:off x="3291466" y="1167951"/>
            <a:ext cx="5312230" cy="1547215"/>
          </a:xfrm>
          <a:prstGeom prst="rect">
            <a:avLst/>
          </a:prstGeom>
        </p:spPr>
      </p:pic>
      <p:sp>
        <p:nvSpPr>
          <p:cNvPr id="17" name="TextBox 16">
            <a:extLst>
              <a:ext uri="{FF2B5EF4-FFF2-40B4-BE49-F238E27FC236}">
                <a16:creationId xmlns:a16="http://schemas.microsoft.com/office/drawing/2014/main" id="{90C018F6-9AA0-C3C2-E1EA-7E041822103D}"/>
              </a:ext>
            </a:extLst>
          </p:cNvPr>
          <p:cNvSpPr txBox="1"/>
          <p:nvPr/>
        </p:nvSpPr>
        <p:spPr>
          <a:xfrm>
            <a:off x="833768" y="3108519"/>
            <a:ext cx="3380726" cy="2708434"/>
          </a:xfrm>
          <a:prstGeom prst="rect">
            <a:avLst/>
          </a:prstGeom>
          <a:noFill/>
        </p:spPr>
        <p:txBody>
          <a:bodyPr wrap="square" rtlCol="0">
            <a:spAutoFit/>
          </a:bodyPr>
          <a:lstStyle/>
          <a:p>
            <a:pPr algn="ctr"/>
            <a:r>
              <a:rPr lang="en-GB" b="1" dirty="0">
                <a:solidFill>
                  <a:srgbClr val="2258A5"/>
                </a:solidFill>
                <a:latin typeface="Candara" panose="020E0502030303020204" pitchFamily="34" charset="0"/>
              </a:rPr>
              <a:t>Probable dengue</a:t>
            </a:r>
            <a:br>
              <a:rPr lang="en-GB" b="1" dirty="0">
                <a:solidFill>
                  <a:srgbClr val="2258A5"/>
                </a:solidFill>
                <a:latin typeface="Candara" panose="020E0502030303020204" pitchFamily="34" charset="0"/>
              </a:rPr>
            </a:br>
            <a:endParaRPr lang="en-GB" b="1" dirty="0">
              <a:solidFill>
                <a:srgbClr val="2258A5"/>
              </a:solidFill>
              <a:latin typeface="Candara" panose="020E0502030303020204" pitchFamily="34" charset="0"/>
            </a:endParaRPr>
          </a:p>
          <a:p>
            <a:r>
              <a:rPr lang="en-GB" dirty="0">
                <a:latin typeface="Candara" panose="020E0502030303020204" pitchFamily="34" charset="0"/>
              </a:rPr>
              <a:t>Live in/travel to endemic area</a:t>
            </a:r>
          </a:p>
          <a:p>
            <a:r>
              <a:rPr lang="en-GB" dirty="0">
                <a:latin typeface="Candara" panose="020E0502030303020204" pitchFamily="34" charset="0"/>
              </a:rPr>
              <a:t>Fever and 2 of:</a:t>
            </a:r>
          </a:p>
          <a:p>
            <a:r>
              <a:rPr lang="en-GB" dirty="0">
                <a:latin typeface="Candara" panose="020E0502030303020204" pitchFamily="34" charset="0"/>
              </a:rPr>
              <a:t>  - </a:t>
            </a:r>
            <a:r>
              <a:rPr lang="en-GB" sz="1600" dirty="0">
                <a:latin typeface="Candara" panose="020E0502030303020204" pitchFamily="34" charset="0"/>
              </a:rPr>
              <a:t>Nausea and/or vomiting</a:t>
            </a:r>
          </a:p>
          <a:p>
            <a:r>
              <a:rPr lang="en-GB" sz="1600" dirty="0">
                <a:latin typeface="Candara" panose="020E0502030303020204" pitchFamily="34" charset="0"/>
              </a:rPr>
              <a:t>  - Rash</a:t>
            </a:r>
          </a:p>
          <a:p>
            <a:r>
              <a:rPr lang="en-GB" sz="1600" dirty="0">
                <a:latin typeface="Candara" panose="020E0502030303020204" pitchFamily="34" charset="0"/>
              </a:rPr>
              <a:t>  - Aches and pains</a:t>
            </a:r>
          </a:p>
          <a:p>
            <a:r>
              <a:rPr lang="en-GB" sz="1600" dirty="0">
                <a:latin typeface="Candara" panose="020E0502030303020204" pitchFamily="34" charset="0"/>
              </a:rPr>
              <a:t>  - Tourniquet test positive</a:t>
            </a:r>
          </a:p>
          <a:p>
            <a:r>
              <a:rPr lang="en-GB" sz="1600" dirty="0">
                <a:latin typeface="Candara" panose="020E0502030303020204" pitchFamily="34" charset="0"/>
              </a:rPr>
              <a:t>  - </a:t>
            </a:r>
            <a:r>
              <a:rPr lang="en-GB" sz="1600" dirty="0" err="1">
                <a:latin typeface="Candara" panose="020E0502030303020204" pitchFamily="34" charset="0"/>
              </a:rPr>
              <a:t>Leucopenia</a:t>
            </a:r>
            <a:endParaRPr lang="en-GB" sz="1600" dirty="0">
              <a:latin typeface="Candara" panose="020E0502030303020204" pitchFamily="34" charset="0"/>
            </a:endParaRPr>
          </a:p>
          <a:p>
            <a:r>
              <a:rPr lang="en-GB" sz="1600" dirty="0">
                <a:latin typeface="Candara" panose="020E0502030303020204" pitchFamily="34" charset="0"/>
              </a:rPr>
              <a:t>  - Any warning sign</a:t>
            </a:r>
          </a:p>
        </p:txBody>
      </p:sp>
      <p:sp>
        <p:nvSpPr>
          <p:cNvPr id="18" name="TextBox 17">
            <a:extLst>
              <a:ext uri="{FF2B5EF4-FFF2-40B4-BE49-F238E27FC236}">
                <a16:creationId xmlns:a16="http://schemas.microsoft.com/office/drawing/2014/main" id="{56AC7F72-773D-D229-444D-FCF0FCA9D894}"/>
              </a:ext>
            </a:extLst>
          </p:cNvPr>
          <p:cNvSpPr txBox="1"/>
          <p:nvPr/>
        </p:nvSpPr>
        <p:spPr>
          <a:xfrm>
            <a:off x="4263924" y="3095172"/>
            <a:ext cx="3367314" cy="2585323"/>
          </a:xfrm>
          <a:prstGeom prst="rect">
            <a:avLst/>
          </a:prstGeom>
          <a:noFill/>
        </p:spPr>
        <p:txBody>
          <a:bodyPr wrap="square" rtlCol="0">
            <a:spAutoFit/>
          </a:bodyPr>
          <a:lstStyle/>
          <a:p>
            <a:pPr algn="ctr"/>
            <a:r>
              <a:rPr lang="en-GB" b="1" dirty="0">
                <a:solidFill>
                  <a:srgbClr val="C6A13A"/>
                </a:solidFill>
                <a:latin typeface="Candara" panose="020E0502030303020204" pitchFamily="34" charset="0"/>
              </a:rPr>
              <a:t>Warning signs</a:t>
            </a:r>
          </a:p>
          <a:p>
            <a:endParaRPr lang="en-GB" b="1" dirty="0">
              <a:solidFill>
                <a:srgbClr val="C6A13A"/>
              </a:solidFill>
              <a:latin typeface="Candara" panose="020E0502030303020204" pitchFamily="34" charset="0"/>
            </a:endParaRPr>
          </a:p>
          <a:p>
            <a:r>
              <a:rPr lang="en-GB" dirty="0">
                <a:latin typeface="Candara" panose="020E0502030303020204" pitchFamily="34" charset="0"/>
              </a:rPr>
              <a:t>- Abdominal pain or tenderness</a:t>
            </a:r>
          </a:p>
          <a:p>
            <a:r>
              <a:rPr lang="en-GB" dirty="0">
                <a:latin typeface="Candara" panose="020E0502030303020204" pitchFamily="34" charset="0"/>
              </a:rPr>
              <a:t>- Persistent vomiting</a:t>
            </a:r>
          </a:p>
          <a:p>
            <a:r>
              <a:rPr lang="en-GB" dirty="0">
                <a:latin typeface="Candara" panose="020E0502030303020204" pitchFamily="34" charset="0"/>
              </a:rPr>
              <a:t>- Fluid accumulation</a:t>
            </a:r>
          </a:p>
          <a:p>
            <a:r>
              <a:rPr lang="en-GB" dirty="0">
                <a:latin typeface="Candara" panose="020E0502030303020204" pitchFamily="34" charset="0"/>
              </a:rPr>
              <a:t>- Mucosal bleeding</a:t>
            </a:r>
          </a:p>
          <a:p>
            <a:r>
              <a:rPr lang="en-GB" dirty="0">
                <a:latin typeface="Candara" panose="020E0502030303020204" pitchFamily="34" charset="0"/>
              </a:rPr>
              <a:t>- Lethargy, restlessness</a:t>
            </a:r>
          </a:p>
          <a:p>
            <a:r>
              <a:rPr lang="en-GB" dirty="0">
                <a:latin typeface="Candara" panose="020E0502030303020204" pitchFamily="34" charset="0"/>
              </a:rPr>
              <a:t>- Liver enlargement &gt; 2cm</a:t>
            </a:r>
          </a:p>
          <a:p>
            <a:r>
              <a:rPr lang="en-GB" dirty="0">
                <a:latin typeface="Candara" panose="020E0502030303020204" pitchFamily="34" charset="0"/>
              </a:rPr>
              <a:t>- Haematocrit </a:t>
            </a:r>
            <a:r>
              <a:rPr lang="en-GB" b="0" i="0" dirty="0">
                <a:effectLst/>
                <a:latin typeface="Candara" panose="020E0502030303020204" pitchFamily="34" charset="0"/>
              </a:rPr>
              <a:t>↑ &amp; Platelets ↓</a:t>
            </a:r>
            <a:endParaRPr lang="en-GB" dirty="0">
              <a:latin typeface="Candara" panose="020E0502030303020204" pitchFamily="34" charset="0"/>
            </a:endParaRPr>
          </a:p>
        </p:txBody>
      </p:sp>
      <p:sp>
        <p:nvSpPr>
          <p:cNvPr id="19" name="TextBox 18">
            <a:extLst>
              <a:ext uri="{FF2B5EF4-FFF2-40B4-BE49-F238E27FC236}">
                <a16:creationId xmlns:a16="http://schemas.microsoft.com/office/drawing/2014/main" id="{ABABC96A-D324-BA6E-9B9D-1404BB3DF563}"/>
              </a:ext>
            </a:extLst>
          </p:cNvPr>
          <p:cNvSpPr txBox="1"/>
          <p:nvPr/>
        </p:nvSpPr>
        <p:spPr>
          <a:xfrm>
            <a:off x="7957806" y="3095172"/>
            <a:ext cx="3334308" cy="2862322"/>
          </a:xfrm>
          <a:prstGeom prst="rect">
            <a:avLst/>
          </a:prstGeom>
          <a:noFill/>
        </p:spPr>
        <p:txBody>
          <a:bodyPr wrap="square" rtlCol="0">
            <a:spAutoFit/>
          </a:bodyPr>
          <a:lstStyle/>
          <a:p>
            <a:pPr algn="ctr"/>
            <a:r>
              <a:rPr lang="en-GB" b="1" dirty="0">
                <a:solidFill>
                  <a:schemeClr val="accent2">
                    <a:lumMod val="75000"/>
                  </a:schemeClr>
                </a:solidFill>
                <a:latin typeface="Candara" panose="020E0502030303020204" pitchFamily="34" charset="0"/>
              </a:rPr>
              <a:t>Severe dengue</a:t>
            </a:r>
          </a:p>
          <a:p>
            <a:endParaRPr lang="en-GB" dirty="0">
              <a:latin typeface="Candara" panose="020E0502030303020204" pitchFamily="34" charset="0"/>
            </a:endParaRPr>
          </a:p>
          <a:p>
            <a:r>
              <a:rPr lang="en-GB" dirty="0">
                <a:latin typeface="Candara" panose="020E0502030303020204" pitchFamily="34" charset="0"/>
              </a:rPr>
              <a:t>Severe plasma leakage… </a:t>
            </a:r>
          </a:p>
          <a:p>
            <a:r>
              <a:rPr lang="en-GB" dirty="0">
                <a:latin typeface="Candara" panose="020E0502030303020204" pitchFamily="34" charset="0"/>
              </a:rPr>
              <a:t>  </a:t>
            </a:r>
            <a:r>
              <a:rPr lang="en-GB" sz="1600" dirty="0">
                <a:latin typeface="Candara" panose="020E0502030303020204" pitchFamily="34" charset="0"/>
              </a:rPr>
              <a:t>- leading to shock (DSS)</a:t>
            </a:r>
          </a:p>
          <a:p>
            <a:r>
              <a:rPr lang="en-GB" sz="1600" dirty="0">
                <a:latin typeface="Candara" panose="020E0502030303020204" pitchFamily="34" charset="0"/>
              </a:rPr>
              <a:t>  - fluid accumulation + distress</a:t>
            </a:r>
          </a:p>
          <a:p>
            <a:r>
              <a:rPr lang="en-GB" dirty="0">
                <a:latin typeface="Candara" panose="020E0502030303020204" pitchFamily="34" charset="0"/>
              </a:rPr>
              <a:t>Severe bleeding</a:t>
            </a:r>
          </a:p>
          <a:p>
            <a:r>
              <a:rPr lang="en-GB" dirty="0">
                <a:latin typeface="Candara" panose="020E0502030303020204" pitchFamily="34" charset="0"/>
              </a:rPr>
              <a:t>Severe organ involvement</a:t>
            </a:r>
          </a:p>
          <a:p>
            <a:r>
              <a:rPr lang="en-GB" dirty="0">
                <a:latin typeface="Candara" panose="020E0502030303020204" pitchFamily="34" charset="0"/>
              </a:rPr>
              <a:t>  - </a:t>
            </a:r>
            <a:r>
              <a:rPr lang="en-GB" sz="1600" dirty="0">
                <a:latin typeface="Candara" panose="020E0502030303020204" pitchFamily="34" charset="0"/>
              </a:rPr>
              <a:t>Liver: AST or ALT &gt;= 100</a:t>
            </a:r>
          </a:p>
          <a:p>
            <a:r>
              <a:rPr lang="en-GB" sz="1600" dirty="0">
                <a:latin typeface="Candara" panose="020E0502030303020204" pitchFamily="34" charset="0"/>
              </a:rPr>
              <a:t>  - Impaired consciousness (CNS)</a:t>
            </a:r>
          </a:p>
          <a:p>
            <a:r>
              <a:rPr lang="en-GB" sz="1600" dirty="0">
                <a:latin typeface="Candara" panose="020E0502030303020204" pitchFamily="34" charset="0"/>
              </a:rPr>
              <a:t>  - Heart and other organs</a:t>
            </a:r>
          </a:p>
        </p:txBody>
      </p:sp>
      <p:sp>
        <p:nvSpPr>
          <p:cNvPr id="23" name="TextBox 10">
            <a:extLst>
              <a:ext uri="{FF2B5EF4-FFF2-40B4-BE49-F238E27FC236}">
                <a16:creationId xmlns:a16="http://schemas.microsoft.com/office/drawing/2014/main" id="{A3A70CE2-8C83-F23F-B94F-D31B8871FF61}"/>
              </a:ext>
            </a:extLst>
          </p:cNvPr>
          <p:cNvSpPr txBox="1"/>
          <p:nvPr/>
        </p:nvSpPr>
        <p:spPr>
          <a:xfrm>
            <a:off x="238294" y="6431862"/>
            <a:ext cx="10505906" cy="25391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onstantia" panose="02030602050306030303" pitchFamily="18" charset="0"/>
              </a:rPr>
              <a:t>World Health Organization – </a:t>
            </a:r>
            <a:r>
              <a:rPr lang="en-US" sz="1050" i="1" dirty="0">
                <a:latin typeface="Constantia" panose="02030602050306030303" pitchFamily="18" charset="0"/>
              </a:rPr>
              <a:t>Dengue: guidelines for diagnosis, treatment, prevention and control. – WHO Bulletin </a:t>
            </a:r>
            <a:r>
              <a:rPr lang="en-US" sz="1050" dirty="0">
                <a:latin typeface="Constantia" panose="02030602050306030303" pitchFamily="18" charset="0"/>
              </a:rPr>
              <a:t>(2009)</a:t>
            </a:r>
          </a:p>
        </p:txBody>
      </p:sp>
    </p:spTree>
    <p:extLst>
      <p:ext uri="{BB962C8B-B14F-4D97-AF65-F5344CB8AC3E}">
        <p14:creationId xmlns:p14="http://schemas.microsoft.com/office/powerpoint/2010/main" val="2224641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957581-275B-B29F-6E85-C338A551CB84}"/>
              </a:ext>
            </a:extLst>
          </p:cNvPr>
          <p:cNvSpPr>
            <a:spLocks noGrp="1"/>
          </p:cNvSpPr>
          <p:nvPr>
            <p:ph type="sldNum" sz="quarter" idx="12"/>
          </p:nvPr>
        </p:nvSpPr>
        <p:spPr/>
        <p:txBody>
          <a:bodyPr/>
          <a:lstStyle/>
          <a:p>
            <a:fld id="{AABFF9DA-2577-3447-9DFE-17137E505E19}" type="slidenum">
              <a:rPr lang="en-US" smtClean="0"/>
              <a:t>6</a:t>
            </a:fld>
            <a:endParaRPr lang="en-US"/>
          </a:p>
        </p:txBody>
      </p:sp>
      <p:sp>
        <p:nvSpPr>
          <p:cNvPr id="4" name="Title 1">
            <a:extLst>
              <a:ext uri="{FF2B5EF4-FFF2-40B4-BE49-F238E27FC236}">
                <a16:creationId xmlns:a16="http://schemas.microsoft.com/office/drawing/2014/main" id="{83A173A1-62A7-F6DF-C279-6EB22ECE55BC}"/>
              </a:ext>
            </a:extLst>
          </p:cNvPr>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Introduction to Case-Based Reasoning</a:t>
            </a:r>
            <a:endParaRPr lang="en-US" sz="3200" b="1" dirty="0">
              <a:solidFill>
                <a:srgbClr val="800000"/>
              </a:solidFill>
              <a:latin typeface="Candara" panose="020E0502030303020204" pitchFamily="34" charset="0"/>
              <a:cs typeface="Constantia"/>
            </a:endParaRPr>
          </a:p>
        </p:txBody>
      </p:sp>
      <p:sp>
        <p:nvSpPr>
          <p:cNvPr id="8" name="TextBox 7">
            <a:extLst>
              <a:ext uri="{FF2B5EF4-FFF2-40B4-BE49-F238E27FC236}">
                <a16:creationId xmlns:a16="http://schemas.microsoft.com/office/drawing/2014/main" id="{89D829A5-EF52-6E82-9D4E-966869CB09A2}"/>
              </a:ext>
            </a:extLst>
          </p:cNvPr>
          <p:cNvSpPr txBox="1"/>
          <p:nvPr/>
        </p:nvSpPr>
        <p:spPr>
          <a:xfrm>
            <a:off x="533403" y="1198814"/>
            <a:ext cx="3560925" cy="938719"/>
          </a:xfrm>
          <a:prstGeom prst="rect">
            <a:avLst/>
          </a:prstGeom>
          <a:noFill/>
        </p:spPr>
        <p:txBody>
          <a:bodyPr wrap="square" rtlCol="0">
            <a:spAutoFit/>
          </a:bodyPr>
          <a:lstStyle/>
          <a:p>
            <a:pPr algn="just" fontAlgn="base"/>
            <a:r>
              <a:rPr lang="en-GB" sz="1100" b="0" i="0" dirty="0">
                <a:effectLst/>
                <a:latin typeface="Constantia" panose="02030602050306030303" pitchFamily="18" charset="0"/>
              </a:rPr>
              <a:t>In clinical environments, physician reasoning is based on </a:t>
            </a:r>
            <a:r>
              <a:rPr lang="en-GB" sz="1100" b="1" i="0" dirty="0">
                <a:effectLst/>
                <a:latin typeface="Constantia" panose="02030602050306030303" pitchFamily="18" charset="0"/>
              </a:rPr>
              <a:t>knowledge acquired from past </a:t>
            </a:r>
            <a:r>
              <a:rPr lang="en-GB" sz="1100" i="0" dirty="0">
                <a:effectLst/>
                <a:latin typeface="Constantia" panose="02030602050306030303" pitchFamily="18" charset="0"/>
              </a:rPr>
              <a:t>cases</a:t>
            </a:r>
            <a:r>
              <a:rPr lang="en-GB" sz="1100" b="0" i="0" dirty="0">
                <a:effectLst/>
                <a:latin typeface="Constantia" panose="02030602050306030303" pitchFamily="18" charset="0"/>
              </a:rPr>
              <a:t> personally experienced which is exactly what CBR does!</a:t>
            </a:r>
            <a:r>
              <a:rPr lang="en-GB" sz="1100" dirty="0">
                <a:latin typeface="Constantia" panose="02030602050306030303" pitchFamily="18" charset="0"/>
              </a:rPr>
              <a:t> </a:t>
            </a:r>
            <a:r>
              <a:rPr lang="en-GB" sz="1100" b="0" i="0" dirty="0">
                <a:effectLst/>
                <a:latin typeface="Constantia" panose="02030602050306030303" pitchFamily="18" charset="0"/>
              </a:rPr>
              <a:t>The aim of CBR is to solve new problems based on the solutions of similar past problems in the form of cases</a:t>
            </a:r>
          </a:p>
        </p:txBody>
      </p:sp>
      <p:sp>
        <p:nvSpPr>
          <p:cNvPr id="12" name="TextBox 10">
            <a:extLst>
              <a:ext uri="{FF2B5EF4-FFF2-40B4-BE49-F238E27FC236}">
                <a16:creationId xmlns:a16="http://schemas.microsoft.com/office/drawing/2014/main" id="{FC174D8B-0062-E142-B6C9-778ECB941D0A}"/>
              </a:ext>
            </a:extLst>
          </p:cNvPr>
          <p:cNvSpPr txBox="1"/>
          <p:nvPr/>
        </p:nvSpPr>
        <p:spPr>
          <a:xfrm>
            <a:off x="238294" y="6315750"/>
            <a:ext cx="10505906" cy="5770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onstantia" panose="02030602050306030303" pitchFamily="18" charset="0"/>
              </a:rPr>
              <a:t>1. TM Rawson et al – </a:t>
            </a:r>
            <a:r>
              <a:rPr lang="en-US" sz="1050" i="1" dirty="0">
                <a:latin typeface="Constantia" panose="02030602050306030303" pitchFamily="18" charset="0"/>
              </a:rPr>
              <a:t>A real-world evaluation of a CBR to support antimicrobial prescribing decisions in acute care - CID </a:t>
            </a:r>
            <a:r>
              <a:rPr lang="en-US" sz="1050" dirty="0">
                <a:latin typeface="Constantia" panose="02030602050306030303" pitchFamily="18" charset="0"/>
              </a:rPr>
              <a:t>(2020)</a:t>
            </a:r>
          </a:p>
          <a:p>
            <a:r>
              <a:rPr lang="en-US" sz="1050" dirty="0">
                <a:latin typeface="Constantia" panose="02030602050306030303" pitchFamily="18" charset="0"/>
              </a:rPr>
              <a:t>2. B Hernandez et al – </a:t>
            </a:r>
            <a:r>
              <a:rPr lang="en-US" sz="1050" i="1" dirty="0">
                <a:latin typeface="Constantia" panose="02030602050306030303" pitchFamily="18" charset="0"/>
              </a:rPr>
              <a:t>Data-driven web-based intelligent CDSS: CBR benefits and limitations </a:t>
            </a:r>
            <a:r>
              <a:rPr lang="en-US" sz="1050" dirty="0">
                <a:latin typeface="Constantia" panose="02030602050306030303" pitchFamily="18" charset="0"/>
              </a:rPr>
              <a:t>– Health informatics (2017)</a:t>
            </a:r>
          </a:p>
          <a:p>
            <a:endParaRPr lang="en-US" sz="1050" dirty="0">
              <a:latin typeface="Constantia" panose="02030602050306030303" pitchFamily="18" charset="0"/>
            </a:endParaRPr>
          </a:p>
        </p:txBody>
      </p:sp>
      <p:pic>
        <p:nvPicPr>
          <p:cNvPr id="6" name="Picture 5" descr="A person walking in a field&#10;&#10;Description automatically generated with low confidence">
            <a:extLst>
              <a:ext uri="{FF2B5EF4-FFF2-40B4-BE49-F238E27FC236}">
                <a16:creationId xmlns:a16="http://schemas.microsoft.com/office/drawing/2014/main" id="{F685B9F9-ACE7-2BCF-B281-09E4A382D883}"/>
              </a:ext>
            </a:extLst>
          </p:cNvPr>
          <p:cNvPicPr>
            <a:picLocks noChangeAspect="1"/>
          </p:cNvPicPr>
          <p:nvPr/>
        </p:nvPicPr>
        <p:blipFill>
          <a:blip r:embed="rId3"/>
          <a:stretch>
            <a:fillRect/>
          </a:stretch>
        </p:blipFill>
        <p:spPr>
          <a:xfrm>
            <a:off x="7837493" y="1516971"/>
            <a:ext cx="3546107" cy="2225911"/>
          </a:xfrm>
          <a:prstGeom prst="rect">
            <a:avLst/>
          </a:prstGeom>
        </p:spPr>
      </p:pic>
      <p:pic>
        <p:nvPicPr>
          <p:cNvPr id="9" name="Picture 8" descr="A picture containing snack, child art, food&#10;&#10;Description automatically generated">
            <a:extLst>
              <a:ext uri="{FF2B5EF4-FFF2-40B4-BE49-F238E27FC236}">
                <a16:creationId xmlns:a16="http://schemas.microsoft.com/office/drawing/2014/main" id="{9A1C53C1-606A-D616-A0AB-519E2711FFF0}"/>
              </a:ext>
            </a:extLst>
          </p:cNvPr>
          <p:cNvPicPr>
            <a:picLocks noChangeAspect="1"/>
          </p:cNvPicPr>
          <p:nvPr/>
        </p:nvPicPr>
        <p:blipFill>
          <a:blip r:embed="rId4"/>
          <a:stretch>
            <a:fillRect/>
          </a:stretch>
        </p:blipFill>
        <p:spPr>
          <a:xfrm>
            <a:off x="12723442" y="2290264"/>
            <a:ext cx="2593289" cy="1731189"/>
          </a:xfrm>
          <a:prstGeom prst="rect">
            <a:avLst/>
          </a:prstGeom>
        </p:spPr>
      </p:pic>
      <p:pic>
        <p:nvPicPr>
          <p:cNvPr id="15" name="Picture 14" descr="A picture containing food, fruit, ingredient, strawberry&#10;&#10;Description automatically generated">
            <a:extLst>
              <a:ext uri="{FF2B5EF4-FFF2-40B4-BE49-F238E27FC236}">
                <a16:creationId xmlns:a16="http://schemas.microsoft.com/office/drawing/2014/main" id="{3113018A-8C62-5CC6-3AD4-7898E6B93324}"/>
              </a:ext>
            </a:extLst>
          </p:cNvPr>
          <p:cNvPicPr>
            <a:picLocks noChangeAspect="1"/>
          </p:cNvPicPr>
          <p:nvPr/>
        </p:nvPicPr>
        <p:blipFill>
          <a:blip r:embed="rId5"/>
          <a:stretch>
            <a:fillRect/>
          </a:stretch>
        </p:blipFill>
        <p:spPr>
          <a:xfrm>
            <a:off x="12739270" y="470105"/>
            <a:ext cx="2593289" cy="1728859"/>
          </a:xfrm>
          <a:prstGeom prst="rect">
            <a:avLst/>
          </a:prstGeom>
        </p:spPr>
      </p:pic>
      <p:pic>
        <p:nvPicPr>
          <p:cNvPr id="7" name="Picture 6" descr="A picture containing text, circle, diagram, screenshot&#10;&#10;Description automatically generated">
            <a:extLst>
              <a:ext uri="{FF2B5EF4-FFF2-40B4-BE49-F238E27FC236}">
                <a16:creationId xmlns:a16="http://schemas.microsoft.com/office/drawing/2014/main" id="{32BC010E-522D-D4D2-EC40-3B8E9FCCF641}"/>
              </a:ext>
            </a:extLst>
          </p:cNvPr>
          <p:cNvPicPr>
            <a:picLocks noChangeAspect="1"/>
          </p:cNvPicPr>
          <p:nvPr/>
        </p:nvPicPr>
        <p:blipFill>
          <a:blip r:embed="rId6"/>
          <a:stretch>
            <a:fillRect/>
          </a:stretch>
        </p:blipFill>
        <p:spPr>
          <a:xfrm>
            <a:off x="615290" y="2213056"/>
            <a:ext cx="3342561" cy="3953592"/>
          </a:xfrm>
          <a:prstGeom prst="rect">
            <a:avLst/>
          </a:prstGeom>
          <a:ln w="3175">
            <a:solidFill>
              <a:schemeClr val="tx1"/>
            </a:solidFill>
          </a:ln>
        </p:spPr>
      </p:pic>
      <p:sp>
        <p:nvSpPr>
          <p:cNvPr id="17" name="TextBox 16">
            <a:extLst>
              <a:ext uri="{FF2B5EF4-FFF2-40B4-BE49-F238E27FC236}">
                <a16:creationId xmlns:a16="http://schemas.microsoft.com/office/drawing/2014/main" id="{9EB317B1-BF95-4E5C-7830-10F602CF6B7D}"/>
              </a:ext>
            </a:extLst>
          </p:cNvPr>
          <p:cNvSpPr txBox="1"/>
          <p:nvPr/>
        </p:nvSpPr>
        <p:spPr>
          <a:xfrm>
            <a:off x="5810250" y="5705475"/>
            <a:ext cx="771525" cy="466725"/>
          </a:xfrm>
          <a:prstGeom prst="rect">
            <a:avLst/>
          </a:prstGeom>
          <a:noFill/>
        </p:spPr>
        <p:txBody>
          <a:bodyPr wrap="square" rtlCol="0">
            <a:spAutoFit/>
          </a:bodyPr>
          <a:lstStyle/>
          <a:p>
            <a:endParaRPr lang="en-GB" dirty="0"/>
          </a:p>
        </p:txBody>
      </p:sp>
      <p:pic>
        <p:nvPicPr>
          <p:cNvPr id="21" name="Picture 20" descr="A picture containing icon&#10;&#10;Description automatically generated">
            <a:extLst>
              <a:ext uri="{FF2B5EF4-FFF2-40B4-BE49-F238E27FC236}">
                <a16:creationId xmlns:a16="http://schemas.microsoft.com/office/drawing/2014/main" id="{7C7571AE-3926-3DEB-27F1-15279493B8BA}"/>
              </a:ext>
            </a:extLst>
          </p:cNvPr>
          <p:cNvPicPr>
            <a:picLocks noChangeAspect="1"/>
          </p:cNvPicPr>
          <p:nvPr/>
        </p:nvPicPr>
        <p:blipFill>
          <a:blip r:embed="rId7"/>
          <a:stretch>
            <a:fillRect/>
          </a:stretch>
        </p:blipFill>
        <p:spPr>
          <a:xfrm>
            <a:off x="4287875" y="3994227"/>
            <a:ext cx="3116226" cy="2056516"/>
          </a:xfrm>
          <a:prstGeom prst="rect">
            <a:avLst/>
          </a:prstGeom>
        </p:spPr>
      </p:pic>
      <p:sp>
        <p:nvSpPr>
          <p:cNvPr id="22" name="Rectangle 21">
            <a:extLst>
              <a:ext uri="{FF2B5EF4-FFF2-40B4-BE49-F238E27FC236}">
                <a16:creationId xmlns:a16="http://schemas.microsoft.com/office/drawing/2014/main" id="{82642047-D70C-BF3D-299A-9A369D5B72E7}"/>
              </a:ext>
            </a:extLst>
          </p:cNvPr>
          <p:cNvSpPr/>
          <p:nvPr/>
        </p:nvSpPr>
        <p:spPr>
          <a:xfrm>
            <a:off x="4256879" y="3924300"/>
            <a:ext cx="3116226" cy="222416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4BFF726B-4CE9-423D-711B-D342D3257D07}"/>
              </a:ext>
            </a:extLst>
          </p:cNvPr>
          <p:cNvGrpSpPr/>
          <p:nvPr/>
        </p:nvGrpSpPr>
        <p:grpSpPr>
          <a:xfrm>
            <a:off x="4252136" y="1304694"/>
            <a:ext cx="3116226" cy="2519655"/>
            <a:chOff x="4252136" y="1304694"/>
            <a:chExt cx="3116226" cy="2519655"/>
          </a:xfrm>
        </p:grpSpPr>
        <p:pic>
          <p:nvPicPr>
            <p:cNvPr id="20" name="Picture 19" descr="A picture containing text, map, diagram&#10;&#10;Description automatically generated">
              <a:extLst>
                <a:ext uri="{FF2B5EF4-FFF2-40B4-BE49-F238E27FC236}">
                  <a16:creationId xmlns:a16="http://schemas.microsoft.com/office/drawing/2014/main" id="{BB203D99-831C-E291-6033-987C4B70CF41}"/>
                </a:ext>
              </a:extLst>
            </p:cNvPr>
            <p:cNvPicPr>
              <a:picLocks noChangeAspect="1"/>
            </p:cNvPicPr>
            <p:nvPr/>
          </p:nvPicPr>
          <p:blipFill rotWithShape="1">
            <a:blip r:embed="rId8"/>
            <a:srcRect l="1945" t="4058" b="5984"/>
            <a:stretch/>
          </p:blipFill>
          <p:spPr>
            <a:xfrm>
              <a:off x="4498533" y="1779229"/>
              <a:ext cx="2612177" cy="1950721"/>
            </a:xfrm>
            <a:prstGeom prst="rect">
              <a:avLst/>
            </a:prstGeom>
          </p:spPr>
        </p:pic>
        <p:sp>
          <p:nvSpPr>
            <p:cNvPr id="23" name="TextBox 22">
              <a:extLst>
                <a:ext uri="{FF2B5EF4-FFF2-40B4-BE49-F238E27FC236}">
                  <a16:creationId xmlns:a16="http://schemas.microsoft.com/office/drawing/2014/main" id="{FE13B1C7-FE7A-DEE3-F10C-43F991B390FD}"/>
                </a:ext>
              </a:extLst>
            </p:cNvPr>
            <p:cNvSpPr txBox="1"/>
            <p:nvPr/>
          </p:nvSpPr>
          <p:spPr>
            <a:xfrm>
              <a:off x="4854542" y="1445215"/>
              <a:ext cx="2432116" cy="261610"/>
            </a:xfrm>
            <a:prstGeom prst="rect">
              <a:avLst/>
            </a:prstGeom>
            <a:noFill/>
          </p:spPr>
          <p:txBody>
            <a:bodyPr wrap="square" rtlCol="0">
              <a:spAutoFit/>
            </a:bodyPr>
            <a:lstStyle/>
            <a:p>
              <a:r>
                <a:rPr lang="en-GB" sz="1100" dirty="0">
                  <a:latin typeface="Constantia" panose="02030602050306030303" pitchFamily="18" charset="0"/>
                </a:rPr>
                <a:t>K-Nearest Neighbours (KNN)</a:t>
              </a:r>
            </a:p>
          </p:txBody>
        </p:sp>
        <p:sp>
          <p:nvSpPr>
            <p:cNvPr id="25" name="Rectangle 24">
              <a:extLst>
                <a:ext uri="{FF2B5EF4-FFF2-40B4-BE49-F238E27FC236}">
                  <a16:creationId xmlns:a16="http://schemas.microsoft.com/office/drawing/2014/main" id="{E4DFBC6E-5671-20EA-AD66-AE41A7874959}"/>
                </a:ext>
              </a:extLst>
            </p:cNvPr>
            <p:cNvSpPr/>
            <p:nvPr/>
          </p:nvSpPr>
          <p:spPr>
            <a:xfrm>
              <a:off x="4252136" y="1304694"/>
              <a:ext cx="3116226" cy="251965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a:extLst>
              <a:ext uri="{FF2B5EF4-FFF2-40B4-BE49-F238E27FC236}">
                <a16:creationId xmlns:a16="http://schemas.microsoft.com/office/drawing/2014/main" id="{C4C589C9-AD90-29E4-6B3A-98239FC98712}"/>
              </a:ext>
            </a:extLst>
          </p:cNvPr>
          <p:cNvPicPr>
            <a:picLocks noChangeAspect="1"/>
          </p:cNvPicPr>
          <p:nvPr/>
        </p:nvPicPr>
        <p:blipFill>
          <a:blip r:embed="rId9"/>
          <a:stretch>
            <a:fillRect/>
          </a:stretch>
        </p:blipFill>
        <p:spPr>
          <a:xfrm>
            <a:off x="7817324" y="4080450"/>
            <a:ext cx="3560925" cy="2086198"/>
          </a:xfrm>
          <a:prstGeom prst="rect">
            <a:avLst/>
          </a:prstGeom>
        </p:spPr>
      </p:pic>
      <p:sp>
        <p:nvSpPr>
          <p:cNvPr id="10" name="Rectangle 9">
            <a:extLst>
              <a:ext uri="{FF2B5EF4-FFF2-40B4-BE49-F238E27FC236}">
                <a16:creationId xmlns:a16="http://schemas.microsoft.com/office/drawing/2014/main" id="{E7A69D19-A82A-4812-12AC-3C9ECA4CB9CD}"/>
              </a:ext>
            </a:extLst>
          </p:cNvPr>
          <p:cNvSpPr/>
          <p:nvPr/>
        </p:nvSpPr>
        <p:spPr>
          <a:xfrm>
            <a:off x="7602574" y="1304694"/>
            <a:ext cx="3974135" cy="483970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8667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BBC8069-E485-4F12-8CC0-5D68BBEB1BE2}"/>
              </a:ext>
            </a:extLst>
          </p:cNvPr>
          <p:cNvSpPr>
            <a:spLocks noGrp="1"/>
          </p:cNvSpPr>
          <p:nvPr>
            <p:ph type="sldNum" sz="quarter" idx="12"/>
          </p:nvPr>
        </p:nvSpPr>
        <p:spPr/>
        <p:txBody>
          <a:bodyPr/>
          <a:lstStyle/>
          <a:p>
            <a:fld id="{AABFF9DA-2577-3447-9DFE-17137E505E19}" type="slidenum">
              <a:rPr lang="en-US" smtClean="0"/>
              <a:t>7</a:t>
            </a:fld>
            <a:endParaRPr lang="en-US"/>
          </a:p>
        </p:txBody>
      </p:sp>
      <p:sp>
        <p:nvSpPr>
          <p:cNvPr id="8" name="Title 1">
            <a:extLst>
              <a:ext uri="{FF2B5EF4-FFF2-40B4-BE49-F238E27FC236}">
                <a16:creationId xmlns:a16="http://schemas.microsoft.com/office/drawing/2014/main" id="{76F017B6-5A79-0D60-4E67-81D7775C7D23}"/>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Problem definition</a:t>
            </a:r>
            <a:endParaRPr lang="en-US" sz="3200" b="1" dirty="0">
              <a:solidFill>
                <a:srgbClr val="800000"/>
              </a:solidFill>
              <a:latin typeface="Candara" panose="020E0502030303020204" pitchFamily="34" charset="0"/>
              <a:cs typeface="Constantia"/>
            </a:endParaRPr>
          </a:p>
        </p:txBody>
      </p:sp>
      <p:sp>
        <p:nvSpPr>
          <p:cNvPr id="15" name="Flowchart: Connector 14">
            <a:extLst>
              <a:ext uri="{FF2B5EF4-FFF2-40B4-BE49-F238E27FC236}">
                <a16:creationId xmlns:a16="http://schemas.microsoft.com/office/drawing/2014/main" id="{0A5C3027-41FA-CF05-9967-EFE53DE13252}"/>
              </a:ext>
            </a:extLst>
          </p:cNvPr>
          <p:cNvSpPr/>
          <p:nvPr/>
        </p:nvSpPr>
        <p:spPr>
          <a:xfrm>
            <a:off x="72570" y="7061199"/>
            <a:ext cx="232228" cy="232229"/>
          </a:xfrm>
          <a:prstGeom prst="flowChartConnector">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Connector 15">
            <a:extLst>
              <a:ext uri="{FF2B5EF4-FFF2-40B4-BE49-F238E27FC236}">
                <a16:creationId xmlns:a16="http://schemas.microsoft.com/office/drawing/2014/main" id="{63046169-E5D5-9F89-D9EA-B2825B4D0134}"/>
              </a:ext>
            </a:extLst>
          </p:cNvPr>
          <p:cNvSpPr/>
          <p:nvPr/>
        </p:nvSpPr>
        <p:spPr>
          <a:xfrm>
            <a:off x="457198" y="708297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D89A5863-7844-077A-F227-59352380C72E}"/>
              </a:ext>
            </a:extLst>
          </p:cNvPr>
          <p:cNvCxnSpPr/>
          <p:nvPr/>
        </p:nvCxnSpPr>
        <p:spPr>
          <a:xfrm>
            <a:off x="11296650" y="1785257"/>
            <a:ext cx="0" cy="3556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801765-989B-2BF4-C132-10E1D0E15EBA}"/>
              </a:ext>
            </a:extLst>
          </p:cNvPr>
          <p:cNvCxnSpPr>
            <a:cxnSpLocks/>
          </p:cNvCxnSpPr>
          <p:nvPr/>
        </p:nvCxnSpPr>
        <p:spPr>
          <a:xfrm>
            <a:off x="11295285" y="1785257"/>
            <a:ext cx="0" cy="38118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A2A4DB5F-8D44-A012-6F6C-B26AB418D20A}"/>
              </a:ext>
            </a:extLst>
          </p:cNvPr>
          <p:cNvSpPr/>
          <p:nvPr/>
        </p:nvSpPr>
        <p:spPr>
          <a:xfrm>
            <a:off x="11176001" y="490096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2EB53B4E-9371-564C-51FB-199F7821773A}"/>
              </a:ext>
            </a:extLst>
          </p:cNvPr>
          <p:cNvSpPr/>
          <p:nvPr/>
        </p:nvSpPr>
        <p:spPr>
          <a:xfrm>
            <a:off x="11176001" y="2016250"/>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65F32BAD-37CA-A7B8-C1E8-04DFE8D89801}"/>
              </a:ext>
            </a:extLst>
          </p:cNvPr>
          <p:cNvSpPr/>
          <p:nvPr/>
        </p:nvSpPr>
        <p:spPr>
          <a:xfrm>
            <a:off x="11176001" y="3928962"/>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lowchart: Connector 18">
            <a:extLst>
              <a:ext uri="{FF2B5EF4-FFF2-40B4-BE49-F238E27FC236}">
                <a16:creationId xmlns:a16="http://schemas.microsoft.com/office/drawing/2014/main" id="{F4A3306F-5CAD-386E-CD6D-EF5EA144E850}"/>
              </a:ext>
            </a:extLst>
          </p:cNvPr>
          <p:cNvSpPr/>
          <p:nvPr/>
        </p:nvSpPr>
        <p:spPr>
          <a:xfrm>
            <a:off x="11176001" y="2944258"/>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2F08EB23-B81C-5745-82A2-B7B942D3D767}"/>
              </a:ext>
            </a:extLst>
          </p:cNvPr>
          <p:cNvSpPr txBox="1"/>
          <p:nvPr/>
        </p:nvSpPr>
        <p:spPr>
          <a:xfrm>
            <a:off x="9392388" y="1978475"/>
            <a:ext cx="1772063" cy="307777"/>
          </a:xfrm>
          <a:prstGeom prst="rect">
            <a:avLst/>
          </a:prstGeom>
          <a:noFill/>
        </p:spPr>
        <p:txBody>
          <a:bodyPr wrap="square">
            <a:spAutoFit/>
          </a:bodyPr>
          <a:lstStyle/>
          <a:p>
            <a:pPr algn="r"/>
            <a:r>
              <a:rPr lang="en-GB" sz="1400" b="1" dirty="0">
                <a:solidFill>
                  <a:schemeClr val="accent2">
                    <a:lumMod val="75000"/>
                  </a:schemeClr>
                </a:solidFill>
                <a:latin typeface="Candara" panose="020E0502030303020204" pitchFamily="34" charset="0"/>
              </a:rPr>
              <a:t>Dataset</a:t>
            </a:r>
          </a:p>
        </p:txBody>
      </p:sp>
      <p:sp>
        <p:nvSpPr>
          <p:cNvPr id="26" name="TextBox 25">
            <a:extLst>
              <a:ext uri="{FF2B5EF4-FFF2-40B4-BE49-F238E27FC236}">
                <a16:creationId xmlns:a16="http://schemas.microsoft.com/office/drawing/2014/main" id="{D2355DA0-45B8-3E7C-CDDC-13CBF998E943}"/>
              </a:ext>
            </a:extLst>
          </p:cNvPr>
          <p:cNvSpPr txBox="1"/>
          <p:nvPr/>
        </p:nvSpPr>
        <p:spPr>
          <a:xfrm>
            <a:off x="9392387" y="2906483"/>
            <a:ext cx="1772063" cy="307777"/>
          </a:xfrm>
          <a:prstGeom prst="rect">
            <a:avLst/>
          </a:prstGeom>
          <a:noFill/>
        </p:spPr>
        <p:txBody>
          <a:bodyPr wrap="square">
            <a:spAutoFit/>
          </a:bodyPr>
          <a:lstStyle/>
          <a:p>
            <a:pPr algn="r"/>
            <a:r>
              <a:rPr lang="en-GB" sz="1400" dirty="0">
                <a:latin typeface="Candara" panose="020E0502030303020204" pitchFamily="34" charset="0"/>
              </a:rPr>
              <a:t>Demographics</a:t>
            </a:r>
          </a:p>
        </p:txBody>
      </p:sp>
      <p:sp>
        <p:nvSpPr>
          <p:cNvPr id="27" name="TextBox 26">
            <a:extLst>
              <a:ext uri="{FF2B5EF4-FFF2-40B4-BE49-F238E27FC236}">
                <a16:creationId xmlns:a16="http://schemas.microsoft.com/office/drawing/2014/main" id="{E8B23149-E516-CA2D-66B8-0E4C41B4681E}"/>
              </a:ext>
            </a:extLst>
          </p:cNvPr>
          <p:cNvSpPr txBox="1"/>
          <p:nvPr/>
        </p:nvSpPr>
        <p:spPr>
          <a:xfrm>
            <a:off x="9347998" y="3906317"/>
            <a:ext cx="1772063" cy="307777"/>
          </a:xfrm>
          <a:prstGeom prst="rect">
            <a:avLst/>
          </a:prstGeom>
          <a:noFill/>
        </p:spPr>
        <p:txBody>
          <a:bodyPr wrap="square">
            <a:spAutoFit/>
          </a:bodyPr>
          <a:lstStyle/>
          <a:p>
            <a:pPr algn="r"/>
            <a:r>
              <a:rPr lang="en-GB" sz="1400" dirty="0">
                <a:latin typeface="Candara" panose="020E0502030303020204" pitchFamily="34" charset="0"/>
              </a:rPr>
              <a:t>Gold standard</a:t>
            </a:r>
          </a:p>
        </p:txBody>
      </p:sp>
      <p:sp>
        <p:nvSpPr>
          <p:cNvPr id="28" name="TextBox 27">
            <a:extLst>
              <a:ext uri="{FF2B5EF4-FFF2-40B4-BE49-F238E27FC236}">
                <a16:creationId xmlns:a16="http://schemas.microsoft.com/office/drawing/2014/main" id="{476F991F-168D-703E-F1C6-7EE3E55C7B61}"/>
              </a:ext>
            </a:extLst>
          </p:cNvPr>
          <p:cNvSpPr txBox="1"/>
          <p:nvPr/>
        </p:nvSpPr>
        <p:spPr>
          <a:xfrm>
            <a:off x="9297198" y="4860158"/>
            <a:ext cx="1772063" cy="307777"/>
          </a:xfrm>
          <a:prstGeom prst="rect">
            <a:avLst/>
          </a:prstGeom>
          <a:noFill/>
        </p:spPr>
        <p:txBody>
          <a:bodyPr wrap="square">
            <a:spAutoFit/>
          </a:bodyPr>
          <a:lstStyle/>
          <a:p>
            <a:pPr algn="r"/>
            <a:r>
              <a:rPr lang="en-GB" sz="1400" dirty="0">
                <a:latin typeface="Candara" panose="020E0502030303020204" pitchFamily="34" charset="0"/>
              </a:rPr>
              <a:t>Aim</a:t>
            </a:r>
          </a:p>
        </p:txBody>
      </p:sp>
      <p:pic>
        <p:nvPicPr>
          <p:cNvPr id="29" name="table">
            <a:extLst>
              <a:ext uri="{FF2B5EF4-FFF2-40B4-BE49-F238E27FC236}">
                <a16:creationId xmlns:a16="http://schemas.microsoft.com/office/drawing/2014/main" id="{DF030422-B4B9-FAFB-3F89-4C4FC0631E95}"/>
              </a:ext>
            </a:extLst>
          </p:cNvPr>
          <p:cNvPicPr>
            <a:picLocks noChangeAspect="1"/>
          </p:cNvPicPr>
          <p:nvPr/>
        </p:nvPicPr>
        <p:blipFill>
          <a:blip r:embed="rId3"/>
          <a:stretch>
            <a:fillRect/>
          </a:stretch>
        </p:blipFill>
        <p:spPr>
          <a:xfrm>
            <a:off x="1079605" y="2560467"/>
            <a:ext cx="5275408" cy="2286000"/>
          </a:xfrm>
          <a:prstGeom prst="rect">
            <a:avLst/>
          </a:prstGeom>
        </p:spPr>
      </p:pic>
      <p:sp>
        <p:nvSpPr>
          <p:cNvPr id="30" name="TextBox 3">
            <a:extLst>
              <a:ext uri="{FF2B5EF4-FFF2-40B4-BE49-F238E27FC236}">
                <a16:creationId xmlns:a16="http://schemas.microsoft.com/office/drawing/2014/main" id="{C0A4567A-D7FC-4A7A-4F9D-4DE4F26759C7}"/>
              </a:ext>
            </a:extLst>
          </p:cNvPr>
          <p:cNvSpPr txBox="1"/>
          <p:nvPr/>
        </p:nvSpPr>
        <p:spPr>
          <a:xfrm>
            <a:off x="1000963" y="4858341"/>
            <a:ext cx="5389373" cy="8053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900" baseline="30000" dirty="0">
                <a:latin typeface="Candara" panose="020E0502030303020204" pitchFamily="34" charset="0"/>
              </a:rPr>
              <a:t>1 </a:t>
            </a:r>
            <a:r>
              <a:rPr lang="en-GB" sz="800" dirty="0">
                <a:latin typeface="Candara" panose="020E0502030303020204" pitchFamily="34" charset="0"/>
              </a:rPr>
              <a:t>Only children (under 18 years old) have been considered since they were the most represented in the datasets and there are separate paediatric and adult dengue guidelines.</a:t>
            </a:r>
          </a:p>
          <a:p>
            <a:pPr algn="just"/>
            <a:endParaRPr lang="en-GB" sz="800" b="1" baseline="30000" dirty="0">
              <a:latin typeface="Candara" panose="020E0502030303020204" pitchFamily="34" charset="0"/>
            </a:endParaRPr>
          </a:p>
          <a:p>
            <a:pPr algn="just"/>
            <a:r>
              <a:rPr lang="en-GB" sz="800" b="1" baseline="30000" dirty="0">
                <a:latin typeface="Candara" panose="020E0502030303020204" pitchFamily="34" charset="0"/>
              </a:rPr>
              <a:t>2 </a:t>
            </a:r>
            <a:r>
              <a:rPr lang="en-GB" sz="800" dirty="0">
                <a:latin typeface="Candara" panose="020E0502030303020204" pitchFamily="34" charset="0"/>
              </a:rPr>
              <a:t>Dengue diagnosis was defined as one of </a:t>
            </a:r>
            <a:r>
              <a:rPr lang="en-GB" sz="800" dirty="0" err="1">
                <a:latin typeface="Candara" panose="020E0502030303020204" pitchFamily="34" charset="0"/>
              </a:rPr>
              <a:t>i</a:t>
            </a:r>
            <a:r>
              <a:rPr lang="en-GB" sz="800" dirty="0">
                <a:latin typeface="Candara" panose="020E0502030303020204" pitchFamily="34" charset="0"/>
              </a:rPr>
              <a:t>) a positive NS1 point of care assay or NS1 ELISA, ii) positive reverse transcriptase-polymerase chain reaction (RT-PCR), iii) positive dengue IgM through acute serology, iv) or seroconversion of paired IgM samples where available</a:t>
            </a:r>
            <a:r>
              <a:rPr lang="en-GB" sz="900" dirty="0">
                <a:latin typeface="Candara" panose="020E0502030303020204" pitchFamily="34" charset="0"/>
              </a:rPr>
              <a:t>.</a:t>
            </a:r>
          </a:p>
        </p:txBody>
      </p:sp>
      <p:sp>
        <p:nvSpPr>
          <p:cNvPr id="31" name="TextBox 7">
            <a:extLst>
              <a:ext uri="{FF2B5EF4-FFF2-40B4-BE49-F238E27FC236}">
                <a16:creationId xmlns:a16="http://schemas.microsoft.com/office/drawing/2014/main" id="{9ECC69A9-6EBC-DD1C-7A1F-E0274B5B3A29}"/>
              </a:ext>
            </a:extLst>
          </p:cNvPr>
          <p:cNvSpPr txBox="1"/>
          <p:nvPr/>
        </p:nvSpPr>
        <p:spPr>
          <a:xfrm>
            <a:off x="1000963" y="1599994"/>
            <a:ext cx="5389372" cy="10772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GB" sz="1300" dirty="0">
                <a:latin typeface="Candara" panose="020E0502030303020204" pitchFamily="34" charset="0"/>
              </a:rPr>
              <a:t>The dataset used in the study consists of an </a:t>
            </a:r>
            <a:r>
              <a:rPr lang="en-GB" sz="1300" b="1" dirty="0">
                <a:solidFill>
                  <a:schemeClr val="accent2">
                    <a:lumMod val="75000"/>
                  </a:schemeClr>
                </a:solidFill>
                <a:latin typeface="Candara" panose="020E0502030303020204" pitchFamily="34" charset="0"/>
              </a:rPr>
              <a:t>aggregation</a:t>
            </a:r>
            <a:r>
              <a:rPr lang="en-GB" sz="1300" dirty="0">
                <a:latin typeface="Candara" panose="020E0502030303020204" pitchFamily="34" charset="0"/>
              </a:rPr>
              <a:t> of prospective clinical data conducted at the Hospital of Tropical Diseases (HTD) and collaborator hospitals in Ho Chi Minh City, </a:t>
            </a:r>
            <a:r>
              <a:rPr lang="en-GB" sz="1300" b="1" dirty="0">
                <a:solidFill>
                  <a:schemeClr val="accent2">
                    <a:lumMod val="75000"/>
                  </a:schemeClr>
                </a:solidFill>
                <a:latin typeface="Candara" panose="020E0502030303020204" pitchFamily="34" charset="0"/>
              </a:rPr>
              <a:t>Vietnam</a:t>
            </a:r>
            <a:r>
              <a:rPr lang="en-GB" sz="1300" dirty="0">
                <a:latin typeface="Candara" panose="020E0502030303020204" pitchFamily="34" charset="0"/>
              </a:rPr>
              <a:t> by Oxford University Clinical Research Unit (OUCRU) between </a:t>
            </a:r>
            <a:r>
              <a:rPr lang="en-GB" sz="1300" b="1" dirty="0">
                <a:solidFill>
                  <a:schemeClr val="accent2">
                    <a:lumMod val="75000"/>
                  </a:schemeClr>
                </a:solidFill>
                <a:latin typeface="Candara" panose="020E0502030303020204" pitchFamily="34" charset="0"/>
              </a:rPr>
              <a:t>2000 and 2021</a:t>
            </a:r>
            <a:r>
              <a:rPr lang="en-GB" sz="1300" dirty="0">
                <a:latin typeface="Candara" panose="020E0502030303020204" pitchFamily="34" charset="0"/>
              </a:rPr>
              <a:t>.</a:t>
            </a:r>
          </a:p>
          <a:p>
            <a:pPr algn="just"/>
            <a:endParaRPr lang="en-GB" sz="1200" dirty="0">
              <a:latin typeface="Candara" panose="020E0502030303020204" pitchFamily="34" charset="0"/>
            </a:endParaRPr>
          </a:p>
        </p:txBody>
      </p:sp>
      <p:sp>
        <p:nvSpPr>
          <p:cNvPr id="32" name="Rectangle: Rounded Corners 31">
            <a:extLst>
              <a:ext uri="{FF2B5EF4-FFF2-40B4-BE49-F238E27FC236}">
                <a16:creationId xmlns:a16="http://schemas.microsoft.com/office/drawing/2014/main" id="{8C1AAA98-4505-18A1-6B17-42F026269086}"/>
              </a:ext>
            </a:extLst>
          </p:cNvPr>
          <p:cNvSpPr/>
          <p:nvPr/>
        </p:nvSpPr>
        <p:spPr>
          <a:xfrm>
            <a:off x="6902819" y="1801574"/>
            <a:ext cx="1620253" cy="565405"/>
          </a:xfrm>
          <a:prstGeom prst="roundRect">
            <a:avLst/>
          </a:prstGeom>
          <a:solidFill>
            <a:schemeClr val="accent5">
              <a:lumMod val="40000"/>
              <a:lumOff val="60000"/>
              <a:alpha val="41000"/>
            </a:schemeClr>
          </a:solid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33" name="TextBox 9">
            <a:extLst>
              <a:ext uri="{FF2B5EF4-FFF2-40B4-BE49-F238E27FC236}">
                <a16:creationId xmlns:a16="http://schemas.microsoft.com/office/drawing/2014/main" id="{03E2775E-029D-94D0-01E6-AAFDDD6EF53F}"/>
              </a:ext>
            </a:extLst>
          </p:cNvPr>
          <p:cNvSpPr txBox="1"/>
          <p:nvPr/>
        </p:nvSpPr>
        <p:spPr>
          <a:xfrm>
            <a:off x="6902818" y="1853474"/>
            <a:ext cx="162025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dirty="0">
                <a:solidFill>
                  <a:schemeClr val="accent5">
                    <a:lumMod val="75000"/>
                  </a:schemeClr>
                </a:solidFill>
              </a:rPr>
              <a:t>12,884</a:t>
            </a:r>
            <a:r>
              <a:rPr lang="en-GB" sz="1200" dirty="0"/>
              <a:t> </a:t>
            </a:r>
          </a:p>
          <a:p>
            <a:pPr algn="ctr"/>
            <a:r>
              <a:rPr lang="en-GB" sz="1000" dirty="0">
                <a:solidFill>
                  <a:schemeClr val="accent5">
                    <a:lumMod val="75000"/>
                  </a:schemeClr>
                </a:solidFill>
              </a:rPr>
              <a:t>patients</a:t>
            </a:r>
            <a:r>
              <a:rPr lang="en-GB" sz="1000" baseline="30000" dirty="0">
                <a:solidFill>
                  <a:schemeClr val="accent5">
                    <a:lumMod val="75000"/>
                  </a:schemeClr>
                </a:solidFill>
              </a:rPr>
              <a:t>1</a:t>
            </a:r>
          </a:p>
        </p:txBody>
      </p:sp>
      <p:sp>
        <p:nvSpPr>
          <p:cNvPr id="34" name="Rectangle: Rounded Corners 33">
            <a:extLst>
              <a:ext uri="{FF2B5EF4-FFF2-40B4-BE49-F238E27FC236}">
                <a16:creationId xmlns:a16="http://schemas.microsoft.com/office/drawing/2014/main" id="{D6C86340-7E6C-1B3A-5804-D82D2BA20A85}"/>
              </a:ext>
            </a:extLst>
          </p:cNvPr>
          <p:cNvSpPr/>
          <p:nvPr/>
        </p:nvSpPr>
        <p:spPr>
          <a:xfrm>
            <a:off x="6902820" y="2482211"/>
            <a:ext cx="1620253" cy="565405"/>
          </a:xfrm>
          <a:prstGeom prst="roundRect">
            <a:avLst/>
          </a:prstGeom>
          <a:solidFill>
            <a:schemeClr val="accent5">
              <a:lumMod val="40000"/>
              <a:lumOff val="60000"/>
              <a:alpha val="41000"/>
            </a:schemeClr>
          </a:solid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35" name="TextBox 11">
            <a:extLst>
              <a:ext uri="{FF2B5EF4-FFF2-40B4-BE49-F238E27FC236}">
                <a16:creationId xmlns:a16="http://schemas.microsoft.com/office/drawing/2014/main" id="{479454A6-BCBF-0419-A8FD-67BFE5EC1B8E}"/>
              </a:ext>
            </a:extLst>
          </p:cNvPr>
          <p:cNvSpPr txBox="1"/>
          <p:nvPr/>
        </p:nvSpPr>
        <p:spPr>
          <a:xfrm>
            <a:off x="6902819" y="2534111"/>
            <a:ext cx="162025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dirty="0">
                <a:solidFill>
                  <a:schemeClr val="accent5">
                    <a:lumMod val="75000"/>
                  </a:schemeClr>
                </a:solidFill>
              </a:rPr>
              <a:t>19,516</a:t>
            </a:r>
            <a:r>
              <a:rPr lang="en-GB" sz="1200" dirty="0"/>
              <a:t> </a:t>
            </a:r>
          </a:p>
          <a:p>
            <a:pPr algn="ctr"/>
            <a:r>
              <a:rPr lang="en-GB" sz="1000" dirty="0">
                <a:solidFill>
                  <a:schemeClr val="accent5">
                    <a:lumMod val="75000"/>
                  </a:schemeClr>
                </a:solidFill>
              </a:rPr>
              <a:t>complete daily profiles</a:t>
            </a:r>
          </a:p>
        </p:txBody>
      </p:sp>
      <p:sp>
        <p:nvSpPr>
          <p:cNvPr id="36" name="Rectangle: Rounded Corners 35">
            <a:extLst>
              <a:ext uri="{FF2B5EF4-FFF2-40B4-BE49-F238E27FC236}">
                <a16:creationId xmlns:a16="http://schemas.microsoft.com/office/drawing/2014/main" id="{8F8FB0EB-3A40-FFCE-53F9-4F0743F3D1B8}"/>
              </a:ext>
            </a:extLst>
          </p:cNvPr>
          <p:cNvSpPr/>
          <p:nvPr/>
        </p:nvSpPr>
        <p:spPr>
          <a:xfrm>
            <a:off x="6902820" y="3168548"/>
            <a:ext cx="1620253" cy="565405"/>
          </a:xfrm>
          <a:prstGeom prst="roundRect">
            <a:avLst/>
          </a:prstGeom>
          <a:solidFill>
            <a:schemeClr val="accent5">
              <a:lumMod val="40000"/>
              <a:lumOff val="60000"/>
              <a:alpha val="41000"/>
            </a:schemeClr>
          </a:solid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37" name="TextBox 13">
            <a:extLst>
              <a:ext uri="{FF2B5EF4-FFF2-40B4-BE49-F238E27FC236}">
                <a16:creationId xmlns:a16="http://schemas.microsoft.com/office/drawing/2014/main" id="{19B2842F-F9BE-E90D-87BA-2B726A9E867F}"/>
              </a:ext>
            </a:extLst>
          </p:cNvPr>
          <p:cNvSpPr txBox="1"/>
          <p:nvPr/>
        </p:nvSpPr>
        <p:spPr>
          <a:xfrm>
            <a:off x="6902820" y="3207305"/>
            <a:ext cx="162025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dirty="0">
                <a:solidFill>
                  <a:schemeClr val="accent5">
                    <a:lumMod val="75000"/>
                  </a:schemeClr>
                </a:solidFill>
              </a:rPr>
              <a:t>4,344 (33.7%)</a:t>
            </a:r>
            <a:r>
              <a:rPr lang="en-GB" sz="1200" dirty="0"/>
              <a:t> </a:t>
            </a:r>
          </a:p>
          <a:p>
            <a:pPr algn="ctr"/>
            <a:r>
              <a:rPr lang="en-GB" sz="1000" dirty="0">
                <a:solidFill>
                  <a:schemeClr val="accent5">
                    <a:lumMod val="75000"/>
                  </a:schemeClr>
                </a:solidFill>
              </a:rPr>
              <a:t>diagnosed with dengue</a:t>
            </a:r>
            <a:r>
              <a:rPr lang="en-GB" sz="800" baseline="30000" dirty="0">
                <a:solidFill>
                  <a:schemeClr val="accent5">
                    <a:lumMod val="75000"/>
                  </a:schemeClr>
                </a:solidFill>
              </a:rPr>
              <a:t>2</a:t>
            </a:r>
          </a:p>
        </p:txBody>
      </p:sp>
      <p:sp>
        <p:nvSpPr>
          <p:cNvPr id="38" name="Rectangle: Rounded Corners 37">
            <a:extLst>
              <a:ext uri="{FF2B5EF4-FFF2-40B4-BE49-F238E27FC236}">
                <a16:creationId xmlns:a16="http://schemas.microsoft.com/office/drawing/2014/main" id="{DB918EDD-B159-CD2C-A8AA-A6B9ECA2363D}"/>
              </a:ext>
            </a:extLst>
          </p:cNvPr>
          <p:cNvSpPr/>
          <p:nvPr/>
        </p:nvSpPr>
        <p:spPr>
          <a:xfrm>
            <a:off x="6902815" y="3918714"/>
            <a:ext cx="1620253" cy="565405"/>
          </a:xfrm>
          <a:prstGeom prst="roundRect">
            <a:avLst/>
          </a:prstGeom>
          <a:solidFill>
            <a:schemeClr val="accent5">
              <a:lumMod val="40000"/>
              <a:lumOff val="60000"/>
              <a:alpha val="41000"/>
            </a:schemeClr>
          </a:solid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39" name="TextBox 15">
            <a:extLst>
              <a:ext uri="{FF2B5EF4-FFF2-40B4-BE49-F238E27FC236}">
                <a16:creationId xmlns:a16="http://schemas.microsoft.com/office/drawing/2014/main" id="{7D60E525-84ED-AADC-3473-3D2C4CD1F1CE}"/>
              </a:ext>
            </a:extLst>
          </p:cNvPr>
          <p:cNvSpPr txBox="1"/>
          <p:nvPr/>
        </p:nvSpPr>
        <p:spPr>
          <a:xfrm>
            <a:off x="6902812" y="3989805"/>
            <a:ext cx="162025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dirty="0">
                <a:solidFill>
                  <a:schemeClr val="accent5">
                    <a:lumMod val="75000"/>
                  </a:schemeClr>
                </a:solidFill>
              </a:rPr>
              <a:t>9</a:t>
            </a:r>
            <a:r>
              <a:rPr lang="en-GB" sz="1200" dirty="0"/>
              <a:t> </a:t>
            </a:r>
          </a:p>
          <a:p>
            <a:pPr algn="ctr"/>
            <a:r>
              <a:rPr lang="en-GB" sz="1000" dirty="0">
                <a:solidFill>
                  <a:schemeClr val="accent5">
                    <a:lumMod val="75000"/>
                  </a:schemeClr>
                </a:solidFill>
              </a:rPr>
              <a:t>datasets</a:t>
            </a:r>
            <a:endParaRPr lang="en-GB" sz="1000" baseline="30000" dirty="0">
              <a:solidFill>
                <a:schemeClr val="accent5">
                  <a:lumMod val="75000"/>
                </a:schemeClr>
              </a:solidFill>
            </a:endParaRPr>
          </a:p>
        </p:txBody>
      </p:sp>
      <p:sp>
        <p:nvSpPr>
          <p:cNvPr id="40" name="Rectangle: Rounded Corners 39">
            <a:extLst>
              <a:ext uri="{FF2B5EF4-FFF2-40B4-BE49-F238E27FC236}">
                <a16:creationId xmlns:a16="http://schemas.microsoft.com/office/drawing/2014/main" id="{0D649F5D-A9EF-1F20-DA30-4280908A1038}"/>
              </a:ext>
            </a:extLst>
          </p:cNvPr>
          <p:cNvSpPr/>
          <p:nvPr/>
        </p:nvSpPr>
        <p:spPr>
          <a:xfrm>
            <a:off x="6902818" y="4599925"/>
            <a:ext cx="1620253" cy="565405"/>
          </a:xfrm>
          <a:prstGeom prst="roundRect">
            <a:avLst/>
          </a:prstGeom>
          <a:solidFill>
            <a:schemeClr val="accent5">
              <a:lumMod val="40000"/>
              <a:lumOff val="60000"/>
              <a:alpha val="41000"/>
            </a:schemeClr>
          </a:solid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41" name="TextBox 17">
            <a:extLst>
              <a:ext uri="{FF2B5EF4-FFF2-40B4-BE49-F238E27FC236}">
                <a16:creationId xmlns:a16="http://schemas.microsoft.com/office/drawing/2014/main" id="{0FB18CCD-C361-F9F4-AEC5-37C297698636}"/>
              </a:ext>
            </a:extLst>
          </p:cNvPr>
          <p:cNvSpPr txBox="1"/>
          <p:nvPr/>
        </p:nvSpPr>
        <p:spPr>
          <a:xfrm>
            <a:off x="6902815" y="4671016"/>
            <a:ext cx="162025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dirty="0">
                <a:solidFill>
                  <a:schemeClr val="accent5">
                    <a:lumMod val="75000"/>
                  </a:schemeClr>
                </a:solidFill>
              </a:rPr>
              <a:t>20</a:t>
            </a:r>
            <a:r>
              <a:rPr lang="en-GB" sz="1200" dirty="0"/>
              <a:t> </a:t>
            </a:r>
          </a:p>
          <a:p>
            <a:pPr algn="ctr"/>
            <a:r>
              <a:rPr lang="en-GB" sz="1000" dirty="0">
                <a:solidFill>
                  <a:schemeClr val="accent5">
                    <a:lumMod val="75000"/>
                  </a:schemeClr>
                </a:solidFill>
              </a:rPr>
              <a:t>years</a:t>
            </a:r>
            <a:endParaRPr lang="en-GB" sz="1000" baseline="30000" dirty="0">
              <a:solidFill>
                <a:schemeClr val="accent5">
                  <a:lumMod val="75000"/>
                </a:schemeClr>
              </a:solidFill>
            </a:endParaRPr>
          </a:p>
        </p:txBody>
      </p:sp>
      <p:sp>
        <p:nvSpPr>
          <p:cNvPr id="42" name="TextBox 18">
            <a:extLst>
              <a:ext uri="{FF2B5EF4-FFF2-40B4-BE49-F238E27FC236}">
                <a16:creationId xmlns:a16="http://schemas.microsoft.com/office/drawing/2014/main" id="{86798B43-C8C1-E18B-B41F-C5858483A01C}"/>
              </a:ext>
            </a:extLst>
          </p:cNvPr>
          <p:cNvSpPr txBox="1"/>
          <p:nvPr/>
        </p:nvSpPr>
        <p:spPr>
          <a:xfrm>
            <a:off x="270498" y="6468178"/>
            <a:ext cx="9082087" cy="24622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a:buAutoNum type="arabicPeriod"/>
            </a:pPr>
            <a:r>
              <a:rPr lang="en-US" sz="1000" b="1" dirty="0">
                <a:latin typeface="Constantia" panose="02030602050306030303" pitchFamily="18" charset="0"/>
              </a:rPr>
              <a:t>Vital-</a:t>
            </a:r>
            <a:r>
              <a:rPr lang="en-US" sz="1000" b="1" dirty="0" err="1">
                <a:latin typeface="Constantia" panose="02030602050306030303" pitchFamily="18" charset="0"/>
              </a:rPr>
              <a:t>oucru</a:t>
            </a:r>
            <a:r>
              <a:rPr lang="en-US" sz="1000" b="1" dirty="0">
                <a:latin typeface="Constantia" panose="02030602050306030303" pitchFamily="18" charset="0"/>
              </a:rPr>
              <a:t>-clinical</a:t>
            </a:r>
            <a:r>
              <a:rPr lang="en-US" sz="1000" dirty="0">
                <a:latin typeface="Constantia" panose="02030602050306030303" pitchFamily="18" charset="0"/>
              </a:rPr>
              <a:t> documentation (https://bahp.github.io/vital-oucru-clinical/)</a:t>
            </a:r>
          </a:p>
        </p:txBody>
      </p:sp>
    </p:spTree>
    <p:extLst>
      <p:ext uri="{BB962C8B-B14F-4D97-AF65-F5344CB8AC3E}">
        <p14:creationId xmlns:p14="http://schemas.microsoft.com/office/powerpoint/2010/main" val="344546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BBC8069-E485-4F12-8CC0-5D68BBEB1BE2}"/>
              </a:ext>
            </a:extLst>
          </p:cNvPr>
          <p:cNvSpPr>
            <a:spLocks noGrp="1"/>
          </p:cNvSpPr>
          <p:nvPr>
            <p:ph type="sldNum" sz="quarter" idx="12"/>
          </p:nvPr>
        </p:nvSpPr>
        <p:spPr/>
        <p:txBody>
          <a:bodyPr/>
          <a:lstStyle/>
          <a:p>
            <a:fld id="{AABFF9DA-2577-3447-9DFE-17137E505E19}" type="slidenum">
              <a:rPr lang="en-US" smtClean="0"/>
              <a:t>8</a:t>
            </a:fld>
            <a:endParaRPr lang="en-US"/>
          </a:p>
        </p:txBody>
      </p:sp>
      <p:sp>
        <p:nvSpPr>
          <p:cNvPr id="8" name="Title 1">
            <a:extLst>
              <a:ext uri="{FF2B5EF4-FFF2-40B4-BE49-F238E27FC236}">
                <a16:creationId xmlns:a16="http://schemas.microsoft.com/office/drawing/2014/main" id="{76F017B6-5A79-0D60-4E67-81D7775C7D23}"/>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Problem definition</a:t>
            </a:r>
            <a:endParaRPr lang="en-US" sz="3200" b="1" dirty="0">
              <a:solidFill>
                <a:srgbClr val="800000"/>
              </a:solidFill>
              <a:latin typeface="Candara" panose="020E0502030303020204" pitchFamily="34" charset="0"/>
              <a:cs typeface="Constantia"/>
            </a:endParaRPr>
          </a:p>
        </p:txBody>
      </p:sp>
      <p:sp>
        <p:nvSpPr>
          <p:cNvPr id="15" name="Flowchart: Connector 14">
            <a:extLst>
              <a:ext uri="{FF2B5EF4-FFF2-40B4-BE49-F238E27FC236}">
                <a16:creationId xmlns:a16="http://schemas.microsoft.com/office/drawing/2014/main" id="{0A5C3027-41FA-CF05-9967-EFE53DE13252}"/>
              </a:ext>
            </a:extLst>
          </p:cNvPr>
          <p:cNvSpPr/>
          <p:nvPr/>
        </p:nvSpPr>
        <p:spPr>
          <a:xfrm>
            <a:off x="72570" y="7061199"/>
            <a:ext cx="232228" cy="232229"/>
          </a:xfrm>
          <a:prstGeom prst="flowChartConnector">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Connector 15">
            <a:extLst>
              <a:ext uri="{FF2B5EF4-FFF2-40B4-BE49-F238E27FC236}">
                <a16:creationId xmlns:a16="http://schemas.microsoft.com/office/drawing/2014/main" id="{63046169-E5D5-9F89-D9EA-B2825B4D0134}"/>
              </a:ext>
            </a:extLst>
          </p:cNvPr>
          <p:cNvSpPr/>
          <p:nvPr/>
        </p:nvSpPr>
        <p:spPr>
          <a:xfrm>
            <a:off x="457198" y="708297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D89A5863-7844-077A-F227-59352380C72E}"/>
              </a:ext>
            </a:extLst>
          </p:cNvPr>
          <p:cNvCxnSpPr/>
          <p:nvPr/>
        </p:nvCxnSpPr>
        <p:spPr>
          <a:xfrm>
            <a:off x="11296650" y="1785257"/>
            <a:ext cx="0" cy="3556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801765-989B-2BF4-C132-10E1D0E15EBA}"/>
              </a:ext>
            </a:extLst>
          </p:cNvPr>
          <p:cNvCxnSpPr>
            <a:cxnSpLocks/>
            <a:endCxn id="19" idx="4"/>
          </p:cNvCxnSpPr>
          <p:nvPr/>
        </p:nvCxnSpPr>
        <p:spPr>
          <a:xfrm flipH="1">
            <a:off x="11292115" y="1785257"/>
            <a:ext cx="3170" cy="139123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A2A4DB5F-8D44-A012-6F6C-B26AB418D20A}"/>
              </a:ext>
            </a:extLst>
          </p:cNvPr>
          <p:cNvSpPr/>
          <p:nvPr/>
        </p:nvSpPr>
        <p:spPr>
          <a:xfrm>
            <a:off x="11176001" y="490096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2EB53B4E-9371-564C-51FB-199F7821773A}"/>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65F32BAD-37CA-A7B8-C1E8-04DFE8D89801}"/>
              </a:ext>
            </a:extLst>
          </p:cNvPr>
          <p:cNvSpPr/>
          <p:nvPr/>
        </p:nvSpPr>
        <p:spPr>
          <a:xfrm>
            <a:off x="11176001" y="3928962"/>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lowchart: Connector 18">
            <a:extLst>
              <a:ext uri="{FF2B5EF4-FFF2-40B4-BE49-F238E27FC236}">
                <a16:creationId xmlns:a16="http://schemas.microsoft.com/office/drawing/2014/main" id="{F4A3306F-5CAD-386E-CD6D-EF5EA144E850}"/>
              </a:ext>
            </a:extLst>
          </p:cNvPr>
          <p:cNvSpPr/>
          <p:nvPr/>
        </p:nvSpPr>
        <p:spPr>
          <a:xfrm>
            <a:off x="11176001" y="2944258"/>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FE7CE7A-2ECF-D531-DBF0-4F3BE0FC1477}"/>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Dataset</a:t>
            </a:r>
          </a:p>
        </p:txBody>
      </p:sp>
      <p:sp>
        <p:nvSpPr>
          <p:cNvPr id="6" name="TextBox 5">
            <a:extLst>
              <a:ext uri="{FF2B5EF4-FFF2-40B4-BE49-F238E27FC236}">
                <a16:creationId xmlns:a16="http://schemas.microsoft.com/office/drawing/2014/main" id="{ECFE6C72-BC32-84BE-2306-393EAE4D1521}"/>
              </a:ext>
            </a:extLst>
          </p:cNvPr>
          <p:cNvSpPr txBox="1"/>
          <p:nvPr/>
        </p:nvSpPr>
        <p:spPr>
          <a:xfrm>
            <a:off x="9392387" y="2906483"/>
            <a:ext cx="1772063" cy="307777"/>
          </a:xfrm>
          <a:prstGeom prst="rect">
            <a:avLst/>
          </a:prstGeom>
          <a:noFill/>
        </p:spPr>
        <p:txBody>
          <a:bodyPr wrap="square">
            <a:spAutoFit/>
          </a:bodyPr>
          <a:lstStyle/>
          <a:p>
            <a:pPr algn="r"/>
            <a:r>
              <a:rPr lang="en-GB" sz="1400" b="1" dirty="0">
                <a:solidFill>
                  <a:srgbClr val="C00000"/>
                </a:solidFill>
                <a:latin typeface="Candara" panose="020E0502030303020204" pitchFamily="34" charset="0"/>
              </a:rPr>
              <a:t>Demographics</a:t>
            </a:r>
          </a:p>
        </p:txBody>
      </p:sp>
      <p:sp>
        <p:nvSpPr>
          <p:cNvPr id="9" name="TextBox 8">
            <a:extLst>
              <a:ext uri="{FF2B5EF4-FFF2-40B4-BE49-F238E27FC236}">
                <a16:creationId xmlns:a16="http://schemas.microsoft.com/office/drawing/2014/main" id="{26B29F6B-2D40-D207-8B5F-9E526987F04F}"/>
              </a:ext>
            </a:extLst>
          </p:cNvPr>
          <p:cNvSpPr txBox="1"/>
          <p:nvPr/>
        </p:nvSpPr>
        <p:spPr>
          <a:xfrm>
            <a:off x="9347998" y="3906317"/>
            <a:ext cx="1772063" cy="307777"/>
          </a:xfrm>
          <a:prstGeom prst="rect">
            <a:avLst/>
          </a:prstGeom>
          <a:noFill/>
        </p:spPr>
        <p:txBody>
          <a:bodyPr wrap="square">
            <a:spAutoFit/>
          </a:bodyPr>
          <a:lstStyle/>
          <a:p>
            <a:pPr algn="r"/>
            <a:r>
              <a:rPr lang="en-GB" sz="1400" dirty="0">
                <a:latin typeface="Candara" panose="020E0502030303020204" pitchFamily="34" charset="0"/>
              </a:rPr>
              <a:t>Gold standard</a:t>
            </a:r>
          </a:p>
        </p:txBody>
      </p:sp>
      <p:sp>
        <p:nvSpPr>
          <p:cNvPr id="13" name="TextBox 12">
            <a:extLst>
              <a:ext uri="{FF2B5EF4-FFF2-40B4-BE49-F238E27FC236}">
                <a16:creationId xmlns:a16="http://schemas.microsoft.com/office/drawing/2014/main" id="{CAD40C06-7E3D-FD6B-25F1-D172CD679F0B}"/>
              </a:ext>
            </a:extLst>
          </p:cNvPr>
          <p:cNvSpPr txBox="1"/>
          <p:nvPr/>
        </p:nvSpPr>
        <p:spPr>
          <a:xfrm>
            <a:off x="9297198" y="4860158"/>
            <a:ext cx="1772063" cy="307777"/>
          </a:xfrm>
          <a:prstGeom prst="rect">
            <a:avLst/>
          </a:prstGeom>
          <a:noFill/>
        </p:spPr>
        <p:txBody>
          <a:bodyPr wrap="square">
            <a:spAutoFit/>
          </a:bodyPr>
          <a:lstStyle/>
          <a:p>
            <a:pPr algn="r"/>
            <a:r>
              <a:rPr lang="en-GB" sz="1400" dirty="0">
                <a:latin typeface="Candara" panose="020E0502030303020204" pitchFamily="34" charset="0"/>
              </a:rPr>
              <a:t>Aim</a:t>
            </a:r>
          </a:p>
        </p:txBody>
      </p:sp>
      <p:graphicFrame>
        <p:nvGraphicFramePr>
          <p:cNvPr id="2" name="Table 1">
            <a:extLst>
              <a:ext uri="{FF2B5EF4-FFF2-40B4-BE49-F238E27FC236}">
                <a16:creationId xmlns:a16="http://schemas.microsoft.com/office/drawing/2014/main" id="{1F5D31B5-173E-3F70-4505-683FB52E976E}"/>
              </a:ext>
            </a:extLst>
          </p:cNvPr>
          <p:cNvGraphicFramePr>
            <a:graphicFrameLocks noGrp="1"/>
          </p:cNvGraphicFramePr>
          <p:nvPr>
            <p:extLst>
              <p:ext uri="{D42A27DB-BD31-4B8C-83A1-F6EECF244321}">
                <p14:modId xmlns:p14="http://schemas.microsoft.com/office/powerpoint/2010/main" val="194788308"/>
              </p:ext>
            </p:extLst>
          </p:nvPr>
        </p:nvGraphicFramePr>
        <p:xfrm>
          <a:off x="415654" y="1195584"/>
          <a:ext cx="7936899" cy="5148772"/>
        </p:xfrm>
        <a:graphic>
          <a:graphicData uri="http://schemas.openxmlformats.org/drawingml/2006/table">
            <a:tbl>
              <a:tblPr firstRow="1" bandRow="1">
                <a:solidFill>
                  <a:schemeClr val="bg1"/>
                </a:solidFill>
                <a:tableStyleId>{5C22544A-7EE6-4342-B048-85BDC9FD1C3A}</a:tableStyleId>
              </a:tblPr>
              <a:tblGrid>
                <a:gridCol w="1660015">
                  <a:extLst>
                    <a:ext uri="{9D8B030D-6E8A-4147-A177-3AD203B41FA5}">
                      <a16:colId xmlns:a16="http://schemas.microsoft.com/office/drawing/2014/main" val="2324438722"/>
                    </a:ext>
                  </a:extLst>
                </a:gridCol>
                <a:gridCol w="808301">
                  <a:extLst>
                    <a:ext uri="{9D8B030D-6E8A-4147-A177-3AD203B41FA5}">
                      <a16:colId xmlns:a16="http://schemas.microsoft.com/office/drawing/2014/main" val="4246281953"/>
                    </a:ext>
                  </a:extLst>
                </a:gridCol>
                <a:gridCol w="1372717">
                  <a:extLst>
                    <a:ext uri="{9D8B030D-6E8A-4147-A177-3AD203B41FA5}">
                      <a16:colId xmlns:a16="http://schemas.microsoft.com/office/drawing/2014/main" val="735255639"/>
                    </a:ext>
                  </a:extLst>
                </a:gridCol>
                <a:gridCol w="1150883">
                  <a:extLst>
                    <a:ext uri="{9D8B030D-6E8A-4147-A177-3AD203B41FA5}">
                      <a16:colId xmlns:a16="http://schemas.microsoft.com/office/drawing/2014/main" val="846816782"/>
                    </a:ext>
                  </a:extLst>
                </a:gridCol>
                <a:gridCol w="1149799">
                  <a:extLst>
                    <a:ext uri="{9D8B030D-6E8A-4147-A177-3AD203B41FA5}">
                      <a16:colId xmlns:a16="http://schemas.microsoft.com/office/drawing/2014/main" val="4017316117"/>
                    </a:ext>
                  </a:extLst>
                </a:gridCol>
                <a:gridCol w="1795184">
                  <a:extLst>
                    <a:ext uri="{9D8B030D-6E8A-4147-A177-3AD203B41FA5}">
                      <a16:colId xmlns:a16="http://schemas.microsoft.com/office/drawing/2014/main" val="2031787425"/>
                    </a:ext>
                  </a:extLst>
                </a:gridCol>
              </a:tblGrid>
              <a:tr h="271972">
                <a:tc>
                  <a:txBody>
                    <a:bodyPr/>
                    <a:lstStyle/>
                    <a:p>
                      <a:pPr algn="ctr"/>
                      <a:r>
                        <a:rPr lang="en-GB" sz="1000" dirty="0">
                          <a:solidFill>
                            <a:schemeClr val="tx1"/>
                          </a:solidFill>
                          <a:latin typeface="Candara" panose="020E0502030303020204" pitchFamily="34" charset="0"/>
                        </a:rPr>
                        <a:t>Variable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dirty="0">
                          <a:solidFill>
                            <a:schemeClr val="tx1"/>
                          </a:solidFill>
                          <a:latin typeface="Candara" panose="020E0502030303020204" pitchFamily="34" charset="0"/>
                        </a:rPr>
                        <a:t>Value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dirty="0">
                          <a:solidFill>
                            <a:schemeClr val="tx1"/>
                          </a:solidFill>
                          <a:latin typeface="Candara" panose="020E0502030303020204" pitchFamily="34" charset="0"/>
                        </a:rPr>
                        <a:t>Overall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dirty="0">
                          <a:solidFill>
                            <a:schemeClr val="accent2">
                              <a:lumMod val="75000"/>
                            </a:schemeClr>
                          </a:solidFill>
                          <a:latin typeface="Candara" panose="020E0502030303020204" pitchFamily="34" charset="0"/>
                        </a:rPr>
                        <a:t>A (Severe)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dirty="0">
                          <a:solidFill>
                            <a:srgbClr val="C6A13A"/>
                          </a:solidFill>
                          <a:latin typeface="Candara" panose="020E0502030303020204" pitchFamily="34" charset="0"/>
                        </a:rPr>
                        <a:t>B (Warning)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000" dirty="0">
                          <a:solidFill>
                            <a:schemeClr val="accent1">
                              <a:lumMod val="75000"/>
                            </a:schemeClr>
                          </a:solidFill>
                          <a:latin typeface="Candara" panose="020E0502030303020204" pitchFamily="34" charset="0"/>
                        </a:rPr>
                        <a:t>C (Probable)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19311074"/>
                  </a:ext>
                </a:extLst>
              </a:tr>
              <a:tr h="228532">
                <a:tc>
                  <a:txBody>
                    <a:bodyPr/>
                    <a:lstStyle/>
                    <a:p>
                      <a:pPr algn="l"/>
                      <a:r>
                        <a:rPr lang="en-GB" sz="1000" dirty="0">
                          <a:solidFill>
                            <a:schemeClr val="tx1"/>
                          </a:solidFill>
                          <a:latin typeface="Candara" panose="020E0502030303020204" pitchFamily="34" charset="0"/>
                        </a:rPr>
                        <a:t>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i="0" kern="1200" dirty="0">
                          <a:solidFill>
                            <a:schemeClr val="dk1"/>
                          </a:solidFill>
                          <a:effectLst/>
                          <a:latin typeface="Candara" panose="020E0502030303020204" pitchFamily="34" charset="0"/>
                          <a:ea typeface="+mn-ea"/>
                          <a:cs typeface="+mn-cs"/>
                        </a:rPr>
                        <a:t>12884</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4866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6809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4486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1138739"/>
                  </a:ext>
                </a:extLst>
              </a:tr>
              <a:tr h="228532">
                <a:tc>
                  <a:txBody>
                    <a:bodyPr/>
                    <a:lstStyle/>
                    <a:p>
                      <a:pPr algn="l"/>
                      <a:r>
                        <a:rPr lang="en-GB" sz="1000" dirty="0">
                          <a:solidFill>
                            <a:schemeClr val="tx1"/>
                          </a:solidFill>
                          <a:latin typeface="Candara" panose="020E0502030303020204" pitchFamily="34" charset="0"/>
                        </a:rPr>
                        <a:t>Age, year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8 [5, 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10 [8,13]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8 [5, 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6 [3, 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4448482"/>
                  </a:ext>
                </a:extLst>
              </a:tr>
              <a:tr h="228532">
                <a:tc>
                  <a:txBody>
                    <a:bodyPr/>
                    <a:lstStyle/>
                    <a:p>
                      <a:pPr algn="l"/>
                      <a:r>
                        <a:rPr lang="en-GB" sz="1000" dirty="0">
                          <a:solidFill>
                            <a:schemeClr val="tx1"/>
                          </a:solidFill>
                          <a:latin typeface="Candara" panose="020E0502030303020204" pitchFamily="34" charset="0"/>
                        </a:rPr>
                        <a:t>Gender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Female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i="0" kern="1200" dirty="0">
                          <a:solidFill>
                            <a:schemeClr val="dk1"/>
                          </a:solidFill>
                          <a:effectLst/>
                          <a:latin typeface="Candara" panose="020E0502030303020204" pitchFamily="34" charset="0"/>
                          <a:ea typeface="+mn-ea"/>
                          <a:cs typeface="+mn-cs"/>
                        </a:rPr>
                        <a:t>5681 (44.1%)</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2180 (44.8%)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3073 (45.1%)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1915 (42.7%)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8005656"/>
                  </a:ext>
                </a:extLst>
              </a:tr>
              <a:tr h="228532">
                <a:tc>
                  <a:txBody>
                    <a:bodyPr/>
                    <a:lstStyle/>
                    <a:p>
                      <a:pPr algn="l"/>
                      <a:r>
                        <a:rPr lang="en-GB" sz="1000" dirty="0">
                          <a:solidFill>
                            <a:schemeClr val="tx1"/>
                          </a:solidFill>
                          <a:latin typeface="Candara" panose="020E0502030303020204" pitchFamily="34" charset="0"/>
                        </a:rPr>
                        <a:t>Weight, Kg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i="0" kern="1200" dirty="0">
                          <a:solidFill>
                            <a:schemeClr val="dk1"/>
                          </a:solidFill>
                          <a:effectLst/>
                          <a:latin typeface="Candara" panose="020E0502030303020204" pitchFamily="34" charset="0"/>
                          <a:ea typeface="+mn-ea"/>
                          <a:cs typeface="+mn-cs"/>
                        </a:rPr>
                        <a:t>25 [18, 35]</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20 [24, 40]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26 [19, 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21 [</a:t>
                      </a:r>
                      <a:r>
                        <a:rPr lang="en-GB" sz="1000" b="0" dirty="0">
                          <a:solidFill>
                            <a:schemeClr val="tx1"/>
                          </a:solidFill>
                          <a:latin typeface="Candara" panose="020E0502030303020204" pitchFamily="34" charset="0"/>
                        </a:rPr>
                        <a:t>15, 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2287706"/>
                  </a:ext>
                </a:extLst>
              </a:tr>
              <a:tr h="228532">
                <a:tc>
                  <a:txBody>
                    <a:bodyPr/>
                    <a:lstStyle/>
                    <a:p>
                      <a:pPr algn="l"/>
                      <a:r>
                        <a:rPr lang="en-GB" sz="1000" dirty="0">
                          <a:solidFill>
                            <a:schemeClr val="tx1"/>
                          </a:solidFill>
                          <a:latin typeface="Candara" panose="020E0502030303020204" pitchFamily="34" charset="0"/>
                        </a:rPr>
                        <a:t>Platelet, k/</a:t>
                      </a:r>
                      <a:r>
                        <a:rPr lang="el-GR" sz="1000" b="0" i="0" kern="1200" dirty="0">
                          <a:solidFill>
                            <a:schemeClr val="dk1"/>
                          </a:solidFill>
                          <a:effectLst/>
                          <a:latin typeface="Candara" panose="020E0502030303020204" pitchFamily="34" charset="0"/>
                          <a:ea typeface="+mn-ea"/>
                          <a:cs typeface="+mn-cs"/>
                        </a:rPr>
                        <a:t>μ</a:t>
                      </a:r>
                      <a:r>
                        <a:rPr lang="en-GB" sz="1000" dirty="0">
                          <a:solidFill>
                            <a:schemeClr val="tx1"/>
                          </a:solidFill>
                          <a:latin typeface="Candara" panose="020E0502030303020204" pitchFamily="34" charset="0"/>
                        </a:rPr>
                        <a:t>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184 [81, 250]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1" dirty="0">
                          <a:solidFill>
                            <a:schemeClr val="tx1"/>
                          </a:solidFill>
                          <a:latin typeface="Candara" panose="020E0502030303020204" pitchFamily="34" charset="0"/>
                        </a:rPr>
                        <a:t>68</a:t>
                      </a:r>
                      <a:r>
                        <a:rPr lang="en-GB" sz="1000" dirty="0">
                          <a:solidFill>
                            <a:schemeClr val="tx1"/>
                          </a:solidFill>
                          <a:latin typeface="Candara" panose="020E0502030303020204" pitchFamily="34" charset="0"/>
                        </a:rPr>
                        <a:t> [36, 143]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1" dirty="0">
                          <a:solidFill>
                            <a:schemeClr val="tx1"/>
                          </a:solidFill>
                          <a:latin typeface="Candara" panose="020E0502030303020204" pitchFamily="34" charset="0"/>
                        </a:rPr>
                        <a:t>139</a:t>
                      </a:r>
                      <a:r>
                        <a:rPr lang="en-GB" sz="1000" dirty="0">
                          <a:solidFill>
                            <a:schemeClr val="tx1"/>
                          </a:solidFill>
                          <a:latin typeface="Candara" panose="020E0502030303020204" pitchFamily="34" charset="0"/>
                        </a:rPr>
                        <a:t> [52, 232]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1" dirty="0">
                          <a:solidFill>
                            <a:schemeClr val="tx1"/>
                          </a:solidFill>
                          <a:latin typeface="Candara" panose="020E0502030303020204" pitchFamily="34" charset="0"/>
                        </a:rPr>
                        <a:t>225</a:t>
                      </a:r>
                      <a:r>
                        <a:rPr lang="en-GB" sz="1000" i="1" dirty="0">
                          <a:solidFill>
                            <a:schemeClr val="tx1"/>
                          </a:solidFill>
                          <a:latin typeface="Candara" panose="020E0502030303020204" pitchFamily="34" charset="0"/>
                        </a:rPr>
                        <a:t> [177, 277]</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8577807"/>
                  </a:ext>
                </a:extLst>
              </a:tr>
              <a:tr h="228532">
                <a:tc>
                  <a:txBody>
                    <a:bodyPr/>
                    <a:lstStyle/>
                    <a:p>
                      <a:pPr algn="l"/>
                      <a:r>
                        <a:rPr lang="en-GB" sz="1000" dirty="0">
                          <a:solidFill>
                            <a:schemeClr val="tx1"/>
                          </a:solidFill>
                          <a:latin typeface="Candara" panose="020E0502030303020204" pitchFamily="34" charset="0"/>
                        </a:rPr>
                        <a:t>Haematocrit,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i="0" kern="1200" dirty="0">
                          <a:solidFill>
                            <a:schemeClr val="dk1"/>
                          </a:solidFill>
                          <a:effectLst/>
                          <a:latin typeface="Candara" panose="020E0502030303020204" pitchFamily="34" charset="0"/>
                          <a:ea typeface="+mn-ea"/>
                          <a:cs typeface="+mn-cs"/>
                        </a:rPr>
                        <a:t>39.8 [36.9, 44]</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1" dirty="0">
                          <a:solidFill>
                            <a:schemeClr val="tx1"/>
                          </a:solidFill>
                          <a:latin typeface="Candara" panose="020E0502030303020204" pitchFamily="34" charset="0"/>
                        </a:rPr>
                        <a:t>45</a:t>
                      </a:r>
                      <a:r>
                        <a:rPr lang="en-GB" sz="1000" dirty="0">
                          <a:solidFill>
                            <a:schemeClr val="tx1"/>
                          </a:solidFill>
                          <a:latin typeface="Candara" panose="020E0502030303020204" pitchFamily="34" charset="0"/>
                        </a:rPr>
                        <a:t> [41, 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1" dirty="0">
                          <a:solidFill>
                            <a:schemeClr val="tx1"/>
                          </a:solidFill>
                          <a:latin typeface="Candara" panose="020E0502030303020204" pitchFamily="34" charset="0"/>
                        </a:rPr>
                        <a:t>41</a:t>
                      </a:r>
                      <a:r>
                        <a:rPr lang="en-GB" sz="1000" dirty="0">
                          <a:solidFill>
                            <a:schemeClr val="tx1"/>
                          </a:solidFill>
                          <a:latin typeface="Candara" panose="020E0502030303020204" pitchFamily="34" charset="0"/>
                        </a:rPr>
                        <a:t> [37.7, 46.2]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1" dirty="0">
                          <a:solidFill>
                            <a:schemeClr val="tx1"/>
                          </a:solidFill>
                          <a:latin typeface="Candara" panose="020E0502030303020204" pitchFamily="34" charset="0"/>
                        </a:rPr>
                        <a:t>37.6</a:t>
                      </a:r>
                      <a:r>
                        <a:rPr lang="en-GB" sz="1000" dirty="0">
                          <a:solidFill>
                            <a:schemeClr val="tx1"/>
                          </a:solidFill>
                          <a:latin typeface="Candara" panose="020E0502030303020204" pitchFamily="34" charset="0"/>
                        </a:rPr>
                        <a:t> [35</a:t>
                      </a:r>
                      <a:r>
                        <a:rPr lang="en-GB" sz="1000" i="1" dirty="0">
                          <a:solidFill>
                            <a:schemeClr val="tx1"/>
                          </a:solidFill>
                          <a:latin typeface="Candara" panose="020E0502030303020204" pitchFamily="34" charset="0"/>
                        </a:rPr>
                        <a:t>.4, 39.9]</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3506475"/>
                  </a:ext>
                </a:extLst>
              </a:tr>
              <a:tr h="228532">
                <a:tc>
                  <a:txBody>
                    <a:bodyPr/>
                    <a:lstStyle/>
                    <a:p>
                      <a:pPr algn="l"/>
                      <a:r>
                        <a:rPr lang="en-GB" sz="1000" dirty="0">
                          <a:solidFill>
                            <a:schemeClr val="tx1"/>
                          </a:solidFill>
                          <a:latin typeface="Candara" panose="020E0502030303020204" pitchFamily="34" charset="0"/>
                        </a:rPr>
                        <a:t>Body Temperature, </a:t>
                      </a:r>
                      <a:r>
                        <a:rPr lang="en-GB" sz="1000" b="0" i="0" dirty="0">
                          <a:solidFill>
                            <a:srgbClr val="040C28"/>
                          </a:solidFill>
                          <a:effectLst/>
                          <a:latin typeface="Candara" panose="020E0502030303020204" pitchFamily="34" charset="0"/>
                        </a:rPr>
                        <a:t>°C</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37.5 [37.2, 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37 [37, 38.4]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37.5 [37.0, 38.0]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37.4 [37</a:t>
                      </a:r>
                      <a:r>
                        <a:rPr lang="en-GB" sz="1000" i="1" dirty="0">
                          <a:solidFill>
                            <a:schemeClr val="tx1"/>
                          </a:solidFill>
                          <a:latin typeface="Candara" panose="020E0502030303020204" pitchFamily="34" charset="0"/>
                        </a:rPr>
                        <a:t>.2, 37.8]</a:t>
                      </a: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4686447"/>
                  </a:ext>
                </a:extLst>
              </a:tr>
              <a:tr h="228532">
                <a:tc>
                  <a:txBody>
                    <a:bodyPr/>
                    <a:lstStyle/>
                    <a:p>
                      <a:pPr algn="l"/>
                      <a:r>
                        <a:rPr lang="en-GB" sz="1000" dirty="0">
                          <a:solidFill>
                            <a:schemeClr val="tx1"/>
                          </a:solidFill>
                          <a:latin typeface="Candara" panose="020E0502030303020204" pitchFamily="34" charset="0"/>
                        </a:rPr>
                        <a:t>Mucosal bleeding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True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656 (6.7%)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487 (27.7%)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656 (14%)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8363898"/>
                  </a:ext>
                </a:extLst>
              </a:tr>
              <a:tr h="228532">
                <a:tc>
                  <a:txBody>
                    <a:bodyPr/>
                    <a:lstStyle/>
                    <a:p>
                      <a:pPr algn="l"/>
                      <a:r>
                        <a:rPr lang="en-GB" sz="1000" dirty="0">
                          <a:solidFill>
                            <a:schemeClr val="tx1"/>
                          </a:solidFill>
                          <a:latin typeface="Candara" panose="020E0502030303020204" pitchFamily="34" charset="0"/>
                        </a:rPr>
                        <a:t>Vomiting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True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5384 (50.2%)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2499 (90.8%)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5384 (86.9%)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2373639"/>
                  </a:ext>
                </a:extLst>
              </a:tr>
              <a:tr h="228532">
                <a:tc>
                  <a:txBody>
                    <a:bodyPr/>
                    <a:lstStyle/>
                    <a:p>
                      <a:pPr algn="l"/>
                      <a:r>
                        <a:rPr lang="en-GB" sz="1000" dirty="0">
                          <a:solidFill>
                            <a:schemeClr val="tx1"/>
                          </a:solidFill>
                          <a:latin typeface="Candara" panose="020E0502030303020204" pitchFamily="34" charset="0"/>
                        </a:rPr>
                        <a:t>Abdominal pain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True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3048 (28.2%)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1686 (60.1%)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3048 (53.3%)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7661100"/>
                  </a:ext>
                </a:extLst>
              </a:tr>
              <a:tr h="228532">
                <a:tc>
                  <a:txBody>
                    <a:bodyPr/>
                    <a:lstStyle/>
                    <a:p>
                      <a:pPr algn="l"/>
                      <a:r>
                        <a:rPr lang="en-GB" sz="1000" dirty="0">
                          <a:solidFill>
                            <a:schemeClr val="tx1"/>
                          </a:solidFill>
                          <a:latin typeface="Candara" panose="020E0502030303020204" pitchFamily="34" charset="0"/>
                        </a:rPr>
                        <a:t>Abdominal tenderness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True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1587 (12.6%)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1459 (31.5%)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1442 (22%)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0755647"/>
                  </a:ext>
                </a:extLst>
              </a:tr>
              <a:tr h="228532">
                <a:tc>
                  <a:txBody>
                    <a:bodyPr/>
                    <a:lstStyle/>
                    <a:p>
                      <a:pPr algn="l"/>
                      <a:r>
                        <a:rPr lang="en-GB" sz="1000" dirty="0">
                          <a:solidFill>
                            <a:schemeClr val="tx1"/>
                          </a:solidFill>
                          <a:latin typeface="Candara" panose="020E0502030303020204" pitchFamily="34" charset="0"/>
                        </a:rPr>
                        <a:t>Shock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True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1960 (15.2%)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1960 (40.4%)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1700 (25%)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1086545"/>
                  </a:ext>
                </a:extLst>
              </a:tr>
              <a:tr h="228532">
                <a:tc>
                  <a:txBody>
                    <a:bodyPr/>
                    <a:lstStyle/>
                    <a:p>
                      <a:pPr algn="l"/>
                      <a:r>
                        <a:rPr lang="en-GB" sz="1000" dirty="0">
                          <a:solidFill>
                            <a:schemeClr val="tx1"/>
                          </a:solidFill>
                          <a:latin typeface="Candara" panose="020E0502030303020204" pitchFamily="34" charset="0"/>
                        </a:rPr>
                        <a:t>Vascular leakage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True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635 (4.9%)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635 (13%)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587 (8.6%)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6962807"/>
                  </a:ext>
                </a:extLst>
              </a:tr>
              <a:tr h="228532">
                <a:tc>
                  <a:txBody>
                    <a:bodyPr/>
                    <a:lstStyle/>
                    <a:p>
                      <a:pPr algn="l"/>
                      <a:r>
                        <a:rPr lang="en-GB" sz="1000" dirty="0">
                          <a:solidFill>
                            <a:schemeClr val="tx1"/>
                          </a:solidFill>
                          <a:latin typeface="Candara" panose="020E0502030303020204" pitchFamily="34" charset="0"/>
                        </a:rPr>
                        <a:t>Significant bleeding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True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128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128 (2.6%)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118 (1.7%)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0627615"/>
                  </a:ext>
                </a:extLst>
              </a:tr>
              <a:tr h="228532">
                <a:tc>
                  <a:txBody>
                    <a:bodyPr/>
                    <a:lstStyle/>
                    <a:p>
                      <a:pPr algn="l"/>
                      <a:r>
                        <a:rPr lang="en-GB" sz="1000" dirty="0">
                          <a:solidFill>
                            <a:schemeClr val="tx1"/>
                          </a:solidFill>
                          <a:latin typeface="Candara" panose="020E0502030303020204" pitchFamily="34" charset="0"/>
                        </a:rPr>
                        <a:t>Organ impairment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True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4709 (36.5%)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4709 (96.8%)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3156 (46.4%)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4150733"/>
                  </a:ext>
                </a:extLst>
              </a:tr>
              <a:tr h="228532">
                <a:tc>
                  <a:txBody>
                    <a:bodyPr/>
                    <a:lstStyle/>
                    <a:p>
                      <a:pPr algn="l"/>
                      <a:r>
                        <a:rPr lang="en-GB" sz="1000" dirty="0">
                          <a:solidFill>
                            <a:schemeClr val="tx1"/>
                          </a:solidFill>
                          <a:latin typeface="Candara" panose="020E0502030303020204" pitchFamily="34" charset="0"/>
                        </a:rPr>
                        <a:t>PCR Dengue serotype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DENV-1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1957 (18.1%)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1131 (39.3%)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b="0" dirty="0">
                          <a:solidFill>
                            <a:schemeClr val="tx1"/>
                          </a:solidFill>
                          <a:latin typeface="Candara" panose="020E0502030303020204" pitchFamily="34" charset="0"/>
                        </a:rPr>
                        <a:t>1305 (22.9%)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373 (8.4%)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908597"/>
                  </a:ext>
                </a:extLst>
              </a:tr>
              <a:tr h="228532">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DENV-2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1066 (9.9%)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643 (22.3%)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725 (12.7%)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206 (4.6%)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246091"/>
                  </a:ext>
                </a:extLst>
              </a:tr>
              <a:tr h="228532">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DENV-3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321 (3%)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125 (4.3%)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187 (12.7%)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99 (2.2%)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6637162"/>
                  </a:ext>
                </a:extLst>
              </a:tr>
              <a:tr h="228532">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DENV-4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706 (6.5%)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173 (6%)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381 (6.7%)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297 (6.7%)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7537721"/>
                  </a:ext>
                </a:extLst>
              </a:tr>
              <a:tr h="228532">
                <a:tc>
                  <a:txBody>
                    <a:bodyPr/>
                    <a:lstStyle/>
                    <a:p>
                      <a:pPr algn="ctr"/>
                      <a:endParaRPr lang="en-GB" sz="1000" dirty="0">
                        <a:solidFill>
                          <a:schemeClr val="tx1"/>
                        </a:solidFill>
                        <a:latin typeface="Candara" panose="020E0502030303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Mixed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18 (0.1%)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18 (0.7%)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12 (0.2%)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000" dirty="0">
                          <a:solidFill>
                            <a:schemeClr val="tx1"/>
                          </a:solidFill>
                          <a:latin typeface="Candara" panose="020E0502030303020204" pitchFamily="34" charset="0"/>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1434346"/>
                  </a:ext>
                </a:extLst>
              </a:tr>
            </a:tbl>
          </a:graphicData>
        </a:graphic>
      </p:graphicFrame>
      <p:sp>
        <p:nvSpPr>
          <p:cNvPr id="3" name="TextBox 10">
            <a:extLst>
              <a:ext uri="{FF2B5EF4-FFF2-40B4-BE49-F238E27FC236}">
                <a16:creationId xmlns:a16="http://schemas.microsoft.com/office/drawing/2014/main" id="{6B4BD0A0-19AE-A5BE-7DA8-3E051E777D83}"/>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andara" panose="020E0502030303020204" pitchFamily="34" charset="0"/>
              </a:rPr>
              <a:t>B. Hernandez et al – </a:t>
            </a:r>
            <a:r>
              <a:rPr lang="en-US" sz="1050" i="1" dirty="0">
                <a:latin typeface="Candara" panose="020E0502030303020204" pitchFamily="34" charset="0"/>
              </a:rPr>
              <a:t>Learning meaningful latent space representations for patient risk stratification: Dengue and other acute febrile illness – Frontier Digital Health </a:t>
            </a:r>
            <a:r>
              <a:rPr lang="en-US" sz="1050" dirty="0">
                <a:latin typeface="Candara" panose="020E0502030303020204" pitchFamily="34" charset="0"/>
              </a:rPr>
              <a:t>(2023)</a:t>
            </a:r>
          </a:p>
          <a:p>
            <a:endParaRPr lang="en-US" sz="1050" dirty="0">
              <a:latin typeface="Candara" panose="020E0502030303020204" pitchFamily="34" charset="0"/>
            </a:endParaRPr>
          </a:p>
        </p:txBody>
      </p:sp>
    </p:spTree>
    <p:extLst>
      <p:ext uri="{BB962C8B-B14F-4D97-AF65-F5344CB8AC3E}">
        <p14:creationId xmlns:p14="http://schemas.microsoft.com/office/powerpoint/2010/main" val="316351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BBC8069-E485-4F12-8CC0-5D68BBEB1BE2}"/>
              </a:ext>
            </a:extLst>
          </p:cNvPr>
          <p:cNvSpPr>
            <a:spLocks noGrp="1"/>
          </p:cNvSpPr>
          <p:nvPr>
            <p:ph type="sldNum" sz="quarter" idx="12"/>
          </p:nvPr>
        </p:nvSpPr>
        <p:spPr/>
        <p:txBody>
          <a:bodyPr/>
          <a:lstStyle/>
          <a:p>
            <a:fld id="{AABFF9DA-2577-3447-9DFE-17137E505E19}" type="slidenum">
              <a:rPr lang="en-US" smtClean="0"/>
              <a:t>9</a:t>
            </a:fld>
            <a:endParaRPr lang="en-US"/>
          </a:p>
        </p:txBody>
      </p:sp>
      <p:sp>
        <p:nvSpPr>
          <p:cNvPr id="8" name="Title 1">
            <a:extLst>
              <a:ext uri="{FF2B5EF4-FFF2-40B4-BE49-F238E27FC236}">
                <a16:creationId xmlns:a16="http://schemas.microsoft.com/office/drawing/2014/main" id="{76F017B6-5A79-0D60-4E67-81D7775C7D23}"/>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solidFill>
                  <a:srgbClr val="800000"/>
                </a:solidFill>
                <a:latin typeface="Candara" panose="020E0502030303020204" pitchFamily="34" charset="0"/>
                <a:cs typeface="Constantia"/>
              </a:rPr>
              <a:t>Problem definition</a:t>
            </a:r>
            <a:endParaRPr lang="en-US" sz="3200" b="1" dirty="0">
              <a:solidFill>
                <a:srgbClr val="800000"/>
              </a:solidFill>
              <a:latin typeface="Candara" panose="020E0502030303020204" pitchFamily="34" charset="0"/>
              <a:cs typeface="Constantia"/>
            </a:endParaRPr>
          </a:p>
        </p:txBody>
      </p:sp>
      <p:sp>
        <p:nvSpPr>
          <p:cNvPr id="15" name="Flowchart: Connector 14">
            <a:extLst>
              <a:ext uri="{FF2B5EF4-FFF2-40B4-BE49-F238E27FC236}">
                <a16:creationId xmlns:a16="http://schemas.microsoft.com/office/drawing/2014/main" id="{0A5C3027-41FA-CF05-9967-EFE53DE13252}"/>
              </a:ext>
            </a:extLst>
          </p:cNvPr>
          <p:cNvSpPr/>
          <p:nvPr/>
        </p:nvSpPr>
        <p:spPr>
          <a:xfrm>
            <a:off x="72570" y="7061199"/>
            <a:ext cx="232228" cy="232229"/>
          </a:xfrm>
          <a:prstGeom prst="flowChartConnector">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lowchart: Connector 15">
            <a:extLst>
              <a:ext uri="{FF2B5EF4-FFF2-40B4-BE49-F238E27FC236}">
                <a16:creationId xmlns:a16="http://schemas.microsoft.com/office/drawing/2014/main" id="{63046169-E5D5-9F89-D9EA-B2825B4D0134}"/>
              </a:ext>
            </a:extLst>
          </p:cNvPr>
          <p:cNvSpPr/>
          <p:nvPr/>
        </p:nvSpPr>
        <p:spPr>
          <a:xfrm>
            <a:off x="457198" y="708297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D89A5863-7844-077A-F227-59352380C72E}"/>
              </a:ext>
            </a:extLst>
          </p:cNvPr>
          <p:cNvCxnSpPr/>
          <p:nvPr/>
        </p:nvCxnSpPr>
        <p:spPr>
          <a:xfrm>
            <a:off x="11296650" y="1785257"/>
            <a:ext cx="0" cy="3556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801765-989B-2BF4-C132-10E1D0E15EBA}"/>
              </a:ext>
            </a:extLst>
          </p:cNvPr>
          <p:cNvCxnSpPr>
            <a:cxnSpLocks/>
            <a:endCxn id="18" idx="0"/>
          </p:cNvCxnSpPr>
          <p:nvPr/>
        </p:nvCxnSpPr>
        <p:spPr>
          <a:xfrm flipH="1">
            <a:off x="11292115" y="1785257"/>
            <a:ext cx="3170" cy="2143705"/>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A2A4DB5F-8D44-A012-6F6C-B26AB418D20A}"/>
              </a:ext>
            </a:extLst>
          </p:cNvPr>
          <p:cNvSpPr/>
          <p:nvPr/>
        </p:nvSpPr>
        <p:spPr>
          <a:xfrm>
            <a:off x="11176001" y="4900964"/>
            <a:ext cx="232228" cy="232229"/>
          </a:xfrm>
          <a:prstGeom prst="flowChartConnector">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Connector 16">
            <a:extLst>
              <a:ext uri="{FF2B5EF4-FFF2-40B4-BE49-F238E27FC236}">
                <a16:creationId xmlns:a16="http://schemas.microsoft.com/office/drawing/2014/main" id="{2EB53B4E-9371-564C-51FB-199F7821773A}"/>
              </a:ext>
            </a:extLst>
          </p:cNvPr>
          <p:cNvSpPr/>
          <p:nvPr/>
        </p:nvSpPr>
        <p:spPr>
          <a:xfrm>
            <a:off x="11176001" y="2016250"/>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lowchart: Connector 17">
            <a:extLst>
              <a:ext uri="{FF2B5EF4-FFF2-40B4-BE49-F238E27FC236}">
                <a16:creationId xmlns:a16="http://schemas.microsoft.com/office/drawing/2014/main" id="{65F32BAD-37CA-A7B8-C1E8-04DFE8D89801}"/>
              </a:ext>
            </a:extLst>
          </p:cNvPr>
          <p:cNvSpPr/>
          <p:nvPr/>
        </p:nvSpPr>
        <p:spPr>
          <a:xfrm>
            <a:off x="11176001" y="3928962"/>
            <a:ext cx="232228" cy="232229"/>
          </a:xfrm>
          <a:prstGeom prst="flowChartConnector">
            <a:avLst/>
          </a:prstGeom>
          <a:solidFill>
            <a:schemeClr val="accent2">
              <a:lumMod val="20000"/>
              <a:lumOff val="8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lowchart: Connector 18">
            <a:extLst>
              <a:ext uri="{FF2B5EF4-FFF2-40B4-BE49-F238E27FC236}">
                <a16:creationId xmlns:a16="http://schemas.microsoft.com/office/drawing/2014/main" id="{F4A3306F-5CAD-386E-CD6D-EF5EA144E850}"/>
              </a:ext>
            </a:extLst>
          </p:cNvPr>
          <p:cNvSpPr/>
          <p:nvPr/>
        </p:nvSpPr>
        <p:spPr>
          <a:xfrm>
            <a:off x="11176001" y="2944258"/>
            <a:ext cx="232228" cy="232229"/>
          </a:xfrm>
          <a:prstGeom prst="flowChartConnector">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2F08EB23-B81C-5745-82A2-B7B942D3D767}"/>
              </a:ext>
            </a:extLst>
          </p:cNvPr>
          <p:cNvSpPr txBox="1"/>
          <p:nvPr/>
        </p:nvSpPr>
        <p:spPr>
          <a:xfrm>
            <a:off x="9392388" y="1978475"/>
            <a:ext cx="1772063" cy="307777"/>
          </a:xfrm>
          <a:prstGeom prst="rect">
            <a:avLst/>
          </a:prstGeom>
          <a:noFill/>
        </p:spPr>
        <p:txBody>
          <a:bodyPr wrap="square">
            <a:spAutoFit/>
          </a:bodyPr>
          <a:lstStyle/>
          <a:p>
            <a:pPr algn="r"/>
            <a:r>
              <a:rPr lang="en-GB" sz="1400" dirty="0">
                <a:latin typeface="Candara" panose="020E0502030303020204" pitchFamily="34" charset="0"/>
              </a:rPr>
              <a:t>Dataset</a:t>
            </a:r>
          </a:p>
        </p:txBody>
      </p:sp>
      <p:sp>
        <p:nvSpPr>
          <p:cNvPr id="26" name="TextBox 25">
            <a:extLst>
              <a:ext uri="{FF2B5EF4-FFF2-40B4-BE49-F238E27FC236}">
                <a16:creationId xmlns:a16="http://schemas.microsoft.com/office/drawing/2014/main" id="{D2355DA0-45B8-3E7C-CDDC-13CBF998E943}"/>
              </a:ext>
            </a:extLst>
          </p:cNvPr>
          <p:cNvSpPr txBox="1"/>
          <p:nvPr/>
        </p:nvSpPr>
        <p:spPr>
          <a:xfrm>
            <a:off x="9392387" y="2906483"/>
            <a:ext cx="1772063" cy="307777"/>
          </a:xfrm>
          <a:prstGeom prst="rect">
            <a:avLst/>
          </a:prstGeom>
          <a:noFill/>
        </p:spPr>
        <p:txBody>
          <a:bodyPr wrap="square">
            <a:spAutoFit/>
          </a:bodyPr>
          <a:lstStyle/>
          <a:p>
            <a:pPr algn="r"/>
            <a:r>
              <a:rPr lang="en-GB" sz="1400" dirty="0">
                <a:latin typeface="Candara" panose="020E0502030303020204" pitchFamily="34" charset="0"/>
              </a:rPr>
              <a:t>Demographics</a:t>
            </a:r>
          </a:p>
        </p:txBody>
      </p:sp>
      <p:sp>
        <p:nvSpPr>
          <p:cNvPr id="27" name="TextBox 26">
            <a:extLst>
              <a:ext uri="{FF2B5EF4-FFF2-40B4-BE49-F238E27FC236}">
                <a16:creationId xmlns:a16="http://schemas.microsoft.com/office/drawing/2014/main" id="{E8B23149-E516-CA2D-66B8-0E4C41B4681E}"/>
              </a:ext>
            </a:extLst>
          </p:cNvPr>
          <p:cNvSpPr txBox="1"/>
          <p:nvPr/>
        </p:nvSpPr>
        <p:spPr>
          <a:xfrm>
            <a:off x="9347998" y="3906317"/>
            <a:ext cx="1772063" cy="307777"/>
          </a:xfrm>
          <a:prstGeom prst="rect">
            <a:avLst/>
          </a:prstGeom>
          <a:noFill/>
        </p:spPr>
        <p:txBody>
          <a:bodyPr wrap="square">
            <a:spAutoFit/>
          </a:bodyPr>
          <a:lstStyle/>
          <a:p>
            <a:pPr algn="r"/>
            <a:r>
              <a:rPr lang="en-GB" sz="1400" b="1" dirty="0">
                <a:solidFill>
                  <a:schemeClr val="accent2">
                    <a:lumMod val="75000"/>
                  </a:schemeClr>
                </a:solidFill>
                <a:latin typeface="Candara" panose="020E0502030303020204" pitchFamily="34" charset="0"/>
              </a:rPr>
              <a:t>Gold standard</a:t>
            </a:r>
          </a:p>
        </p:txBody>
      </p:sp>
      <p:sp>
        <p:nvSpPr>
          <p:cNvPr id="28" name="TextBox 27">
            <a:extLst>
              <a:ext uri="{FF2B5EF4-FFF2-40B4-BE49-F238E27FC236}">
                <a16:creationId xmlns:a16="http://schemas.microsoft.com/office/drawing/2014/main" id="{476F991F-168D-703E-F1C6-7EE3E55C7B61}"/>
              </a:ext>
            </a:extLst>
          </p:cNvPr>
          <p:cNvSpPr txBox="1"/>
          <p:nvPr/>
        </p:nvSpPr>
        <p:spPr>
          <a:xfrm>
            <a:off x="9297198" y="4860158"/>
            <a:ext cx="1772063" cy="307777"/>
          </a:xfrm>
          <a:prstGeom prst="rect">
            <a:avLst/>
          </a:prstGeom>
          <a:noFill/>
        </p:spPr>
        <p:txBody>
          <a:bodyPr wrap="square">
            <a:spAutoFit/>
          </a:bodyPr>
          <a:lstStyle/>
          <a:p>
            <a:pPr algn="r"/>
            <a:r>
              <a:rPr lang="en-GB" sz="1400" dirty="0">
                <a:latin typeface="Candara" panose="020E0502030303020204" pitchFamily="34" charset="0"/>
              </a:rPr>
              <a:t>Aim</a:t>
            </a:r>
          </a:p>
        </p:txBody>
      </p:sp>
      <p:sp>
        <p:nvSpPr>
          <p:cNvPr id="3" name="Content Placeholder 2">
            <a:extLst>
              <a:ext uri="{FF2B5EF4-FFF2-40B4-BE49-F238E27FC236}">
                <a16:creationId xmlns:a16="http://schemas.microsoft.com/office/drawing/2014/main" id="{C1FB14F8-743B-8101-71B5-F8876C3AB417}"/>
              </a:ext>
            </a:extLst>
          </p:cNvPr>
          <p:cNvSpPr txBox="1">
            <a:spLocks/>
          </p:cNvSpPr>
          <p:nvPr/>
        </p:nvSpPr>
        <p:spPr>
          <a:xfrm>
            <a:off x="683272" y="1292804"/>
            <a:ext cx="5400049" cy="49483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Candara" panose="020E0502030303020204" pitchFamily="34" charset="0"/>
              </a:rPr>
              <a:t>Diagnosis</a:t>
            </a:r>
            <a:endParaRPr lang="en-GB" sz="1800" dirty="0">
              <a:latin typeface="Candara" panose="020E0502030303020204" pitchFamily="34" charset="0"/>
              <a:ea typeface="Times New Roman" panose="02020603050405020304" pitchFamily="18" charset="0"/>
            </a:endParaRPr>
          </a:p>
          <a:p>
            <a:pPr marL="0" indent="0">
              <a:buNone/>
            </a:pPr>
            <a:r>
              <a:rPr lang="en-GB" sz="1400" dirty="0">
                <a:latin typeface="Candara" panose="020E0502030303020204" pitchFamily="34" charset="0"/>
                <a:ea typeface="Times New Roman" panose="02020603050405020304" pitchFamily="18" charset="0"/>
              </a:rPr>
              <a:t>   Polymerase Chain Reaction (PCR)</a:t>
            </a:r>
          </a:p>
          <a:p>
            <a:pPr marL="0" indent="0">
              <a:buNone/>
            </a:pPr>
            <a:r>
              <a:rPr lang="en-GB" sz="1400" dirty="0">
                <a:latin typeface="Candara" panose="020E0502030303020204" pitchFamily="34" charset="0"/>
                <a:ea typeface="Times New Roman" panose="02020603050405020304" pitchFamily="18" charset="0"/>
              </a:rPr>
              <a:t>   NS1 Antigen Test</a:t>
            </a:r>
          </a:p>
          <a:p>
            <a:pPr marL="0" indent="0">
              <a:buNone/>
            </a:pPr>
            <a:r>
              <a:rPr lang="en-GB" sz="1400" dirty="0">
                <a:latin typeface="Candara" panose="020E0502030303020204" pitchFamily="34" charset="0"/>
                <a:ea typeface="Times New Roman" panose="02020603050405020304" pitchFamily="18" charset="0"/>
              </a:rPr>
              <a:t>   </a:t>
            </a:r>
            <a:r>
              <a:rPr lang="en-GB" sz="1400" dirty="0" err="1">
                <a:latin typeface="Candara" panose="020E0502030303020204" pitchFamily="34" charset="0"/>
                <a:ea typeface="Times New Roman" panose="02020603050405020304" pitchFamily="18" charset="0"/>
              </a:rPr>
              <a:t>igM</a:t>
            </a:r>
            <a:r>
              <a:rPr lang="en-GB" sz="1400" dirty="0">
                <a:latin typeface="Candara" panose="020E0502030303020204" pitchFamily="34" charset="0"/>
                <a:ea typeface="Times New Roman" panose="02020603050405020304" pitchFamily="18" charset="0"/>
              </a:rPr>
              <a:t> positive through acute serology</a:t>
            </a:r>
          </a:p>
          <a:p>
            <a:pPr marL="0" indent="0">
              <a:buNone/>
            </a:pPr>
            <a:r>
              <a:rPr lang="en-GB" sz="1400" dirty="0">
                <a:latin typeface="Candara" panose="020E0502030303020204" pitchFamily="34" charset="0"/>
                <a:ea typeface="Times New Roman" panose="02020603050405020304" pitchFamily="18" charset="0"/>
              </a:rPr>
              <a:t>   Seroconversion (ether single or paired </a:t>
            </a:r>
            <a:r>
              <a:rPr lang="en-GB" sz="1400" dirty="0" err="1">
                <a:latin typeface="Candara" panose="020E0502030303020204" pitchFamily="34" charset="0"/>
                <a:ea typeface="Times New Roman" panose="02020603050405020304" pitchFamily="18" charset="0"/>
              </a:rPr>
              <a:t>igM</a:t>
            </a:r>
            <a:r>
              <a:rPr lang="en-GB" sz="1400" dirty="0">
                <a:latin typeface="Candara" panose="020E0502030303020204" pitchFamily="34" charset="0"/>
                <a:ea typeface="Times New Roman" panose="02020603050405020304" pitchFamily="18" charset="0"/>
              </a:rPr>
              <a:t> and </a:t>
            </a:r>
            <a:r>
              <a:rPr lang="en-GB" sz="1400" dirty="0" err="1">
                <a:latin typeface="Candara" panose="020E0502030303020204" pitchFamily="34" charset="0"/>
                <a:ea typeface="Times New Roman" panose="02020603050405020304" pitchFamily="18" charset="0"/>
              </a:rPr>
              <a:t>igG</a:t>
            </a:r>
            <a:r>
              <a:rPr lang="en-GB" sz="1400" dirty="0">
                <a:latin typeface="Candara" panose="020E0502030303020204" pitchFamily="34" charset="0"/>
                <a:ea typeface="Times New Roman" panose="02020603050405020304" pitchFamily="18" charset="0"/>
              </a:rPr>
              <a:t>)</a:t>
            </a:r>
          </a:p>
          <a:p>
            <a:pPr marL="0" indent="0">
              <a:buNone/>
            </a:pPr>
            <a:endParaRPr lang="en-GB" sz="2000" dirty="0">
              <a:latin typeface="Candara" panose="020E0502030303020204" pitchFamily="34" charset="0"/>
            </a:endParaRPr>
          </a:p>
          <a:p>
            <a:pPr marL="0" indent="0">
              <a:buNone/>
            </a:pPr>
            <a:r>
              <a:rPr lang="en-US" sz="1800" b="1" dirty="0">
                <a:latin typeface="Candara" panose="020E0502030303020204" pitchFamily="34" charset="0"/>
              </a:rPr>
              <a:t>Classification</a:t>
            </a:r>
            <a:endParaRPr lang="en-GB" sz="2000" dirty="0">
              <a:latin typeface="Candara" panose="020E0502030303020204" pitchFamily="34" charset="0"/>
            </a:endParaRPr>
          </a:p>
          <a:p>
            <a:pPr marL="0" indent="0">
              <a:buNone/>
            </a:pPr>
            <a:r>
              <a:rPr lang="en-GB" sz="1400" dirty="0">
                <a:latin typeface="Candara" panose="020E0502030303020204" pitchFamily="34" charset="0"/>
                <a:ea typeface="Times New Roman" panose="02020603050405020304" pitchFamily="18" charset="0"/>
              </a:rPr>
              <a:t>   WHO 2009</a:t>
            </a:r>
          </a:p>
          <a:p>
            <a:pPr marL="0" indent="0">
              <a:buNone/>
            </a:pPr>
            <a:r>
              <a:rPr lang="en-GB" sz="1400" dirty="0">
                <a:latin typeface="Candara" panose="020E0502030303020204" pitchFamily="34" charset="0"/>
                <a:ea typeface="Times New Roman" panose="02020603050405020304" pitchFamily="18" charset="0"/>
              </a:rPr>
              <a:t>      Probable Dengue: Mild</a:t>
            </a:r>
          </a:p>
          <a:p>
            <a:pPr marL="0" indent="0">
              <a:buNone/>
            </a:pPr>
            <a:r>
              <a:rPr lang="en-GB" sz="1400" dirty="0">
                <a:latin typeface="Candara" panose="020E0502030303020204" pitchFamily="34" charset="0"/>
                <a:ea typeface="Times New Roman" panose="02020603050405020304" pitchFamily="18" charset="0"/>
              </a:rPr>
              <a:t>      Warning signs: Medium</a:t>
            </a:r>
          </a:p>
          <a:p>
            <a:pPr marL="0" indent="0">
              <a:buNone/>
            </a:pPr>
            <a:r>
              <a:rPr lang="en-GB" sz="1400" dirty="0">
                <a:latin typeface="Candara" panose="020E0502030303020204" pitchFamily="34" charset="0"/>
                <a:ea typeface="Times New Roman" panose="02020603050405020304" pitchFamily="18" charset="0"/>
              </a:rPr>
              <a:t>      Severe dengue: Severe</a:t>
            </a:r>
          </a:p>
          <a:p>
            <a:pPr marL="0" indent="0">
              <a:buNone/>
            </a:pPr>
            <a:endParaRPr lang="en-GB" sz="1400" dirty="0">
              <a:latin typeface="Candara" panose="020E0502030303020204" pitchFamily="34" charset="0"/>
              <a:ea typeface="Times New Roman" panose="02020603050405020304" pitchFamily="18" charset="0"/>
            </a:endParaRPr>
          </a:p>
          <a:p>
            <a:pPr marL="0" indent="0">
              <a:buNone/>
            </a:pPr>
            <a:r>
              <a:rPr lang="en-GB" sz="1400" dirty="0">
                <a:latin typeface="Candara" panose="020E0502030303020204" pitchFamily="34" charset="0"/>
                <a:ea typeface="Times New Roman" panose="02020603050405020304" pitchFamily="18" charset="0"/>
              </a:rPr>
              <a:t>   WHO 1997</a:t>
            </a:r>
          </a:p>
          <a:p>
            <a:pPr marL="0" indent="0">
              <a:buNone/>
            </a:pPr>
            <a:r>
              <a:rPr lang="en-GB" sz="1400" dirty="0">
                <a:latin typeface="Candara" panose="020E0502030303020204" pitchFamily="34" charset="0"/>
                <a:ea typeface="Times New Roman" panose="02020603050405020304" pitchFamily="18" charset="0"/>
              </a:rPr>
              <a:t>      Dengue Fever (DF): Standard</a:t>
            </a:r>
          </a:p>
          <a:p>
            <a:pPr marL="0" indent="0">
              <a:buNone/>
            </a:pPr>
            <a:r>
              <a:rPr lang="en-GB" sz="1400" dirty="0">
                <a:latin typeface="Candara" panose="020E0502030303020204" pitchFamily="34" charset="0"/>
                <a:ea typeface="Times New Roman" panose="02020603050405020304" pitchFamily="18" charset="0"/>
              </a:rPr>
              <a:t>      Dengue Haemorrhagic Fever (DHF): Medium</a:t>
            </a:r>
          </a:p>
          <a:p>
            <a:pPr marL="0" indent="0">
              <a:buNone/>
            </a:pPr>
            <a:r>
              <a:rPr lang="en-GB" sz="1400" dirty="0">
                <a:latin typeface="Candara" panose="020E0502030303020204" pitchFamily="34" charset="0"/>
                <a:ea typeface="Times New Roman" panose="02020603050405020304" pitchFamily="18" charset="0"/>
              </a:rPr>
              <a:t>      Dengue Shock Syndrome (DSS): Severe</a:t>
            </a:r>
            <a:endParaRPr lang="en-GB" sz="2000" dirty="0">
              <a:latin typeface="Candara" panose="020E0502030303020204" pitchFamily="34" charset="0"/>
            </a:endParaRPr>
          </a:p>
          <a:p>
            <a:endParaRPr lang="en-US" sz="1600" dirty="0"/>
          </a:p>
        </p:txBody>
      </p:sp>
      <p:pic>
        <p:nvPicPr>
          <p:cNvPr id="4098" name="Picture 2">
            <a:extLst>
              <a:ext uri="{FF2B5EF4-FFF2-40B4-BE49-F238E27FC236}">
                <a16:creationId xmlns:a16="http://schemas.microsoft.com/office/drawing/2014/main" id="{4E9A4BB2-383B-B4CA-0C40-5ADD1C262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659" y="1607368"/>
            <a:ext cx="3936369" cy="38040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0">
            <a:extLst>
              <a:ext uri="{FF2B5EF4-FFF2-40B4-BE49-F238E27FC236}">
                <a16:creationId xmlns:a16="http://schemas.microsoft.com/office/drawing/2014/main" id="{A8936682-3042-9497-2082-F49F3A6CA2CA}"/>
              </a:ext>
            </a:extLst>
          </p:cNvPr>
          <p:cNvSpPr txBox="1"/>
          <p:nvPr/>
        </p:nvSpPr>
        <p:spPr>
          <a:xfrm>
            <a:off x="238294" y="6199638"/>
            <a:ext cx="10505906" cy="5770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a:buAutoNum type="arabicPeriod"/>
            </a:pPr>
            <a:r>
              <a:rPr lang="en-US" sz="1050" dirty="0">
                <a:latin typeface="Constantia" panose="02030602050306030303" pitchFamily="18" charset="0"/>
              </a:rPr>
              <a:t>S. </a:t>
            </a:r>
            <a:r>
              <a:rPr lang="en-US" sz="1050" dirty="0" err="1">
                <a:latin typeface="Constantia" panose="02030602050306030303" pitchFamily="18" charset="0"/>
              </a:rPr>
              <a:t>Subraya</a:t>
            </a:r>
            <a:r>
              <a:rPr lang="en-US" sz="1050" dirty="0">
                <a:latin typeface="Constantia" panose="02030602050306030303" pitchFamily="18" charset="0"/>
              </a:rPr>
              <a:t> et al– </a:t>
            </a:r>
            <a:r>
              <a:rPr lang="en-US" sz="1050" i="1" dirty="0">
                <a:latin typeface="Constantia" panose="02030602050306030303" pitchFamily="18" charset="0"/>
              </a:rPr>
              <a:t>Dengue detection: Advances and challenges in diagnostic technology. – Biosensors and Bioelectronics </a:t>
            </a:r>
            <a:r>
              <a:rPr lang="en-US" sz="1050" dirty="0">
                <a:latin typeface="Constantia" panose="02030602050306030303" pitchFamily="18" charset="0"/>
              </a:rPr>
              <a:t>(2022)</a:t>
            </a:r>
          </a:p>
          <a:p>
            <a:pPr marL="228600" indent="-228600">
              <a:buFontTx/>
              <a:buAutoNum type="arabicPeriod"/>
            </a:pPr>
            <a:r>
              <a:rPr lang="en-US" sz="1050" dirty="0">
                <a:latin typeface="Constantia" panose="02030602050306030303" pitchFamily="18" charset="0"/>
              </a:rPr>
              <a:t>World Health Organization – </a:t>
            </a:r>
            <a:r>
              <a:rPr lang="en-US" sz="1050" i="1" dirty="0">
                <a:latin typeface="Constantia" panose="02030602050306030303" pitchFamily="18" charset="0"/>
              </a:rPr>
              <a:t>Dengue: guidelines for diagnosis, treatment, prevention and control. – WHO Bulletin </a:t>
            </a:r>
            <a:r>
              <a:rPr lang="en-US" sz="1050" dirty="0">
                <a:latin typeface="Constantia" panose="02030602050306030303" pitchFamily="18" charset="0"/>
              </a:rPr>
              <a:t>(2009)</a:t>
            </a:r>
          </a:p>
          <a:p>
            <a:pPr marL="228600" indent="-228600">
              <a:buAutoNum type="arabicPeriod"/>
            </a:pPr>
            <a:r>
              <a:rPr lang="en-US" sz="1050" dirty="0">
                <a:latin typeface="Constantia" panose="02030602050306030303" pitchFamily="18" charset="0"/>
              </a:rPr>
              <a:t>Repository with vital-</a:t>
            </a:r>
            <a:r>
              <a:rPr lang="en-US" sz="1050" dirty="0" err="1">
                <a:latin typeface="Constantia" panose="02030602050306030303" pitchFamily="18" charset="0"/>
              </a:rPr>
              <a:t>oucru</a:t>
            </a:r>
            <a:r>
              <a:rPr lang="en-US" sz="1050" dirty="0">
                <a:latin typeface="Constantia" panose="02030602050306030303" pitchFamily="18" charset="0"/>
              </a:rPr>
              <a:t>-clinical documentation: </a:t>
            </a:r>
            <a:r>
              <a:rPr lang="en-US" sz="1050" dirty="0">
                <a:latin typeface="Constantia" panose="02030602050306030303" pitchFamily="18" charset="0"/>
                <a:hlinkClick r:id="rId4"/>
              </a:rPr>
              <a:t>https://bahp.github.io/vital-oucru-clinical/</a:t>
            </a:r>
            <a:endParaRPr lang="en-US" sz="1050" dirty="0">
              <a:latin typeface="Constantia" panose="02030602050306030303" pitchFamily="18" charset="0"/>
            </a:endParaRPr>
          </a:p>
        </p:txBody>
      </p:sp>
    </p:spTree>
    <p:extLst>
      <p:ext uri="{BB962C8B-B14F-4D97-AF65-F5344CB8AC3E}">
        <p14:creationId xmlns:p14="http://schemas.microsoft.com/office/powerpoint/2010/main" val="2124988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7452</TotalTime>
  <Words>6872</Words>
  <Application>Microsoft Macintosh PowerPoint</Application>
  <PresentationFormat>Widescreen</PresentationFormat>
  <Paragraphs>984</Paragraphs>
  <Slides>38</Slides>
  <Notes>34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Candara</vt:lpstr>
      <vt:lpstr>Constantia</vt:lpstr>
      <vt:lpstr>futura-lt-w01-light</vt:lpstr>
      <vt:lpstr>Google Sans</vt:lpstr>
      <vt:lpstr>Söhne</vt:lpstr>
      <vt:lpstr>Space 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Hernandez Perez, Bernard A</dc:creator>
  <cp:lastModifiedBy>Hernandez Perez, Bernard A</cp:lastModifiedBy>
  <cp:revision>615</cp:revision>
  <dcterms:created xsi:type="dcterms:W3CDTF">2020-08-28T13:35:29Z</dcterms:created>
  <dcterms:modified xsi:type="dcterms:W3CDTF">2023-12-14T00:21:00Z</dcterms:modified>
</cp:coreProperties>
</file>